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notesSlides/notesSlide3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8" r:id="rId4"/>
    <p:sldMasterId id="2147483945" r:id="rId5"/>
    <p:sldMasterId id="2147483925" r:id="rId6"/>
  </p:sldMasterIdLst>
  <p:notesMasterIdLst>
    <p:notesMasterId r:id="rId59"/>
  </p:notesMasterIdLst>
  <p:handoutMasterIdLst>
    <p:handoutMasterId r:id="rId60"/>
  </p:handoutMasterIdLst>
  <p:sldIdLst>
    <p:sldId id="518" r:id="rId7"/>
    <p:sldId id="2147309567" r:id="rId8"/>
    <p:sldId id="2147309574" r:id="rId9"/>
    <p:sldId id="354" r:id="rId10"/>
    <p:sldId id="2147309589" r:id="rId11"/>
    <p:sldId id="2147309581" r:id="rId12"/>
    <p:sldId id="264" r:id="rId13"/>
    <p:sldId id="2147309980" r:id="rId14"/>
    <p:sldId id="2147309981" r:id="rId15"/>
    <p:sldId id="276" r:id="rId16"/>
    <p:sldId id="366" r:id="rId17"/>
    <p:sldId id="269" r:id="rId18"/>
    <p:sldId id="2787" r:id="rId19"/>
    <p:sldId id="2791" r:id="rId20"/>
    <p:sldId id="2147309982" r:id="rId21"/>
    <p:sldId id="374" r:id="rId22"/>
    <p:sldId id="375" r:id="rId23"/>
    <p:sldId id="2147309983" r:id="rId24"/>
    <p:sldId id="368" r:id="rId25"/>
    <p:sldId id="363" r:id="rId26"/>
    <p:sldId id="274" r:id="rId27"/>
    <p:sldId id="2147309988" r:id="rId28"/>
    <p:sldId id="278" r:id="rId29"/>
    <p:sldId id="2147309588" r:id="rId30"/>
    <p:sldId id="2147309989" r:id="rId31"/>
    <p:sldId id="2147309984" r:id="rId32"/>
    <p:sldId id="2147309990" r:id="rId33"/>
    <p:sldId id="349" r:id="rId34"/>
    <p:sldId id="396" r:id="rId35"/>
    <p:sldId id="395" r:id="rId36"/>
    <p:sldId id="290" r:id="rId37"/>
    <p:sldId id="291" r:id="rId38"/>
    <p:sldId id="293" r:id="rId39"/>
    <p:sldId id="350" r:id="rId40"/>
    <p:sldId id="370" r:id="rId41"/>
    <p:sldId id="376" r:id="rId42"/>
    <p:sldId id="377" r:id="rId43"/>
    <p:sldId id="378" r:id="rId44"/>
    <p:sldId id="2147309991" r:id="rId45"/>
    <p:sldId id="387" r:id="rId46"/>
    <p:sldId id="397" r:id="rId47"/>
    <p:sldId id="2147309992" r:id="rId48"/>
    <p:sldId id="2147309582" r:id="rId49"/>
    <p:sldId id="2147309584" r:id="rId50"/>
    <p:sldId id="2147309995" r:id="rId51"/>
    <p:sldId id="2147309994" r:id="rId52"/>
    <p:sldId id="383" r:id="rId53"/>
    <p:sldId id="390" r:id="rId54"/>
    <p:sldId id="391" r:id="rId55"/>
    <p:sldId id="392" r:id="rId56"/>
    <p:sldId id="393" r:id="rId57"/>
    <p:sldId id="2147309979" r:id="rId58"/>
  </p:sldIdLst>
  <p:sldSz cx="12188825" cy="6858000"/>
  <p:notesSz cx="9144000" cy="6858000"/>
  <p:defaultTextStyle>
    <a:defPPr>
      <a:defRPr lang="en-US"/>
    </a:defPPr>
    <a:lvl1pPr marL="0" indent="0" algn="l" defTabSz="457200" rtl="0" eaLnBrk="1" latinLnBrk="0" hangingPunct="1">
      <a:buClrTx/>
      <a:buFont typeface="Arial"/>
      <a:buNone/>
      <a:defRPr sz="1500" b="0" kern="1200">
        <a:solidFill>
          <a:schemeClr val="tx2"/>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794225-53CB-1298-164D-33529A66E8F3}" name="Crystal T. Duncan" initials="CD" userId="S::CRDUNCAN@CENTENE.COM::c4dde649-e973-40d3-a93d-b6e158238c27" providerId="AD"/>
  <p188:author id="{DABC59D1-5954-CC4C-6349-FFE7D886EE6F}" name="Wilson, Ashley" initials="WA" userId="S::WilsonA7@aetna.com::373447f1-b7da-4460-86aa-402d27a47ea7" providerId="AD"/>
  <p188:author id="{38403CD8-57F0-FF84-1693-E8491CCA0F14}" name="Bartley, Traci" initials="BT" userId="S::BartleyT@aetna.com::cf24098e-5757-4998-adb5-18eb9d881a85" providerId="AD"/>
  <p188:author id="{C53F84FC-C7EF-9ED1-E71E-F9CF83DA36FA}" name="Aura V. Lopez" initials="AVL" userId="S::AUABREU@CENTENE.COM::014bbdea-170c-4d20-a3d1-01678c1b2a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own, Shelley K" initials="BSK" lastIdx="6" clrIdx="0">
    <p:extLst>
      <p:ext uri="{19B8F6BF-5375-455C-9EA6-DF929625EA0E}">
        <p15:presenceInfo xmlns:p15="http://schemas.microsoft.com/office/powerpoint/2012/main" userId="S::BrownS17@aetna.com::a4ba3ad5-6974-47f1-ad5f-cc4c3e428943" providerId="AD"/>
      </p:ext>
    </p:extLst>
  </p:cmAuthor>
  <p:cmAuthor id="2" name="Malhotra, Nidhi" initials="MN" lastIdx="10" clrIdx="1">
    <p:extLst>
      <p:ext uri="{19B8F6BF-5375-455C-9EA6-DF929625EA0E}">
        <p15:presenceInfo xmlns:p15="http://schemas.microsoft.com/office/powerpoint/2012/main" userId="S::MalhotraN1@aetna.com::cc07d14a-f33a-4c83-9c94-808eb70661c7" providerId="AD"/>
      </p:ext>
    </p:extLst>
  </p:cmAuthor>
  <p:cmAuthor id="3" name="Scott" initials="S" lastIdx="2" clrIdx="2">
    <p:extLst>
      <p:ext uri="{19B8F6BF-5375-455C-9EA6-DF929625EA0E}">
        <p15:presenceInfo xmlns:p15="http://schemas.microsoft.com/office/powerpoint/2012/main" userId="S::Scott.Davis3@CVSHealth.com::cbaf7703-d0d5-492d-9d43-8a5eda984c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4BECD3-1946-49B8-A077-205F1168E22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F4BECD3-1946-49B8-A077-205F1168E22D}" styleName="CVS Table 1">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black"/>
        </a:fontRef>
        <a:schemeClr val="tx2"/>
      </a:tcTxStyle>
      <a:tcStyle>
        <a:tcBdr>
          <a:bottom>
            <a:ln w="12700" cmpd="sng">
              <a:solidFill>
                <a:schemeClr val="accent6"/>
              </a:solidFill>
            </a:ln>
          </a:bottom>
        </a:tcBdr>
      </a:tcStyle>
    </a:firstRow>
  </a:tblStyle>
  <a:tblStyle styleId="{C0B4EDBA-67D5-4435-A0B7-D5753C67F26B}" styleName="CVS Table 2">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black"/>
        </a:fontRef>
        <a:schemeClr val="tx2"/>
      </a:tcTxStyle>
      <a:tcStyle>
        <a:tcBdr>
          <a:bottom>
            <a:ln w="12700" cmpd="sng">
              <a:solidFill>
                <a:schemeClr val="accent2"/>
              </a:solidFill>
            </a:ln>
          </a:bottom>
        </a:tcBdr>
      </a:tcStyle>
    </a:firstRow>
  </a:tblStyle>
  <a:tblStyle styleId="{16486439-AC5F-4A27-B78C-A0BE22C8523E}" styleName="CVS Table 3">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red"/>
        </a:fontRef>
        <a:schemeClr val="accent2"/>
      </a:tcTxStyle>
      <a:tcStyle>
        <a:tcBdr>
          <a:bottom>
            <a:ln w="12700" cmpd="sng">
              <a:solidFill>
                <a:schemeClr val="accent6"/>
              </a:solidFill>
            </a:ln>
          </a:bottom>
        </a:tcBdr>
      </a:tcStyle>
    </a:firstRow>
  </a:tblStyle>
  <a:tblStyle styleId="{45550388-6236-4824-97A7-F25172F56FC5}" styleName="CVS Table 4">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tcStyle>
    </a:band2H>
    <a:band1V>
      <a:tcStyle>
        <a:tcBdr/>
      </a:tcStyle>
    </a:band1V>
    <a:band2V>
      <a:tcStyle>
        <a:tcBdr/>
      </a:tcStyle>
    </a:band2V>
    <a:lastCol>
      <a:tcTxStyle b="on">
        <a:fontRef idx="minor">
          <a:prstClr val="black"/>
        </a:fontRef>
        <a:schemeClr val="tx2"/>
      </a:tcTxStyle>
      <a:tcStyle>
        <a:tcBdr/>
        <a:fill>
          <a:solidFill>
            <a:srgbClr val="E9E9E9"/>
          </a:solidFill>
        </a:fill>
      </a:tcStyle>
    </a:lastCol>
    <a:firstCol>
      <a:tcTxStyle b="on">
        <a:fontRef idx="minor">
          <a:prstClr val="black"/>
        </a:fontRef>
        <a:schemeClr val="tx2"/>
      </a:tcTxStyle>
      <a:tcStyle>
        <a:tcBdr/>
      </a:tcStyle>
    </a:firstCol>
    <a:lastRow>
      <a:tcTxStyle b="on">
        <a:fontRef idx="minor">
          <a:prstClr val="black"/>
        </a:fontRef>
        <a:schemeClr val="tx2"/>
      </a:tcTxStyle>
      <a:tcStyle>
        <a:tcBdr/>
        <a:fill>
          <a:solidFill>
            <a:srgbClr val="E9E9E9"/>
          </a:solidFill>
        </a:fill>
      </a:tcStyle>
    </a:lastRow>
    <a:firstRow>
      <a:tcTxStyle b="on">
        <a:fontRef idx="minor">
          <a:prstClr val="blue"/>
        </a:fontRef>
        <a:srgbClr val="0A4B8C"/>
      </a:tcTxStyle>
      <a:tcStyle>
        <a:tcBdr>
          <a:bottom>
            <a:ln w="12700" cmpd="sng">
              <a:solidFill>
                <a:schemeClr val="accent6"/>
              </a:solidFill>
            </a:ln>
          </a:bottom>
        </a:tcBdr>
      </a:tcStyle>
    </a:firstRow>
  </a:tblStyle>
  <a:tblStyle styleId="{2268F375-FF24-489F-8BCC-F0714B050B05}" styleName="CVS Table 5">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fill>
          <a:solidFill>
            <a:srgbClr val="E9E9E9"/>
          </a:solidFill>
        </a:fill>
      </a:tcStyle>
    </a:band2H>
    <a:band1V>
      <a:tcStyle>
        <a:tcBdr/>
      </a:tcStyle>
    </a:band1V>
    <a:band2V>
      <a:tcStyle>
        <a:tcBdr/>
        <a:fill>
          <a:solidFill>
            <a:srgbClr val="E9E9E9"/>
          </a:solidFill>
        </a:fill>
      </a:tcStyle>
    </a:band2V>
    <a:lastCol>
      <a:tcStyle>
        <a:tcBdr/>
      </a:tcStyle>
    </a:lastCol>
    <a:firstCol>
      <a:tcTxStyle b="on">
        <a:fontRef idx="minor">
          <a:prstClr val="black"/>
        </a:fontRef>
        <a:schemeClr val="tx2"/>
      </a:tcTxStyle>
      <a:tcStyle>
        <a:tcBdr/>
      </a:tcStyle>
    </a:firstCol>
    <a:lastRow>
      <a:tcTxStyle b="on">
        <a:fontRef idx="minor">
          <a:prstClr val="brown"/>
        </a:fontRef>
        <a:schemeClr val="accent1"/>
      </a:tcTxStyle>
      <a:tcStyle>
        <a:tcBdr/>
      </a:tcStyle>
    </a:lastRow>
    <a:firstRow>
      <a:tcTxStyle b="on">
        <a:fontRef idx="minor">
          <a:prstClr val="black"/>
        </a:fontRef>
        <a:schemeClr val="tx2"/>
      </a:tcTxStyle>
      <a:tcStyle>
        <a:tcBdr>
          <a:bottom>
            <a:ln w="12700" cmpd="sng">
              <a:solidFill>
                <a:schemeClr val="accent6"/>
              </a:solidFill>
            </a:ln>
          </a:bottom>
        </a:tcBdr>
        <a:fill>
          <a:solidFill>
            <a:srgbClr val="E9E9E9"/>
          </a:solidFill>
        </a:fill>
      </a:tcStyle>
    </a:firstRow>
  </a:tblStyle>
  <a:tblStyle styleId="{5B16CA05-3835-4193-AC71-686F5E0D2453}" styleName="CVS Table 6">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fill>
          <a:solidFill>
            <a:srgbClr val="E9E9E9"/>
          </a:solidFill>
        </a:fill>
      </a:tcStyle>
    </a:band2H>
    <a:band1V>
      <a:tcStyle>
        <a:tcBdr/>
      </a:tcStyle>
    </a:band1V>
    <a:band2V>
      <a:tcStyle>
        <a:tcBdr/>
        <a:fill>
          <a:solidFill>
            <a:srgbClr val="E9E9E9"/>
          </a:solidFill>
        </a:fill>
      </a:tcStyle>
    </a:band2V>
    <a:lastCol>
      <a:tcStyle>
        <a:tcBdr/>
      </a:tcStyle>
    </a:lastCol>
    <a:firstCol>
      <a:tcTxStyle b="on">
        <a:fontRef idx="minor">
          <a:prstClr val="black"/>
        </a:fontRef>
        <a:schemeClr val="tx2"/>
      </a:tcTxStyle>
      <a:tcStyle>
        <a:tcBdr/>
      </a:tcStyle>
    </a:firstCol>
    <a:lastRow>
      <a:tcTxStyle b="on">
        <a:fontRef idx="minor">
          <a:prstClr val="black"/>
        </a:fontRef>
        <a:schemeClr val="tx2"/>
      </a:tcTxStyle>
      <a:tcStyle>
        <a:tcBdr/>
      </a:tcStyle>
    </a:lastRow>
    <a:firstRow>
      <a:tcTxStyle b="on">
        <a:fontRef idx="minor">
          <a:prstClr val="black"/>
        </a:fontRef>
        <a:schemeClr val="tx2"/>
      </a:tcTxStyle>
      <a:tcStyle>
        <a:tcBdr>
          <a:bottom>
            <a:ln w="12700" cmpd="sng">
              <a:solidFill>
                <a:schemeClr val="accent2"/>
              </a:solidFill>
            </a:ln>
          </a:bottom>
        </a:tcBdr>
        <a:fill>
          <a:solidFill>
            <a:srgbClr val="E9E9E9"/>
          </a:solidFill>
        </a:fill>
      </a:tcStyle>
    </a:firstRow>
  </a:tblStyle>
  <a:tblStyle styleId="{FA0B3A61-A383-473F-9F12-C45DFEE99176}" styleName="CVS Table 7">
    <a:wholeTbl>
      <a:tcTxStyle>
        <a:fontRef idx="minor">
          <a:prstClr val="black"/>
        </a:fontRef>
        <a:schemeClr val="tx2"/>
      </a:tcTxStyle>
      <a:tcStyle>
        <a:tcBdr>
          <a:left>
            <a:ln w="0" cmpd="sng">
              <a:noFill/>
            </a:ln>
          </a:left>
          <a:right>
            <a:ln w="0" cmpd="sng">
              <a:noFill/>
            </a:ln>
          </a:right>
          <a:top>
            <a:ln w="0" cmpd="sng">
              <a:noFill/>
            </a:ln>
          </a:top>
          <a:bottom>
            <a:ln w="0" cmpd="sng">
              <a:noFill/>
            </a:ln>
          </a:bottom>
          <a:insideH>
            <a:ln w="12700" cmpd="sng">
              <a:solidFill>
                <a:schemeClr val="bg2"/>
              </a:solidFill>
            </a:ln>
          </a:insideH>
          <a:insideV>
            <a:ln w="0" cmpd="sng">
              <a:noFill/>
            </a:ln>
          </a:insideV>
        </a:tcBdr>
        <a:fill>
          <a:noFill/>
        </a:fill>
      </a:tcStyle>
    </a:wholeTbl>
    <a:band1H>
      <a:tcStyle>
        <a:tcBdr/>
      </a:tcStyle>
    </a:band1H>
    <a:band2H>
      <a:tcStyle>
        <a:tcBdr/>
        <a:fill>
          <a:solidFill>
            <a:srgbClr val="E9E9E9"/>
          </a:solidFill>
        </a:fill>
      </a:tcStyle>
    </a:band2H>
    <a:band1V>
      <a:tcStyle>
        <a:tcBdr/>
      </a:tcStyle>
    </a:band1V>
    <a:band2V>
      <a:tcStyle>
        <a:tcBdr/>
        <a:fill>
          <a:solidFill>
            <a:srgbClr val="E9E9E9"/>
          </a:solidFill>
        </a:fill>
      </a:tcStyle>
    </a:band2V>
    <a:lastCol>
      <a:tcStyle>
        <a:tcBdr/>
      </a:tcStyle>
    </a:lastCol>
    <a:firstCol>
      <a:tcTxStyle b="on">
        <a:fontRef idx="minor">
          <a:prstClr val="black"/>
        </a:fontRef>
        <a:schemeClr val="tx2"/>
      </a:tcTxStyle>
      <a:tcStyle>
        <a:tcBdr/>
      </a:tcStyle>
    </a:firstCol>
    <a:lastRow>
      <a:tcTxStyle b="on">
        <a:fontRef idx="minor">
          <a:prstClr val="black"/>
        </a:fontRef>
        <a:schemeClr val="tx2"/>
      </a:tcTxStyle>
      <a:tcStyle>
        <a:tcBdr/>
      </a:tcStyle>
    </a:lastRow>
    <a:firstRow>
      <a:tcTxStyle b="on">
        <a:fontRef idx="minor">
          <a:prstClr val="blue"/>
        </a:fontRef>
        <a:srgbClr val="0A4B8C"/>
      </a:tcTxStyle>
      <a:tcStyle>
        <a:tcBdr>
          <a:bottom>
            <a:ln w="12700" cmpd="sng">
              <a:solidFill>
                <a:schemeClr val="accent6"/>
              </a:solidFill>
            </a:ln>
          </a:bottom>
        </a:tcBdr>
        <a:fill>
          <a:solidFill>
            <a:srgbClr val="E9E9E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6201" autoAdjust="0"/>
  </p:normalViewPr>
  <p:slideViewPr>
    <p:cSldViewPr snapToGrid="0">
      <p:cViewPr varScale="1">
        <p:scale>
          <a:sx n="60" d="100"/>
          <a:sy n="60" d="100"/>
        </p:scale>
        <p:origin x="948" y="48"/>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p:cViewPr varScale="1">
        <p:scale>
          <a:sx n="78" d="100"/>
          <a:sy n="78" d="100"/>
        </p:scale>
        <p:origin x="2251" y="7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C0903-8077-45F5-B3E6-79F4A4E528F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588A9ECA-765B-4D7D-B060-C71F7D63574D}">
      <dgm:prSet custT="1"/>
      <dgm:spPr/>
      <dgm:t>
        <a:bodyPr/>
        <a:lstStyle/>
        <a:p>
          <a:r>
            <a:rPr lang="en-US" sz="2000" baseline="0" dirty="0">
              <a:ln/>
            </a:rPr>
            <a:t>A comprehensive, integrated, public health approach for early intervention and treatment services for substance use disorders and those at risk of developing a substance use disorder</a:t>
          </a:r>
          <a:endParaRPr lang="en-US" sz="2000" dirty="0">
            <a:ln/>
          </a:endParaRPr>
        </a:p>
      </dgm:t>
    </dgm:pt>
    <dgm:pt modelId="{AD97087D-8AD2-42EC-89DC-4DAD7E7C27B5}" type="parTrans" cxnId="{82E772DF-EF5C-4B6A-BA30-565F4DE2AE61}">
      <dgm:prSet/>
      <dgm:spPr/>
      <dgm:t>
        <a:bodyPr/>
        <a:lstStyle/>
        <a:p>
          <a:endParaRPr lang="en-US" sz="2000">
            <a:solidFill>
              <a:schemeClr val="bg1"/>
            </a:solidFill>
          </a:endParaRPr>
        </a:p>
      </dgm:t>
    </dgm:pt>
    <dgm:pt modelId="{2D2062EF-6D8E-42D4-A6A7-6E62FCB8C632}" type="sibTrans" cxnId="{82E772DF-EF5C-4B6A-BA30-565F4DE2AE61}">
      <dgm:prSet/>
      <dgm:spPr/>
      <dgm:t>
        <a:bodyPr/>
        <a:lstStyle/>
        <a:p>
          <a:endParaRPr lang="en-US" sz="2000">
            <a:solidFill>
              <a:schemeClr val="bg1"/>
            </a:solidFill>
          </a:endParaRPr>
        </a:p>
      </dgm:t>
    </dgm:pt>
    <dgm:pt modelId="{1B9F6445-5D0F-4C1E-AD47-608A25850EC3}">
      <dgm:prSet custT="1"/>
      <dgm:spPr>
        <a:solidFill>
          <a:schemeClr val="accent3"/>
        </a:solidFill>
      </dgm:spPr>
      <dgm:t>
        <a:bodyPr/>
        <a:lstStyle/>
        <a:p>
          <a:r>
            <a:rPr lang="en-US" sz="2000" baseline="0" dirty="0">
              <a:ln/>
            </a:rPr>
            <a:t>The SBIRT model represents a paradigm shift in substance use interventions</a:t>
          </a:r>
          <a:endParaRPr lang="en-US" sz="2000" dirty="0">
            <a:ln/>
          </a:endParaRPr>
        </a:p>
      </dgm:t>
    </dgm:pt>
    <dgm:pt modelId="{68ABDEAE-0B96-4205-948A-5A6D399F8F78}" type="parTrans" cxnId="{9EF89FAC-9613-43AE-9B4D-01D33017D0BA}">
      <dgm:prSet/>
      <dgm:spPr/>
      <dgm:t>
        <a:bodyPr/>
        <a:lstStyle/>
        <a:p>
          <a:endParaRPr lang="en-US" sz="2000">
            <a:solidFill>
              <a:schemeClr val="bg1"/>
            </a:solidFill>
          </a:endParaRPr>
        </a:p>
      </dgm:t>
    </dgm:pt>
    <dgm:pt modelId="{E216CA21-B7F4-4CB0-8C24-4DC596A12B7E}" type="sibTrans" cxnId="{9EF89FAC-9613-43AE-9B4D-01D33017D0BA}">
      <dgm:prSet/>
      <dgm:spPr/>
      <dgm:t>
        <a:bodyPr/>
        <a:lstStyle/>
        <a:p>
          <a:endParaRPr lang="en-US" sz="2000">
            <a:solidFill>
              <a:schemeClr val="bg1"/>
            </a:solidFill>
          </a:endParaRPr>
        </a:p>
      </dgm:t>
    </dgm:pt>
    <dgm:pt modelId="{74D58AC1-8314-4E3F-8089-17586B689036}">
      <dgm:prSet custT="1"/>
      <dgm:spPr>
        <a:solidFill>
          <a:schemeClr val="accent6"/>
        </a:solidFill>
      </dgm:spPr>
      <dgm:t>
        <a:bodyPr/>
        <a:lstStyle/>
        <a:p>
          <a:r>
            <a:rPr lang="en-US" sz="2000" baseline="0" dirty="0">
              <a:ln/>
            </a:rPr>
            <a:t>SBIRT targets people who do not yet meet criteria for a SUD and provides effective strategies for early intervention </a:t>
          </a:r>
          <a:endParaRPr lang="en-US" sz="2000" dirty="0">
            <a:ln/>
          </a:endParaRPr>
        </a:p>
      </dgm:t>
    </dgm:pt>
    <dgm:pt modelId="{2C6D7F7F-8FDF-44FE-B38D-D3BBF479D855}" type="parTrans" cxnId="{655215E0-B9F7-4CC9-92E6-CE76DEF2515E}">
      <dgm:prSet/>
      <dgm:spPr/>
      <dgm:t>
        <a:bodyPr/>
        <a:lstStyle/>
        <a:p>
          <a:endParaRPr lang="en-US" sz="2000">
            <a:solidFill>
              <a:schemeClr val="bg1"/>
            </a:solidFill>
          </a:endParaRPr>
        </a:p>
      </dgm:t>
    </dgm:pt>
    <dgm:pt modelId="{1C30A3CB-3002-45F3-B13C-9496AA08B00D}" type="sibTrans" cxnId="{655215E0-B9F7-4CC9-92E6-CE76DEF2515E}">
      <dgm:prSet/>
      <dgm:spPr/>
      <dgm:t>
        <a:bodyPr/>
        <a:lstStyle/>
        <a:p>
          <a:endParaRPr lang="en-US" sz="2000">
            <a:solidFill>
              <a:schemeClr val="bg1"/>
            </a:solidFill>
          </a:endParaRPr>
        </a:p>
      </dgm:t>
    </dgm:pt>
    <dgm:pt modelId="{70168951-6F37-4BE2-9F0D-2A9649486A5F}" type="pres">
      <dgm:prSet presAssocID="{78EC0903-8077-45F5-B3E6-79F4A4E528F0}" presName="linear" presStyleCnt="0">
        <dgm:presLayoutVars>
          <dgm:animLvl val="lvl"/>
          <dgm:resizeHandles val="exact"/>
        </dgm:presLayoutVars>
      </dgm:prSet>
      <dgm:spPr/>
    </dgm:pt>
    <dgm:pt modelId="{613B671E-E80C-48AD-BB36-6285B7A7F73B}" type="pres">
      <dgm:prSet presAssocID="{588A9ECA-765B-4D7D-B060-C71F7D63574D}" presName="parentText" presStyleLbl="node1" presStyleIdx="0" presStyleCnt="3">
        <dgm:presLayoutVars>
          <dgm:chMax val="0"/>
          <dgm:bulletEnabled val="1"/>
        </dgm:presLayoutVars>
      </dgm:prSet>
      <dgm:spPr/>
    </dgm:pt>
    <dgm:pt modelId="{9F09244C-CDE4-4642-AED6-8ED34477EF67}" type="pres">
      <dgm:prSet presAssocID="{2D2062EF-6D8E-42D4-A6A7-6E62FCB8C632}" presName="spacer" presStyleCnt="0"/>
      <dgm:spPr/>
    </dgm:pt>
    <dgm:pt modelId="{F2AF81A3-DA67-40C6-B1A7-5640F942C708}" type="pres">
      <dgm:prSet presAssocID="{1B9F6445-5D0F-4C1E-AD47-608A25850EC3}" presName="parentText" presStyleLbl="node1" presStyleIdx="1" presStyleCnt="3">
        <dgm:presLayoutVars>
          <dgm:chMax val="0"/>
          <dgm:bulletEnabled val="1"/>
        </dgm:presLayoutVars>
      </dgm:prSet>
      <dgm:spPr/>
    </dgm:pt>
    <dgm:pt modelId="{30C0EBF1-D764-4116-9D4B-09181DC07832}" type="pres">
      <dgm:prSet presAssocID="{E216CA21-B7F4-4CB0-8C24-4DC596A12B7E}" presName="spacer" presStyleCnt="0"/>
      <dgm:spPr/>
    </dgm:pt>
    <dgm:pt modelId="{A2B8F12A-B78C-4037-A99A-C582345A989A}" type="pres">
      <dgm:prSet presAssocID="{74D58AC1-8314-4E3F-8089-17586B689036}" presName="parentText" presStyleLbl="node1" presStyleIdx="2" presStyleCnt="3">
        <dgm:presLayoutVars>
          <dgm:chMax val="0"/>
          <dgm:bulletEnabled val="1"/>
        </dgm:presLayoutVars>
      </dgm:prSet>
      <dgm:spPr/>
    </dgm:pt>
  </dgm:ptLst>
  <dgm:cxnLst>
    <dgm:cxn modelId="{868D7A1C-4836-4B6B-8461-E9CD35177081}" type="presOf" srcId="{74D58AC1-8314-4E3F-8089-17586B689036}" destId="{A2B8F12A-B78C-4037-A99A-C582345A989A}" srcOrd="0" destOrd="0" presId="urn:microsoft.com/office/officeart/2005/8/layout/vList2"/>
    <dgm:cxn modelId="{2671D523-685E-45EC-B888-5C64BF584B46}" type="presOf" srcId="{78EC0903-8077-45F5-B3E6-79F4A4E528F0}" destId="{70168951-6F37-4BE2-9F0D-2A9649486A5F}" srcOrd="0" destOrd="0" presId="urn:microsoft.com/office/officeart/2005/8/layout/vList2"/>
    <dgm:cxn modelId="{A955AD60-0A79-4865-A0D1-25BA96380305}" type="presOf" srcId="{588A9ECA-765B-4D7D-B060-C71F7D63574D}" destId="{613B671E-E80C-48AD-BB36-6285B7A7F73B}" srcOrd="0" destOrd="0" presId="urn:microsoft.com/office/officeart/2005/8/layout/vList2"/>
    <dgm:cxn modelId="{9EF89FAC-9613-43AE-9B4D-01D33017D0BA}" srcId="{78EC0903-8077-45F5-B3E6-79F4A4E528F0}" destId="{1B9F6445-5D0F-4C1E-AD47-608A25850EC3}" srcOrd="1" destOrd="0" parTransId="{68ABDEAE-0B96-4205-948A-5A6D399F8F78}" sibTransId="{E216CA21-B7F4-4CB0-8C24-4DC596A12B7E}"/>
    <dgm:cxn modelId="{867A5ABF-43AD-4263-B577-4DB0C9DBE395}" type="presOf" srcId="{1B9F6445-5D0F-4C1E-AD47-608A25850EC3}" destId="{F2AF81A3-DA67-40C6-B1A7-5640F942C708}" srcOrd="0" destOrd="0" presId="urn:microsoft.com/office/officeart/2005/8/layout/vList2"/>
    <dgm:cxn modelId="{82E772DF-EF5C-4B6A-BA30-565F4DE2AE61}" srcId="{78EC0903-8077-45F5-B3E6-79F4A4E528F0}" destId="{588A9ECA-765B-4D7D-B060-C71F7D63574D}" srcOrd="0" destOrd="0" parTransId="{AD97087D-8AD2-42EC-89DC-4DAD7E7C27B5}" sibTransId="{2D2062EF-6D8E-42D4-A6A7-6E62FCB8C632}"/>
    <dgm:cxn modelId="{655215E0-B9F7-4CC9-92E6-CE76DEF2515E}" srcId="{78EC0903-8077-45F5-B3E6-79F4A4E528F0}" destId="{74D58AC1-8314-4E3F-8089-17586B689036}" srcOrd="2" destOrd="0" parTransId="{2C6D7F7F-8FDF-44FE-B38D-D3BBF479D855}" sibTransId="{1C30A3CB-3002-45F3-B13C-9496AA08B00D}"/>
    <dgm:cxn modelId="{65B2C25D-9D0F-4E09-B732-19CCD560A2E2}" type="presParOf" srcId="{70168951-6F37-4BE2-9F0D-2A9649486A5F}" destId="{613B671E-E80C-48AD-BB36-6285B7A7F73B}" srcOrd="0" destOrd="0" presId="urn:microsoft.com/office/officeart/2005/8/layout/vList2"/>
    <dgm:cxn modelId="{29C46CCC-9B0A-4DD6-8DBB-B050461303A6}" type="presParOf" srcId="{70168951-6F37-4BE2-9F0D-2A9649486A5F}" destId="{9F09244C-CDE4-4642-AED6-8ED34477EF67}" srcOrd="1" destOrd="0" presId="urn:microsoft.com/office/officeart/2005/8/layout/vList2"/>
    <dgm:cxn modelId="{8F05FA90-8272-4DEF-BD2E-F25D35A4B979}" type="presParOf" srcId="{70168951-6F37-4BE2-9F0D-2A9649486A5F}" destId="{F2AF81A3-DA67-40C6-B1A7-5640F942C708}" srcOrd="2" destOrd="0" presId="urn:microsoft.com/office/officeart/2005/8/layout/vList2"/>
    <dgm:cxn modelId="{C39AC78F-4ADE-49D0-AAD6-A203FF80BE99}" type="presParOf" srcId="{70168951-6F37-4BE2-9F0D-2A9649486A5F}" destId="{30C0EBF1-D764-4116-9D4B-09181DC07832}" srcOrd="3" destOrd="0" presId="urn:microsoft.com/office/officeart/2005/8/layout/vList2"/>
    <dgm:cxn modelId="{72A76416-A564-428D-BD2D-402E355C2937}" type="presParOf" srcId="{70168951-6F37-4BE2-9F0D-2A9649486A5F}" destId="{A2B8F12A-B78C-4037-A99A-C582345A989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A22CF1-1821-43C0-899B-214204C03252}" type="doc">
      <dgm:prSet loTypeId="urn:microsoft.com/office/officeart/2005/8/layout/cycle8" loCatId="cycle" qsTypeId="urn:microsoft.com/office/officeart/2005/8/quickstyle/3d2" qsCatId="3D" csTypeId="urn:microsoft.com/office/officeart/2005/8/colors/accent0_1" csCatId="mainScheme" phldr="1"/>
      <dgm:spPr/>
      <dgm:t>
        <a:bodyPr/>
        <a:lstStyle/>
        <a:p>
          <a:endParaRPr lang="en-US"/>
        </a:p>
      </dgm:t>
    </dgm:pt>
    <dgm:pt modelId="{F74C2422-597D-4635-B240-2B92A4C626CC}">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100" b="1" dirty="0">
            <a:solidFill>
              <a:schemeClr val="tx2"/>
            </a:solidFill>
          </a:endParaRPr>
        </a:p>
      </dgm:t>
    </dgm:pt>
    <dgm:pt modelId="{9327C497-28B5-464A-8F4F-463EA78BF738}" type="parTrans" cxnId="{0BE40349-EDFA-4D26-A5FD-99883889E142}">
      <dgm:prSet/>
      <dgm:spPr/>
      <dgm:t>
        <a:bodyPr/>
        <a:lstStyle/>
        <a:p>
          <a:endParaRPr lang="en-US"/>
        </a:p>
      </dgm:t>
    </dgm:pt>
    <dgm:pt modelId="{C0CFF21A-DE37-4253-B75E-D18AC83A4AF0}" type="sibTrans" cxnId="{0BE40349-EDFA-4D26-A5FD-99883889E142}">
      <dgm:prSet/>
      <dgm:spPr/>
      <dgm:t>
        <a:bodyPr/>
        <a:lstStyle/>
        <a:p>
          <a:endParaRPr lang="en-US"/>
        </a:p>
      </dgm:t>
    </dgm:pt>
    <dgm:pt modelId="{42A104A4-45E9-4899-836D-87CB470697E5}">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800" b="1" dirty="0">
            <a:solidFill>
              <a:schemeClr val="tx2"/>
            </a:solidFill>
          </a:endParaRPr>
        </a:p>
      </dgm:t>
    </dgm:pt>
    <dgm:pt modelId="{21CB7F8B-872E-4FE0-A112-FEB2109B949A}" type="parTrans" cxnId="{66DE00C5-6A6B-48FA-97CC-C87A3D19261B}">
      <dgm:prSet/>
      <dgm:spPr/>
      <dgm:t>
        <a:bodyPr/>
        <a:lstStyle/>
        <a:p>
          <a:endParaRPr lang="en-US"/>
        </a:p>
      </dgm:t>
    </dgm:pt>
    <dgm:pt modelId="{B3C1DA0F-5456-4CCA-9F16-60D75D155A04}" type="sibTrans" cxnId="{66DE00C5-6A6B-48FA-97CC-C87A3D19261B}">
      <dgm:prSet/>
      <dgm:spPr/>
      <dgm:t>
        <a:bodyPr/>
        <a:lstStyle/>
        <a:p>
          <a:endParaRPr lang="en-US"/>
        </a:p>
      </dgm:t>
    </dgm:pt>
    <dgm:pt modelId="{1BE5032D-F0C2-420C-8175-732C98055D79}">
      <dgm:prSet phldrT="[Text]" custT="1"/>
      <dgm:spPr>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400" dirty="0">
            <a:solidFill>
              <a:schemeClr val="tx2"/>
            </a:solidFill>
          </a:endParaRPr>
        </a:p>
      </dgm:t>
    </dgm:pt>
    <dgm:pt modelId="{64E47074-1194-475D-8A6C-444C23EF9C40}" type="parTrans" cxnId="{8EEC9054-025D-48DA-831B-E586F4BB3314}">
      <dgm:prSet/>
      <dgm:spPr/>
      <dgm:t>
        <a:bodyPr/>
        <a:lstStyle/>
        <a:p>
          <a:endParaRPr lang="en-US"/>
        </a:p>
      </dgm:t>
    </dgm:pt>
    <dgm:pt modelId="{7B0AB613-BCD1-4BBC-BE4E-9FBBB802BAA8}" type="sibTrans" cxnId="{8EEC9054-025D-48DA-831B-E586F4BB3314}">
      <dgm:prSet/>
      <dgm:spPr/>
      <dgm:t>
        <a:bodyPr/>
        <a:lstStyle/>
        <a:p>
          <a:endParaRPr lang="en-US"/>
        </a:p>
      </dgm:t>
    </dgm:pt>
    <dgm:pt modelId="{7A1FCF28-87C9-4B6A-B6B3-9BB81F5FF450}">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800" b="1" dirty="0">
            <a:solidFill>
              <a:schemeClr val="tx2"/>
            </a:solidFill>
          </a:endParaRPr>
        </a:p>
      </dgm:t>
    </dgm:pt>
    <dgm:pt modelId="{26215A6F-52ED-4336-8F84-0FCAB82FD5EB}" type="parTrans" cxnId="{0FDED831-521F-41AA-AD32-09834EDA7164}">
      <dgm:prSet/>
      <dgm:spPr/>
      <dgm:t>
        <a:bodyPr/>
        <a:lstStyle/>
        <a:p>
          <a:endParaRPr lang="en-US"/>
        </a:p>
      </dgm:t>
    </dgm:pt>
    <dgm:pt modelId="{457694C8-9E48-4125-96DA-CE7095AD5B56}" type="sibTrans" cxnId="{0FDED831-521F-41AA-AD32-09834EDA7164}">
      <dgm:prSet/>
      <dgm:spPr/>
      <dgm:t>
        <a:bodyPr/>
        <a:lstStyle/>
        <a:p>
          <a:endParaRPr lang="en-US"/>
        </a:p>
      </dgm:t>
    </dgm:pt>
    <dgm:pt modelId="{EA2BC41E-8788-4B63-918C-3A39AEF6F661}">
      <dgm:prSet phldrT="[Text]" custT="1"/>
      <dgm:spPr>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800" b="1" dirty="0">
            <a:solidFill>
              <a:schemeClr val="tx2"/>
            </a:solidFill>
          </a:endParaRPr>
        </a:p>
      </dgm:t>
    </dgm:pt>
    <dgm:pt modelId="{CF58B217-8A79-4E0B-8A03-B5821A39570F}" type="parTrans" cxnId="{14C3BC32-2AA9-4186-B3C4-645136825141}">
      <dgm:prSet/>
      <dgm:spPr/>
      <dgm:t>
        <a:bodyPr/>
        <a:lstStyle/>
        <a:p>
          <a:endParaRPr lang="en-US"/>
        </a:p>
      </dgm:t>
    </dgm:pt>
    <dgm:pt modelId="{16BC59D2-260A-464F-A6EF-FCE61CFB0410}" type="sibTrans" cxnId="{14C3BC32-2AA9-4186-B3C4-645136825141}">
      <dgm:prSet/>
      <dgm:spPr/>
      <dgm:t>
        <a:bodyPr/>
        <a:lstStyle/>
        <a:p>
          <a:endParaRPr lang="en-US"/>
        </a:p>
      </dgm:t>
    </dgm:pt>
    <dgm:pt modelId="{595F40FF-F6AD-4DA3-A16C-EDC2526B0D9C}">
      <dgm:prSet phldrT="[Text]" custT="1"/>
      <dgm:spPr>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sz="1800" b="1" dirty="0">
            <a:solidFill>
              <a:schemeClr val="tx2"/>
            </a:solidFill>
          </a:endParaRPr>
        </a:p>
      </dgm:t>
    </dgm:pt>
    <dgm:pt modelId="{DFDE63B0-1466-4E93-9FD6-C7773ACB3C0C}" type="parTrans" cxnId="{791E8BAB-B61B-41DD-B9F6-024FBB79E575}">
      <dgm:prSet/>
      <dgm:spPr/>
      <dgm:t>
        <a:bodyPr/>
        <a:lstStyle/>
        <a:p>
          <a:endParaRPr lang="en-US"/>
        </a:p>
      </dgm:t>
    </dgm:pt>
    <dgm:pt modelId="{DCB81F48-675D-474E-935E-9F2BE129AD6E}" type="sibTrans" cxnId="{791E8BAB-B61B-41DD-B9F6-024FBB79E575}">
      <dgm:prSet/>
      <dgm:spPr/>
      <dgm:t>
        <a:bodyPr/>
        <a:lstStyle/>
        <a:p>
          <a:endParaRPr lang="en-US"/>
        </a:p>
      </dgm:t>
    </dgm:pt>
    <dgm:pt modelId="{E4379836-ABAA-48F3-81AF-C17FDFC2E431}" type="pres">
      <dgm:prSet presAssocID="{C2A22CF1-1821-43C0-899B-214204C03252}" presName="compositeShape" presStyleCnt="0">
        <dgm:presLayoutVars>
          <dgm:chMax val="7"/>
          <dgm:dir/>
          <dgm:resizeHandles val="exact"/>
        </dgm:presLayoutVars>
      </dgm:prSet>
      <dgm:spPr/>
    </dgm:pt>
    <dgm:pt modelId="{1321B84B-2FBF-4A5E-8310-07093C7CDBD5}" type="pres">
      <dgm:prSet presAssocID="{C2A22CF1-1821-43C0-899B-214204C03252}" presName="wedge1" presStyleLbl="node1" presStyleIdx="0" presStyleCnt="6" custScaleX="104517" custScaleY="103169"/>
      <dgm:spPr/>
    </dgm:pt>
    <dgm:pt modelId="{80C60215-F899-4100-A39F-BCE8303E7815}" type="pres">
      <dgm:prSet presAssocID="{C2A22CF1-1821-43C0-899B-214204C03252}" presName="dummy1a" presStyleCnt="0"/>
      <dgm:spPr/>
    </dgm:pt>
    <dgm:pt modelId="{CA48DCE8-3CDC-4E5D-A705-2FCC22D5EA69}" type="pres">
      <dgm:prSet presAssocID="{C2A22CF1-1821-43C0-899B-214204C03252}" presName="dummy1b" presStyleCnt="0"/>
      <dgm:spPr/>
    </dgm:pt>
    <dgm:pt modelId="{476D1D78-A178-41C7-85D4-3A4BFA6E5086}" type="pres">
      <dgm:prSet presAssocID="{C2A22CF1-1821-43C0-899B-214204C03252}" presName="wedge1Tx" presStyleLbl="node1" presStyleIdx="0" presStyleCnt="6">
        <dgm:presLayoutVars>
          <dgm:chMax val="0"/>
          <dgm:chPref val="0"/>
          <dgm:bulletEnabled val="1"/>
        </dgm:presLayoutVars>
      </dgm:prSet>
      <dgm:spPr/>
    </dgm:pt>
    <dgm:pt modelId="{E5DFAA75-26AF-498E-BF02-F966BCDF9848}" type="pres">
      <dgm:prSet presAssocID="{C2A22CF1-1821-43C0-899B-214204C03252}" presName="wedge2" presStyleLbl="node1" presStyleIdx="1" presStyleCnt="6"/>
      <dgm:spPr/>
    </dgm:pt>
    <dgm:pt modelId="{F2B019EE-5D2C-472E-A477-B577AFA793A6}" type="pres">
      <dgm:prSet presAssocID="{C2A22CF1-1821-43C0-899B-214204C03252}" presName="dummy2a" presStyleCnt="0"/>
      <dgm:spPr/>
    </dgm:pt>
    <dgm:pt modelId="{72028319-74F5-4B80-8204-E988EE4C396A}" type="pres">
      <dgm:prSet presAssocID="{C2A22CF1-1821-43C0-899B-214204C03252}" presName="dummy2b" presStyleCnt="0"/>
      <dgm:spPr/>
    </dgm:pt>
    <dgm:pt modelId="{8F08C001-3ACA-44B2-9BA3-99BC05DB0852}" type="pres">
      <dgm:prSet presAssocID="{C2A22CF1-1821-43C0-899B-214204C03252}" presName="wedge2Tx" presStyleLbl="node1" presStyleIdx="1" presStyleCnt="6">
        <dgm:presLayoutVars>
          <dgm:chMax val="0"/>
          <dgm:chPref val="0"/>
          <dgm:bulletEnabled val="1"/>
        </dgm:presLayoutVars>
      </dgm:prSet>
      <dgm:spPr/>
    </dgm:pt>
    <dgm:pt modelId="{D104E104-5041-436E-A000-7843BECACE5F}" type="pres">
      <dgm:prSet presAssocID="{C2A22CF1-1821-43C0-899B-214204C03252}" presName="wedge3" presStyleLbl="node1" presStyleIdx="2" presStyleCnt="6"/>
      <dgm:spPr/>
    </dgm:pt>
    <dgm:pt modelId="{9B7654FD-8C58-43E6-A599-BC579430D077}" type="pres">
      <dgm:prSet presAssocID="{C2A22CF1-1821-43C0-899B-214204C03252}" presName="dummy3a" presStyleCnt="0"/>
      <dgm:spPr/>
    </dgm:pt>
    <dgm:pt modelId="{E6877F8F-5E02-468B-AC33-1FACD320E2EB}" type="pres">
      <dgm:prSet presAssocID="{C2A22CF1-1821-43C0-899B-214204C03252}" presName="dummy3b" presStyleCnt="0"/>
      <dgm:spPr/>
    </dgm:pt>
    <dgm:pt modelId="{95E776BE-673B-4BB6-8C5A-FEC5D56D6386}" type="pres">
      <dgm:prSet presAssocID="{C2A22CF1-1821-43C0-899B-214204C03252}" presName="wedge3Tx" presStyleLbl="node1" presStyleIdx="2" presStyleCnt="6">
        <dgm:presLayoutVars>
          <dgm:chMax val="0"/>
          <dgm:chPref val="0"/>
          <dgm:bulletEnabled val="1"/>
        </dgm:presLayoutVars>
      </dgm:prSet>
      <dgm:spPr/>
    </dgm:pt>
    <dgm:pt modelId="{DAD065B0-BD63-40E1-A01C-6A1EAABFAA86}" type="pres">
      <dgm:prSet presAssocID="{C2A22CF1-1821-43C0-899B-214204C03252}" presName="wedge4" presStyleLbl="node1" presStyleIdx="3" presStyleCnt="6" custLinFactNeighborX="1844" custLinFactNeighborY="-2464"/>
      <dgm:spPr/>
    </dgm:pt>
    <dgm:pt modelId="{35DC9523-8865-48A0-B632-41A0A377206E}" type="pres">
      <dgm:prSet presAssocID="{C2A22CF1-1821-43C0-899B-214204C03252}" presName="dummy4a" presStyleCnt="0"/>
      <dgm:spPr/>
    </dgm:pt>
    <dgm:pt modelId="{E8794730-A9D7-4E28-B3BB-623EAC238907}" type="pres">
      <dgm:prSet presAssocID="{C2A22CF1-1821-43C0-899B-214204C03252}" presName="dummy4b" presStyleCnt="0"/>
      <dgm:spPr/>
    </dgm:pt>
    <dgm:pt modelId="{CB126DA8-D2F3-4B21-950E-2BADDC6A3DCA}" type="pres">
      <dgm:prSet presAssocID="{C2A22CF1-1821-43C0-899B-214204C03252}" presName="wedge4Tx" presStyleLbl="node1" presStyleIdx="3" presStyleCnt="6">
        <dgm:presLayoutVars>
          <dgm:chMax val="0"/>
          <dgm:chPref val="0"/>
          <dgm:bulletEnabled val="1"/>
        </dgm:presLayoutVars>
      </dgm:prSet>
      <dgm:spPr/>
    </dgm:pt>
    <dgm:pt modelId="{3F8BBDED-3B84-4CB4-9C72-8D465D30A315}" type="pres">
      <dgm:prSet presAssocID="{C2A22CF1-1821-43C0-899B-214204C03252}" presName="wedge5" presStyleLbl="node1" presStyleIdx="4" presStyleCnt="6"/>
      <dgm:spPr/>
    </dgm:pt>
    <dgm:pt modelId="{BA949B6C-7F16-448F-BD8B-1A6A3B747636}" type="pres">
      <dgm:prSet presAssocID="{C2A22CF1-1821-43C0-899B-214204C03252}" presName="dummy5a" presStyleCnt="0"/>
      <dgm:spPr/>
    </dgm:pt>
    <dgm:pt modelId="{A7B383E2-2E7E-4E4A-800A-5F00C9ECCCD4}" type="pres">
      <dgm:prSet presAssocID="{C2A22CF1-1821-43C0-899B-214204C03252}" presName="dummy5b" presStyleCnt="0"/>
      <dgm:spPr/>
    </dgm:pt>
    <dgm:pt modelId="{B345C4C8-DD3A-4C70-B5A9-1F9F8E4CF201}" type="pres">
      <dgm:prSet presAssocID="{C2A22CF1-1821-43C0-899B-214204C03252}" presName="wedge5Tx" presStyleLbl="node1" presStyleIdx="4" presStyleCnt="6">
        <dgm:presLayoutVars>
          <dgm:chMax val="0"/>
          <dgm:chPref val="0"/>
          <dgm:bulletEnabled val="1"/>
        </dgm:presLayoutVars>
      </dgm:prSet>
      <dgm:spPr/>
    </dgm:pt>
    <dgm:pt modelId="{4AB4B0B3-2FCB-465A-89BA-5B320CC594C7}" type="pres">
      <dgm:prSet presAssocID="{C2A22CF1-1821-43C0-899B-214204C03252}" presName="wedge6" presStyleLbl="node1" presStyleIdx="5" presStyleCnt="6"/>
      <dgm:spPr/>
    </dgm:pt>
    <dgm:pt modelId="{804566EE-04D3-452E-A719-56F0B8DA0D7F}" type="pres">
      <dgm:prSet presAssocID="{C2A22CF1-1821-43C0-899B-214204C03252}" presName="dummy6a" presStyleCnt="0"/>
      <dgm:spPr/>
    </dgm:pt>
    <dgm:pt modelId="{D0CD2004-9C7E-414D-8EBA-D28851C902FA}" type="pres">
      <dgm:prSet presAssocID="{C2A22CF1-1821-43C0-899B-214204C03252}" presName="dummy6b" presStyleCnt="0"/>
      <dgm:spPr/>
    </dgm:pt>
    <dgm:pt modelId="{2E8EE9A8-F130-4F06-A236-A1C1FAD523A3}" type="pres">
      <dgm:prSet presAssocID="{C2A22CF1-1821-43C0-899B-214204C03252}" presName="wedge6Tx" presStyleLbl="node1" presStyleIdx="5" presStyleCnt="6">
        <dgm:presLayoutVars>
          <dgm:chMax val="0"/>
          <dgm:chPref val="0"/>
          <dgm:bulletEnabled val="1"/>
        </dgm:presLayoutVars>
      </dgm:prSet>
      <dgm:spPr/>
    </dgm:pt>
    <dgm:pt modelId="{3373743B-19C6-431A-9BA7-BDAB91451BC7}" type="pres">
      <dgm:prSet presAssocID="{C0CFF21A-DE37-4253-B75E-D18AC83A4AF0}" presName="arrowWedge1" presStyleLbl="fgSibTrans2D1" presStyleIdx="0" presStyleCnt="6"/>
      <dgm:spPr>
        <a:solidFill>
          <a:schemeClr val="accent2"/>
        </a:solidFill>
      </dgm:spPr>
    </dgm:pt>
    <dgm:pt modelId="{10328FB6-88A4-4614-8CBF-E893FA21DBA6}" type="pres">
      <dgm:prSet presAssocID="{DCB81F48-675D-474E-935E-9F2BE129AD6E}" presName="arrowWedge2" presStyleLbl="fgSibTrans2D1" presStyleIdx="1" presStyleCnt="6">
        <dgm:style>
          <a:lnRef idx="0">
            <a:scrgbClr r="0" g="0" b="0"/>
          </a:lnRef>
          <a:fillRef idx="0">
            <a:scrgbClr r="0" g="0" b="0"/>
          </a:fillRef>
          <a:effectRef idx="0">
            <a:scrgbClr r="0" g="0" b="0"/>
          </a:effectRef>
          <a:fontRef idx="minor">
            <a:schemeClr val="lt1"/>
          </a:fontRef>
        </dgm:style>
      </dgm:prSet>
      <dgm:spPr>
        <a:solidFill>
          <a:schemeClr val="accent2"/>
        </a:solidFill>
        <a:ln>
          <a:noFill/>
        </a:ln>
      </dgm:spPr>
    </dgm:pt>
    <dgm:pt modelId="{8124FB99-E472-4791-AAF9-094A433FC549}" type="pres">
      <dgm:prSet presAssocID="{B3C1DA0F-5456-4CCA-9F16-60D75D155A04}" presName="arrowWedge3" presStyleLbl="fgSibTrans2D1" presStyleIdx="2" presStyleCnt="6" custScaleX="101584" custScaleY="95500">
        <dgm:style>
          <a:lnRef idx="0">
            <a:scrgbClr r="0" g="0" b="0"/>
          </a:lnRef>
          <a:fillRef idx="0">
            <a:scrgbClr r="0" g="0" b="0"/>
          </a:fillRef>
          <a:effectRef idx="0">
            <a:scrgbClr r="0" g="0" b="0"/>
          </a:effectRef>
          <a:fontRef idx="minor">
            <a:schemeClr val="lt1"/>
          </a:fontRef>
        </dgm:style>
      </dgm:prSet>
      <dgm:spPr>
        <a:solidFill>
          <a:schemeClr val="accent2"/>
        </a:solidFill>
        <a:ln>
          <a:noFill/>
        </a:ln>
      </dgm:spPr>
    </dgm:pt>
    <dgm:pt modelId="{CE85E262-6B0A-483E-8CB4-841268E0B185}" type="pres">
      <dgm:prSet presAssocID="{7B0AB613-BCD1-4BBC-BE4E-9FBBB802BAA8}" presName="arrowWedge4" presStyleLbl="fgSibTrans2D1" presStyleIdx="3" presStyleCnt="6"/>
      <dgm:spPr>
        <a:solidFill>
          <a:schemeClr val="accent2"/>
        </a:solidFill>
      </dgm:spPr>
    </dgm:pt>
    <dgm:pt modelId="{1A6270D4-1489-4347-8D43-D434E3C1EDF6}" type="pres">
      <dgm:prSet presAssocID="{457694C8-9E48-4125-96DA-CE7095AD5B56}" presName="arrowWedge5" presStyleLbl="fgSibTrans2D1" presStyleIdx="4" presStyleCnt="6"/>
      <dgm:spPr>
        <a:solidFill>
          <a:schemeClr val="accent2"/>
        </a:solidFill>
        <a:ln>
          <a:solidFill>
            <a:schemeClr val="accent2"/>
          </a:solidFill>
        </a:ln>
      </dgm:spPr>
    </dgm:pt>
    <dgm:pt modelId="{FD60BA2C-38D4-4A91-BBD2-3ADB2784102D}" type="pres">
      <dgm:prSet presAssocID="{16BC59D2-260A-464F-A6EF-FCE61CFB0410}" presName="arrowWedge6" presStyleLbl="fgSibTrans2D1" presStyleIdx="5" presStyleCnt="6"/>
      <dgm:spPr>
        <a:solidFill>
          <a:schemeClr val="accent2"/>
        </a:solidFill>
      </dgm:spPr>
    </dgm:pt>
  </dgm:ptLst>
  <dgm:cxnLst>
    <dgm:cxn modelId="{ACF9F915-EA50-4989-9C8A-15A29D1D8D7C}" type="presOf" srcId="{42A104A4-45E9-4899-836D-87CB470697E5}" destId="{D104E104-5041-436E-A000-7843BECACE5F}" srcOrd="0" destOrd="0" presId="urn:microsoft.com/office/officeart/2005/8/layout/cycle8"/>
    <dgm:cxn modelId="{0FDED831-521F-41AA-AD32-09834EDA7164}" srcId="{C2A22CF1-1821-43C0-899B-214204C03252}" destId="{7A1FCF28-87C9-4B6A-B6B3-9BB81F5FF450}" srcOrd="4" destOrd="0" parTransId="{26215A6F-52ED-4336-8F84-0FCAB82FD5EB}" sibTransId="{457694C8-9E48-4125-96DA-CE7095AD5B56}"/>
    <dgm:cxn modelId="{14C3BC32-2AA9-4186-B3C4-645136825141}" srcId="{C2A22CF1-1821-43C0-899B-214204C03252}" destId="{EA2BC41E-8788-4B63-918C-3A39AEF6F661}" srcOrd="5" destOrd="0" parTransId="{CF58B217-8A79-4E0B-8A03-B5821A39570F}" sibTransId="{16BC59D2-260A-464F-A6EF-FCE61CFB0410}"/>
    <dgm:cxn modelId="{BF489B5D-E975-407D-BC0B-811A0F05F904}" type="presOf" srcId="{595F40FF-F6AD-4DA3-A16C-EDC2526B0D9C}" destId="{8F08C001-3ACA-44B2-9BA3-99BC05DB0852}" srcOrd="1" destOrd="0" presId="urn:microsoft.com/office/officeart/2005/8/layout/cycle8"/>
    <dgm:cxn modelId="{BCF39661-B935-404B-9E0F-6B6AB5B8E40E}" type="presOf" srcId="{F74C2422-597D-4635-B240-2B92A4C626CC}" destId="{1321B84B-2FBF-4A5E-8310-07093C7CDBD5}" srcOrd="0" destOrd="0" presId="urn:microsoft.com/office/officeart/2005/8/layout/cycle8"/>
    <dgm:cxn modelId="{795FC742-0072-4A69-88A3-E7664378627A}" type="presOf" srcId="{1BE5032D-F0C2-420C-8175-732C98055D79}" destId="{DAD065B0-BD63-40E1-A01C-6A1EAABFAA86}" srcOrd="0" destOrd="0" presId="urn:microsoft.com/office/officeart/2005/8/layout/cycle8"/>
    <dgm:cxn modelId="{0BE40349-EDFA-4D26-A5FD-99883889E142}" srcId="{C2A22CF1-1821-43C0-899B-214204C03252}" destId="{F74C2422-597D-4635-B240-2B92A4C626CC}" srcOrd="0" destOrd="0" parTransId="{9327C497-28B5-464A-8F4F-463EA78BF738}" sibTransId="{C0CFF21A-DE37-4253-B75E-D18AC83A4AF0}"/>
    <dgm:cxn modelId="{042D7952-5C1C-426F-A175-D3ED0E4F67A0}" type="presOf" srcId="{C2A22CF1-1821-43C0-899B-214204C03252}" destId="{E4379836-ABAA-48F3-81AF-C17FDFC2E431}" srcOrd="0" destOrd="0" presId="urn:microsoft.com/office/officeart/2005/8/layout/cycle8"/>
    <dgm:cxn modelId="{8EEC9054-025D-48DA-831B-E586F4BB3314}" srcId="{C2A22CF1-1821-43C0-899B-214204C03252}" destId="{1BE5032D-F0C2-420C-8175-732C98055D79}" srcOrd="3" destOrd="0" parTransId="{64E47074-1194-475D-8A6C-444C23EF9C40}" sibTransId="{7B0AB613-BCD1-4BBC-BE4E-9FBBB802BAA8}"/>
    <dgm:cxn modelId="{AC966B77-A7E9-4A28-8D59-AB10BE8B7275}" type="presOf" srcId="{EA2BC41E-8788-4B63-918C-3A39AEF6F661}" destId="{2E8EE9A8-F130-4F06-A236-A1C1FAD523A3}" srcOrd="1" destOrd="0" presId="urn:microsoft.com/office/officeart/2005/8/layout/cycle8"/>
    <dgm:cxn modelId="{4C4BA392-91D4-4007-80D0-CC1459B4DFFC}" type="presOf" srcId="{42A104A4-45E9-4899-836D-87CB470697E5}" destId="{95E776BE-673B-4BB6-8C5A-FEC5D56D6386}" srcOrd="1" destOrd="0" presId="urn:microsoft.com/office/officeart/2005/8/layout/cycle8"/>
    <dgm:cxn modelId="{977BBE92-87EE-49D1-8BB1-AC499530B0A2}" type="presOf" srcId="{1BE5032D-F0C2-420C-8175-732C98055D79}" destId="{CB126DA8-D2F3-4B21-950E-2BADDC6A3DCA}" srcOrd="1" destOrd="0" presId="urn:microsoft.com/office/officeart/2005/8/layout/cycle8"/>
    <dgm:cxn modelId="{D65616A7-2657-4A9D-BD1E-E804F11FAFB9}" type="presOf" srcId="{595F40FF-F6AD-4DA3-A16C-EDC2526B0D9C}" destId="{E5DFAA75-26AF-498E-BF02-F966BCDF9848}" srcOrd="0" destOrd="0" presId="urn:microsoft.com/office/officeart/2005/8/layout/cycle8"/>
    <dgm:cxn modelId="{35E60DAA-AB12-4F86-B3AA-B0A2C70CCE37}" type="presOf" srcId="{7A1FCF28-87C9-4B6A-B6B3-9BB81F5FF450}" destId="{B345C4C8-DD3A-4C70-B5A9-1F9F8E4CF201}" srcOrd="1" destOrd="0" presId="urn:microsoft.com/office/officeart/2005/8/layout/cycle8"/>
    <dgm:cxn modelId="{791E8BAB-B61B-41DD-B9F6-024FBB79E575}" srcId="{C2A22CF1-1821-43C0-899B-214204C03252}" destId="{595F40FF-F6AD-4DA3-A16C-EDC2526B0D9C}" srcOrd="1" destOrd="0" parTransId="{DFDE63B0-1466-4E93-9FD6-C7773ACB3C0C}" sibTransId="{DCB81F48-675D-474E-935E-9F2BE129AD6E}"/>
    <dgm:cxn modelId="{567400C4-9297-4EEE-8042-E8784AFE79F3}" type="presOf" srcId="{F74C2422-597D-4635-B240-2B92A4C626CC}" destId="{476D1D78-A178-41C7-85D4-3A4BFA6E5086}" srcOrd="1" destOrd="0" presId="urn:microsoft.com/office/officeart/2005/8/layout/cycle8"/>
    <dgm:cxn modelId="{66DE00C5-6A6B-48FA-97CC-C87A3D19261B}" srcId="{C2A22CF1-1821-43C0-899B-214204C03252}" destId="{42A104A4-45E9-4899-836D-87CB470697E5}" srcOrd="2" destOrd="0" parTransId="{21CB7F8B-872E-4FE0-A112-FEB2109B949A}" sibTransId="{B3C1DA0F-5456-4CCA-9F16-60D75D155A04}"/>
    <dgm:cxn modelId="{F26401C7-D577-4FC6-97AF-AED9073A1C47}" type="presOf" srcId="{7A1FCF28-87C9-4B6A-B6B3-9BB81F5FF450}" destId="{3F8BBDED-3B84-4CB4-9C72-8D465D30A315}" srcOrd="0" destOrd="0" presId="urn:microsoft.com/office/officeart/2005/8/layout/cycle8"/>
    <dgm:cxn modelId="{9BEA5AC8-5E02-49DC-8AC9-E9E3E24285C5}" type="presOf" srcId="{EA2BC41E-8788-4B63-918C-3A39AEF6F661}" destId="{4AB4B0B3-2FCB-465A-89BA-5B320CC594C7}" srcOrd="0" destOrd="0" presId="urn:microsoft.com/office/officeart/2005/8/layout/cycle8"/>
    <dgm:cxn modelId="{C6BFA581-098B-4823-9F0C-8177C53C50CB}" type="presParOf" srcId="{E4379836-ABAA-48F3-81AF-C17FDFC2E431}" destId="{1321B84B-2FBF-4A5E-8310-07093C7CDBD5}" srcOrd="0" destOrd="0" presId="urn:microsoft.com/office/officeart/2005/8/layout/cycle8"/>
    <dgm:cxn modelId="{69CB5B9F-8F43-434E-BFC4-BB01E4D710E3}" type="presParOf" srcId="{E4379836-ABAA-48F3-81AF-C17FDFC2E431}" destId="{80C60215-F899-4100-A39F-BCE8303E7815}" srcOrd="1" destOrd="0" presId="urn:microsoft.com/office/officeart/2005/8/layout/cycle8"/>
    <dgm:cxn modelId="{BFB36173-F264-4291-B08E-2340CE425986}" type="presParOf" srcId="{E4379836-ABAA-48F3-81AF-C17FDFC2E431}" destId="{CA48DCE8-3CDC-4E5D-A705-2FCC22D5EA69}" srcOrd="2" destOrd="0" presId="urn:microsoft.com/office/officeart/2005/8/layout/cycle8"/>
    <dgm:cxn modelId="{05D0F418-66A5-4E71-9FED-D321D4714C05}" type="presParOf" srcId="{E4379836-ABAA-48F3-81AF-C17FDFC2E431}" destId="{476D1D78-A178-41C7-85D4-3A4BFA6E5086}" srcOrd="3" destOrd="0" presId="urn:microsoft.com/office/officeart/2005/8/layout/cycle8"/>
    <dgm:cxn modelId="{12795844-46A2-4D0D-9EFC-5A1063999A7E}" type="presParOf" srcId="{E4379836-ABAA-48F3-81AF-C17FDFC2E431}" destId="{E5DFAA75-26AF-498E-BF02-F966BCDF9848}" srcOrd="4" destOrd="0" presId="urn:microsoft.com/office/officeart/2005/8/layout/cycle8"/>
    <dgm:cxn modelId="{C570F1C2-E50F-4FC2-B835-77C2EE36D4A3}" type="presParOf" srcId="{E4379836-ABAA-48F3-81AF-C17FDFC2E431}" destId="{F2B019EE-5D2C-472E-A477-B577AFA793A6}" srcOrd="5" destOrd="0" presId="urn:microsoft.com/office/officeart/2005/8/layout/cycle8"/>
    <dgm:cxn modelId="{754D15E3-E181-411B-98DF-7FD40499007C}" type="presParOf" srcId="{E4379836-ABAA-48F3-81AF-C17FDFC2E431}" destId="{72028319-74F5-4B80-8204-E988EE4C396A}" srcOrd="6" destOrd="0" presId="urn:microsoft.com/office/officeart/2005/8/layout/cycle8"/>
    <dgm:cxn modelId="{E3E4E273-BFC3-409F-942B-83C4F4D03EFD}" type="presParOf" srcId="{E4379836-ABAA-48F3-81AF-C17FDFC2E431}" destId="{8F08C001-3ACA-44B2-9BA3-99BC05DB0852}" srcOrd="7" destOrd="0" presId="urn:microsoft.com/office/officeart/2005/8/layout/cycle8"/>
    <dgm:cxn modelId="{E6CCFB06-211D-453B-BE6B-730E12F0978A}" type="presParOf" srcId="{E4379836-ABAA-48F3-81AF-C17FDFC2E431}" destId="{D104E104-5041-436E-A000-7843BECACE5F}" srcOrd="8" destOrd="0" presId="urn:microsoft.com/office/officeart/2005/8/layout/cycle8"/>
    <dgm:cxn modelId="{3E87F694-2374-4042-83AC-39DBFC3DB849}" type="presParOf" srcId="{E4379836-ABAA-48F3-81AF-C17FDFC2E431}" destId="{9B7654FD-8C58-43E6-A599-BC579430D077}" srcOrd="9" destOrd="0" presId="urn:microsoft.com/office/officeart/2005/8/layout/cycle8"/>
    <dgm:cxn modelId="{B1482B35-02F3-4A5F-ACAE-DA4F7625A1C3}" type="presParOf" srcId="{E4379836-ABAA-48F3-81AF-C17FDFC2E431}" destId="{E6877F8F-5E02-468B-AC33-1FACD320E2EB}" srcOrd="10" destOrd="0" presId="urn:microsoft.com/office/officeart/2005/8/layout/cycle8"/>
    <dgm:cxn modelId="{DCE23294-C696-4B21-B85B-78B96935FCA4}" type="presParOf" srcId="{E4379836-ABAA-48F3-81AF-C17FDFC2E431}" destId="{95E776BE-673B-4BB6-8C5A-FEC5D56D6386}" srcOrd="11" destOrd="0" presId="urn:microsoft.com/office/officeart/2005/8/layout/cycle8"/>
    <dgm:cxn modelId="{66AE0C0F-DCB9-4DC1-8E78-BE154C8E29E1}" type="presParOf" srcId="{E4379836-ABAA-48F3-81AF-C17FDFC2E431}" destId="{DAD065B0-BD63-40E1-A01C-6A1EAABFAA86}" srcOrd="12" destOrd="0" presId="urn:microsoft.com/office/officeart/2005/8/layout/cycle8"/>
    <dgm:cxn modelId="{44DF5A14-5396-483A-9A12-87C37421759A}" type="presParOf" srcId="{E4379836-ABAA-48F3-81AF-C17FDFC2E431}" destId="{35DC9523-8865-48A0-B632-41A0A377206E}" srcOrd="13" destOrd="0" presId="urn:microsoft.com/office/officeart/2005/8/layout/cycle8"/>
    <dgm:cxn modelId="{3FA236DB-4272-4242-AFCF-3BB71172E858}" type="presParOf" srcId="{E4379836-ABAA-48F3-81AF-C17FDFC2E431}" destId="{E8794730-A9D7-4E28-B3BB-623EAC238907}" srcOrd="14" destOrd="0" presId="urn:microsoft.com/office/officeart/2005/8/layout/cycle8"/>
    <dgm:cxn modelId="{69BB8968-67B9-4FE4-B9F3-A043B71B11F9}" type="presParOf" srcId="{E4379836-ABAA-48F3-81AF-C17FDFC2E431}" destId="{CB126DA8-D2F3-4B21-950E-2BADDC6A3DCA}" srcOrd="15" destOrd="0" presId="urn:microsoft.com/office/officeart/2005/8/layout/cycle8"/>
    <dgm:cxn modelId="{1263DF0A-74CA-47F8-8F96-49F2B016BC39}" type="presParOf" srcId="{E4379836-ABAA-48F3-81AF-C17FDFC2E431}" destId="{3F8BBDED-3B84-4CB4-9C72-8D465D30A315}" srcOrd="16" destOrd="0" presId="urn:microsoft.com/office/officeart/2005/8/layout/cycle8"/>
    <dgm:cxn modelId="{E74EB1C0-0406-4008-955D-6D3E8E0F1C90}" type="presParOf" srcId="{E4379836-ABAA-48F3-81AF-C17FDFC2E431}" destId="{BA949B6C-7F16-448F-BD8B-1A6A3B747636}" srcOrd="17" destOrd="0" presId="urn:microsoft.com/office/officeart/2005/8/layout/cycle8"/>
    <dgm:cxn modelId="{923BB871-5FB5-418A-923B-4A575209ACED}" type="presParOf" srcId="{E4379836-ABAA-48F3-81AF-C17FDFC2E431}" destId="{A7B383E2-2E7E-4E4A-800A-5F00C9ECCCD4}" srcOrd="18" destOrd="0" presId="urn:microsoft.com/office/officeart/2005/8/layout/cycle8"/>
    <dgm:cxn modelId="{F19AD334-0CE7-4D26-9F73-8FA51F619E5D}" type="presParOf" srcId="{E4379836-ABAA-48F3-81AF-C17FDFC2E431}" destId="{B345C4C8-DD3A-4C70-B5A9-1F9F8E4CF201}" srcOrd="19" destOrd="0" presId="urn:microsoft.com/office/officeart/2005/8/layout/cycle8"/>
    <dgm:cxn modelId="{23742856-5258-48E5-A31B-7B9403BC3192}" type="presParOf" srcId="{E4379836-ABAA-48F3-81AF-C17FDFC2E431}" destId="{4AB4B0B3-2FCB-465A-89BA-5B320CC594C7}" srcOrd="20" destOrd="0" presId="urn:microsoft.com/office/officeart/2005/8/layout/cycle8"/>
    <dgm:cxn modelId="{F8EE73AA-C31C-4782-BA36-B2076F612260}" type="presParOf" srcId="{E4379836-ABAA-48F3-81AF-C17FDFC2E431}" destId="{804566EE-04D3-452E-A719-56F0B8DA0D7F}" srcOrd="21" destOrd="0" presId="urn:microsoft.com/office/officeart/2005/8/layout/cycle8"/>
    <dgm:cxn modelId="{3C871C36-E437-4CDB-830D-162BA14195F9}" type="presParOf" srcId="{E4379836-ABAA-48F3-81AF-C17FDFC2E431}" destId="{D0CD2004-9C7E-414D-8EBA-D28851C902FA}" srcOrd="22" destOrd="0" presId="urn:microsoft.com/office/officeart/2005/8/layout/cycle8"/>
    <dgm:cxn modelId="{D8FE3F86-0E3D-4C32-B3F2-753218249EBF}" type="presParOf" srcId="{E4379836-ABAA-48F3-81AF-C17FDFC2E431}" destId="{2E8EE9A8-F130-4F06-A236-A1C1FAD523A3}" srcOrd="23" destOrd="0" presId="urn:microsoft.com/office/officeart/2005/8/layout/cycle8"/>
    <dgm:cxn modelId="{E23A1CA8-5B40-4018-B21E-6EEB1BFE5AD5}" type="presParOf" srcId="{E4379836-ABAA-48F3-81AF-C17FDFC2E431}" destId="{3373743B-19C6-431A-9BA7-BDAB91451BC7}" srcOrd="24" destOrd="0" presId="urn:microsoft.com/office/officeart/2005/8/layout/cycle8"/>
    <dgm:cxn modelId="{590E8CF4-D5E1-4684-BA44-1A7B6DFCAF38}" type="presParOf" srcId="{E4379836-ABAA-48F3-81AF-C17FDFC2E431}" destId="{10328FB6-88A4-4614-8CBF-E893FA21DBA6}" srcOrd="25" destOrd="0" presId="urn:microsoft.com/office/officeart/2005/8/layout/cycle8"/>
    <dgm:cxn modelId="{53CEB2AC-B64A-4169-868A-CA2FC1D279B6}" type="presParOf" srcId="{E4379836-ABAA-48F3-81AF-C17FDFC2E431}" destId="{8124FB99-E472-4791-AAF9-094A433FC549}" srcOrd="26" destOrd="0" presId="urn:microsoft.com/office/officeart/2005/8/layout/cycle8"/>
    <dgm:cxn modelId="{734D89D0-9156-4745-98EB-A34136B27329}" type="presParOf" srcId="{E4379836-ABAA-48F3-81AF-C17FDFC2E431}" destId="{CE85E262-6B0A-483E-8CB4-841268E0B185}" srcOrd="27" destOrd="0" presId="urn:microsoft.com/office/officeart/2005/8/layout/cycle8"/>
    <dgm:cxn modelId="{53FB28C4-47B8-4B4F-9140-FF3B4D97228C}" type="presParOf" srcId="{E4379836-ABAA-48F3-81AF-C17FDFC2E431}" destId="{1A6270D4-1489-4347-8D43-D434E3C1EDF6}" srcOrd="28" destOrd="0" presId="urn:microsoft.com/office/officeart/2005/8/layout/cycle8"/>
    <dgm:cxn modelId="{049BFFCF-3952-4E2E-A491-5EA01A6B5754}" type="presParOf" srcId="{E4379836-ABAA-48F3-81AF-C17FDFC2E431}" destId="{FD60BA2C-38D4-4A91-BBD2-3ADB2784102D}" srcOrd="2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3C6138-1E1B-4333-8EA1-23C603354DA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E16B5360-CFD4-4CD1-A300-A4B7441174A3}">
      <dgm:prSet custT="1"/>
      <dgm:spPr>
        <a:solidFill>
          <a:schemeClr val="accent1"/>
        </a:solidFill>
      </dgm:spPr>
      <dgm:t>
        <a:bodyPr/>
        <a:lstStyle/>
        <a:p>
          <a:r>
            <a:rPr lang="en-US" sz="1800" b="1" baseline="0"/>
            <a:t>Privacy and minor consent laws vary by state</a:t>
          </a:r>
          <a:endParaRPr lang="en-US" sz="1800" b="1"/>
        </a:p>
      </dgm:t>
    </dgm:pt>
    <dgm:pt modelId="{DBF6AF90-8C6A-413F-B0AF-0D76AD2720A0}" type="parTrans" cxnId="{53008569-BE6F-4BA4-9381-BE49C9AA0766}">
      <dgm:prSet/>
      <dgm:spPr/>
      <dgm:t>
        <a:bodyPr/>
        <a:lstStyle/>
        <a:p>
          <a:endParaRPr lang="en-US"/>
        </a:p>
      </dgm:t>
    </dgm:pt>
    <dgm:pt modelId="{48A64CC4-5CB2-4836-8400-F52121BA79BE}" type="sibTrans" cxnId="{53008569-BE6F-4BA4-9381-BE49C9AA0766}">
      <dgm:prSet/>
      <dgm:spPr/>
      <dgm:t>
        <a:bodyPr/>
        <a:lstStyle/>
        <a:p>
          <a:endParaRPr lang="en-US"/>
        </a:p>
      </dgm:t>
    </dgm:pt>
    <dgm:pt modelId="{D1C681B0-F3DB-4FB5-BF8F-0D7B8445C323}">
      <dgm:prSet custT="1"/>
      <dgm:spPr>
        <a:solidFill>
          <a:schemeClr val="accent2"/>
        </a:solidFill>
      </dgm:spPr>
      <dgm:t>
        <a:bodyPr/>
        <a:lstStyle/>
        <a:p>
          <a:r>
            <a:rPr lang="en-US" sz="1800" b="1" baseline="0" dirty="0"/>
            <a:t>In most states, confidentiality cannot be breached unless there is imminent danger  </a:t>
          </a:r>
          <a:endParaRPr lang="en-US" sz="1800" b="1" dirty="0"/>
        </a:p>
      </dgm:t>
    </dgm:pt>
    <dgm:pt modelId="{24013E3F-7569-4C30-9EF9-4E12C625C42D}" type="parTrans" cxnId="{2935416D-5938-4B12-8A88-9A056E08FE41}">
      <dgm:prSet/>
      <dgm:spPr/>
      <dgm:t>
        <a:bodyPr/>
        <a:lstStyle/>
        <a:p>
          <a:endParaRPr lang="en-US"/>
        </a:p>
      </dgm:t>
    </dgm:pt>
    <dgm:pt modelId="{B74D6CC9-73CF-488F-B435-07A941A8C13F}" type="sibTrans" cxnId="{2935416D-5938-4B12-8A88-9A056E08FE41}">
      <dgm:prSet/>
      <dgm:spPr/>
      <dgm:t>
        <a:bodyPr/>
        <a:lstStyle/>
        <a:p>
          <a:endParaRPr lang="en-US"/>
        </a:p>
      </dgm:t>
    </dgm:pt>
    <dgm:pt modelId="{71F41D78-9E08-4752-B86C-3EEF24946886}">
      <dgm:prSet custT="1"/>
      <dgm:spPr>
        <a:solidFill>
          <a:schemeClr val="accent3"/>
        </a:solidFill>
        <a:ln>
          <a:noFill/>
        </a:ln>
      </dgm:spPr>
      <dgm:t>
        <a:bodyPr/>
        <a:lstStyle/>
        <a:p>
          <a:r>
            <a:rPr lang="en-US" sz="1800" b="1" baseline="0" dirty="0"/>
            <a:t>There are different types of laws that affect a provider’s ability to share information, including:</a:t>
          </a:r>
          <a:endParaRPr lang="en-US" sz="1800" b="1" dirty="0"/>
        </a:p>
      </dgm:t>
    </dgm:pt>
    <dgm:pt modelId="{F5D71EDD-80DE-438C-803A-063300414B3C}" type="parTrans" cxnId="{D9C7066B-BFE8-47B0-B1F4-D7EBBD6D2495}">
      <dgm:prSet/>
      <dgm:spPr/>
      <dgm:t>
        <a:bodyPr/>
        <a:lstStyle/>
        <a:p>
          <a:endParaRPr lang="en-US"/>
        </a:p>
      </dgm:t>
    </dgm:pt>
    <dgm:pt modelId="{2D80B1BF-16AA-4718-B0ED-2B26C59E7236}" type="sibTrans" cxnId="{D9C7066B-BFE8-47B0-B1F4-D7EBBD6D2495}">
      <dgm:prSet/>
      <dgm:spPr/>
      <dgm:t>
        <a:bodyPr/>
        <a:lstStyle/>
        <a:p>
          <a:endParaRPr lang="en-US"/>
        </a:p>
      </dgm:t>
    </dgm:pt>
    <dgm:pt modelId="{6CFD71CB-F41E-493F-93B1-98A65BD195B9}">
      <dgm:prSet custT="1"/>
      <dgm:spPr>
        <a:ln>
          <a:solidFill>
            <a:schemeClr val="accent3"/>
          </a:solidFill>
        </a:ln>
      </dgm:spPr>
      <dgm:t>
        <a:bodyPr/>
        <a:lstStyle/>
        <a:p>
          <a:r>
            <a:rPr lang="en-US" sz="1600" baseline="0" dirty="0">
              <a:solidFill>
                <a:schemeClr val="tx2"/>
              </a:solidFill>
            </a:rPr>
            <a:t>Health Insurance Portability and Accountability Act (HIPAA)</a:t>
          </a:r>
          <a:endParaRPr lang="en-US" sz="1600" dirty="0">
            <a:solidFill>
              <a:schemeClr val="tx2"/>
            </a:solidFill>
          </a:endParaRPr>
        </a:p>
      </dgm:t>
    </dgm:pt>
    <dgm:pt modelId="{7038BF81-A0D8-4245-BB0B-D38CAD47C21F}" type="parTrans" cxnId="{5E321CEA-3C61-48DC-B348-653A73392A40}">
      <dgm:prSet/>
      <dgm:spPr/>
      <dgm:t>
        <a:bodyPr/>
        <a:lstStyle/>
        <a:p>
          <a:endParaRPr lang="en-US"/>
        </a:p>
      </dgm:t>
    </dgm:pt>
    <dgm:pt modelId="{87798E24-F2C9-42F4-9085-1F4D98B34467}" type="sibTrans" cxnId="{5E321CEA-3C61-48DC-B348-653A73392A40}">
      <dgm:prSet/>
      <dgm:spPr/>
      <dgm:t>
        <a:bodyPr/>
        <a:lstStyle/>
        <a:p>
          <a:endParaRPr lang="en-US"/>
        </a:p>
      </dgm:t>
    </dgm:pt>
    <dgm:pt modelId="{880F5C54-6874-40A7-BFAD-682161EC5BBF}">
      <dgm:prSet custT="1"/>
      <dgm:spPr>
        <a:ln>
          <a:solidFill>
            <a:schemeClr val="accent3"/>
          </a:solidFill>
        </a:ln>
      </dgm:spPr>
      <dgm:t>
        <a:bodyPr/>
        <a:lstStyle/>
        <a:p>
          <a:r>
            <a:rPr lang="en-US" sz="1600" baseline="0" dirty="0">
              <a:solidFill>
                <a:schemeClr val="tx2"/>
              </a:solidFill>
            </a:rPr>
            <a:t>State privacy laws</a:t>
          </a:r>
          <a:endParaRPr lang="en-US" sz="1600" dirty="0">
            <a:solidFill>
              <a:schemeClr val="tx2"/>
            </a:solidFill>
          </a:endParaRPr>
        </a:p>
      </dgm:t>
    </dgm:pt>
    <dgm:pt modelId="{EB527616-4F6A-4FBD-AA07-F2B9CC1734D5}" type="parTrans" cxnId="{C99E1BC1-E76E-418C-96AE-A5A88CC7351A}">
      <dgm:prSet/>
      <dgm:spPr/>
      <dgm:t>
        <a:bodyPr/>
        <a:lstStyle/>
        <a:p>
          <a:endParaRPr lang="en-US"/>
        </a:p>
      </dgm:t>
    </dgm:pt>
    <dgm:pt modelId="{E40DE1BC-31CE-4172-BC31-DE6F04D86734}" type="sibTrans" cxnId="{C99E1BC1-E76E-418C-96AE-A5A88CC7351A}">
      <dgm:prSet/>
      <dgm:spPr/>
      <dgm:t>
        <a:bodyPr/>
        <a:lstStyle/>
        <a:p>
          <a:endParaRPr lang="en-US"/>
        </a:p>
      </dgm:t>
    </dgm:pt>
    <dgm:pt modelId="{29B17412-A629-4313-80B9-0E48724FB522}">
      <dgm:prSet custT="1"/>
      <dgm:spPr>
        <a:ln>
          <a:solidFill>
            <a:schemeClr val="accent3"/>
          </a:solidFill>
        </a:ln>
      </dgm:spPr>
      <dgm:t>
        <a:bodyPr/>
        <a:lstStyle/>
        <a:p>
          <a:r>
            <a:rPr lang="en-US" sz="1600" baseline="0" dirty="0">
              <a:solidFill>
                <a:schemeClr val="tx2"/>
              </a:solidFill>
            </a:rPr>
            <a:t>State minor consent laws</a:t>
          </a:r>
          <a:endParaRPr lang="en-US" sz="1600" dirty="0">
            <a:solidFill>
              <a:schemeClr val="tx2"/>
            </a:solidFill>
          </a:endParaRPr>
        </a:p>
      </dgm:t>
    </dgm:pt>
    <dgm:pt modelId="{A52E7617-F1D7-43FE-A834-8E3728E8AAC3}" type="parTrans" cxnId="{E67B2CE6-EC57-4C19-884B-A4A9972C63DB}">
      <dgm:prSet/>
      <dgm:spPr/>
      <dgm:t>
        <a:bodyPr/>
        <a:lstStyle/>
        <a:p>
          <a:endParaRPr lang="en-US"/>
        </a:p>
      </dgm:t>
    </dgm:pt>
    <dgm:pt modelId="{5758B6A1-B56D-4B49-8C3D-C156EA6EF768}" type="sibTrans" cxnId="{E67B2CE6-EC57-4C19-884B-A4A9972C63DB}">
      <dgm:prSet/>
      <dgm:spPr/>
      <dgm:t>
        <a:bodyPr/>
        <a:lstStyle/>
        <a:p>
          <a:endParaRPr lang="en-US"/>
        </a:p>
      </dgm:t>
    </dgm:pt>
    <dgm:pt modelId="{076235F2-D836-4397-8327-C4E49DD96621}">
      <dgm:prSet custT="1"/>
      <dgm:spPr>
        <a:ln>
          <a:solidFill>
            <a:schemeClr val="accent3"/>
          </a:solidFill>
        </a:ln>
      </dgm:spPr>
      <dgm:t>
        <a:bodyPr/>
        <a:lstStyle/>
        <a:p>
          <a:r>
            <a:rPr lang="en-US" sz="1600" baseline="0" dirty="0">
              <a:solidFill>
                <a:schemeClr val="tx2"/>
              </a:solidFill>
            </a:rPr>
            <a:t>Family Educational Rights and Privacy Act (FERPA)</a:t>
          </a:r>
          <a:endParaRPr lang="en-US" sz="1600" dirty="0">
            <a:solidFill>
              <a:schemeClr val="tx2"/>
            </a:solidFill>
          </a:endParaRPr>
        </a:p>
      </dgm:t>
    </dgm:pt>
    <dgm:pt modelId="{19FCAACA-B9FB-4D69-A829-C4F349A85047}" type="parTrans" cxnId="{FD113005-299E-4613-B400-CB264EEFDF2F}">
      <dgm:prSet/>
      <dgm:spPr/>
      <dgm:t>
        <a:bodyPr/>
        <a:lstStyle/>
        <a:p>
          <a:endParaRPr lang="en-US"/>
        </a:p>
      </dgm:t>
    </dgm:pt>
    <dgm:pt modelId="{008D99DD-74BB-4815-B3FC-A6E72CB0F112}" type="sibTrans" cxnId="{FD113005-299E-4613-B400-CB264EEFDF2F}">
      <dgm:prSet/>
      <dgm:spPr/>
      <dgm:t>
        <a:bodyPr/>
        <a:lstStyle/>
        <a:p>
          <a:endParaRPr lang="en-US"/>
        </a:p>
      </dgm:t>
    </dgm:pt>
    <dgm:pt modelId="{B107B515-3A23-407B-9B04-2A3A84EF554F}">
      <dgm:prSet custT="1"/>
      <dgm:spPr>
        <a:ln>
          <a:solidFill>
            <a:schemeClr val="accent3"/>
          </a:solidFill>
        </a:ln>
      </dgm:spPr>
      <dgm:t>
        <a:bodyPr/>
        <a:lstStyle/>
        <a:p>
          <a:r>
            <a:rPr lang="en-US" sz="1600" baseline="0" dirty="0">
              <a:solidFill>
                <a:schemeClr val="tx2"/>
              </a:solidFill>
            </a:rPr>
            <a:t>42 Code of Federal Regulations (CFR) Part 2</a:t>
          </a:r>
          <a:endParaRPr lang="en-US" sz="1600" dirty="0">
            <a:solidFill>
              <a:schemeClr val="tx2"/>
            </a:solidFill>
          </a:endParaRPr>
        </a:p>
      </dgm:t>
    </dgm:pt>
    <dgm:pt modelId="{54F6AC17-EC36-488E-A53D-BDCE226DD6D6}" type="parTrans" cxnId="{1BBA1C08-10EB-416C-B853-02C5D89424AE}">
      <dgm:prSet/>
      <dgm:spPr/>
      <dgm:t>
        <a:bodyPr/>
        <a:lstStyle/>
        <a:p>
          <a:endParaRPr lang="en-US"/>
        </a:p>
      </dgm:t>
    </dgm:pt>
    <dgm:pt modelId="{1AB2E565-D951-4796-815B-71B1788D4A95}" type="sibTrans" cxnId="{1BBA1C08-10EB-416C-B853-02C5D89424AE}">
      <dgm:prSet/>
      <dgm:spPr/>
      <dgm:t>
        <a:bodyPr/>
        <a:lstStyle/>
        <a:p>
          <a:endParaRPr lang="en-US"/>
        </a:p>
      </dgm:t>
    </dgm:pt>
    <dgm:pt modelId="{8C026148-26B7-41E7-81C6-5761B8169C4F}" type="pres">
      <dgm:prSet presAssocID="{823C6138-1E1B-4333-8EA1-23C603354DAF}" presName="linear" presStyleCnt="0">
        <dgm:presLayoutVars>
          <dgm:dir/>
          <dgm:animLvl val="lvl"/>
          <dgm:resizeHandles val="exact"/>
        </dgm:presLayoutVars>
      </dgm:prSet>
      <dgm:spPr/>
    </dgm:pt>
    <dgm:pt modelId="{FBE60CEB-AB7F-46FA-BEAF-1D05BADED103}" type="pres">
      <dgm:prSet presAssocID="{E16B5360-CFD4-4CD1-A300-A4B7441174A3}" presName="parentLin" presStyleCnt="0"/>
      <dgm:spPr/>
    </dgm:pt>
    <dgm:pt modelId="{9BB9F571-A56D-4E8A-983C-7BC720B1963B}" type="pres">
      <dgm:prSet presAssocID="{E16B5360-CFD4-4CD1-A300-A4B7441174A3}" presName="parentLeftMargin" presStyleLbl="node1" presStyleIdx="0" presStyleCnt="3"/>
      <dgm:spPr/>
    </dgm:pt>
    <dgm:pt modelId="{B0256457-E7E7-49C8-B141-6EF75274F47D}" type="pres">
      <dgm:prSet presAssocID="{E16B5360-CFD4-4CD1-A300-A4B7441174A3}" presName="parentText" presStyleLbl="node1" presStyleIdx="0" presStyleCnt="3" custScaleX="135450" custScaleY="112639" custLinFactNeighborX="-37619" custLinFactNeighborY="7072">
        <dgm:presLayoutVars>
          <dgm:chMax val="0"/>
          <dgm:bulletEnabled val="1"/>
        </dgm:presLayoutVars>
      </dgm:prSet>
      <dgm:spPr/>
    </dgm:pt>
    <dgm:pt modelId="{AA759A73-75B6-4D32-8CF3-6B16045F1BC2}" type="pres">
      <dgm:prSet presAssocID="{E16B5360-CFD4-4CD1-A300-A4B7441174A3}" presName="negativeSpace" presStyleCnt="0"/>
      <dgm:spPr/>
    </dgm:pt>
    <dgm:pt modelId="{674CDF88-5670-45A3-8062-3875A0D91C9E}" type="pres">
      <dgm:prSet presAssocID="{E16B5360-CFD4-4CD1-A300-A4B7441174A3}" presName="childText" presStyleLbl="conFgAcc1" presStyleIdx="0" presStyleCnt="3">
        <dgm:presLayoutVars>
          <dgm:bulletEnabled val="1"/>
        </dgm:presLayoutVars>
      </dgm:prSet>
      <dgm:spPr>
        <a:ln>
          <a:solidFill>
            <a:schemeClr val="accent1"/>
          </a:solidFill>
        </a:ln>
      </dgm:spPr>
    </dgm:pt>
    <dgm:pt modelId="{CEA615D8-267A-477A-896D-75661CCAE101}" type="pres">
      <dgm:prSet presAssocID="{48A64CC4-5CB2-4836-8400-F52121BA79BE}" presName="spaceBetweenRectangles" presStyleCnt="0"/>
      <dgm:spPr/>
    </dgm:pt>
    <dgm:pt modelId="{F48C1019-D7A8-4FF6-8E64-DAEA701B5222}" type="pres">
      <dgm:prSet presAssocID="{D1C681B0-F3DB-4FB5-BF8F-0D7B8445C323}" presName="parentLin" presStyleCnt="0"/>
      <dgm:spPr/>
    </dgm:pt>
    <dgm:pt modelId="{EA150269-A814-4B19-A877-72AE3CA146A3}" type="pres">
      <dgm:prSet presAssocID="{D1C681B0-F3DB-4FB5-BF8F-0D7B8445C323}" presName="parentLeftMargin" presStyleLbl="node1" presStyleIdx="0" presStyleCnt="3"/>
      <dgm:spPr/>
    </dgm:pt>
    <dgm:pt modelId="{65A36927-27B0-4B45-BC6A-8CE7E5845A4F}" type="pres">
      <dgm:prSet presAssocID="{D1C681B0-F3DB-4FB5-BF8F-0D7B8445C323}" presName="parentText" presStyleLbl="node1" presStyleIdx="1" presStyleCnt="3" custScaleX="135665" custScaleY="118002" custLinFactNeighborX="-48644" custLinFactNeighborY="1655">
        <dgm:presLayoutVars>
          <dgm:chMax val="0"/>
          <dgm:bulletEnabled val="1"/>
        </dgm:presLayoutVars>
      </dgm:prSet>
      <dgm:spPr/>
    </dgm:pt>
    <dgm:pt modelId="{6BD663FB-C934-4C79-B266-997A3227FEBA}" type="pres">
      <dgm:prSet presAssocID="{D1C681B0-F3DB-4FB5-BF8F-0D7B8445C323}" presName="negativeSpace" presStyleCnt="0"/>
      <dgm:spPr/>
    </dgm:pt>
    <dgm:pt modelId="{574BCE93-3F78-48B4-9717-14A74BA42B59}" type="pres">
      <dgm:prSet presAssocID="{D1C681B0-F3DB-4FB5-BF8F-0D7B8445C323}" presName="childText" presStyleLbl="conFgAcc1" presStyleIdx="1" presStyleCnt="3">
        <dgm:presLayoutVars>
          <dgm:bulletEnabled val="1"/>
        </dgm:presLayoutVars>
      </dgm:prSet>
      <dgm:spPr>
        <a:ln>
          <a:solidFill>
            <a:schemeClr val="accent2"/>
          </a:solidFill>
        </a:ln>
      </dgm:spPr>
    </dgm:pt>
    <dgm:pt modelId="{1435AD35-ECFC-430F-9917-30286CF5E023}" type="pres">
      <dgm:prSet presAssocID="{B74D6CC9-73CF-488F-B435-07A941A8C13F}" presName="spaceBetweenRectangles" presStyleCnt="0"/>
      <dgm:spPr/>
    </dgm:pt>
    <dgm:pt modelId="{1851A7F9-5CAF-4CE5-8805-81F35E36AE7F}" type="pres">
      <dgm:prSet presAssocID="{71F41D78-9E08-4752-B86C-3EEF24946886}" presName="parentLin" presStyleCnt="0"/>
      <dgm:spPr/>
    </dgm:pt>
    <dgm:pt modelId="{C45E998A-BBA4-40F7-8BC3-04EE3130BC5C}" type="pres">
      <dgm:prSet presAssocID="{71F41D78-9E08-4752-B86C-3EEF24946886}" presName="parentLeftMargin" presStyleLbl="node1" presStyleIdx="1" presStyleCnt="3"/>
      <dgm:spPr/>
    </dgm:pt>
    <dgm:pt modelId="{7B3939D4-3169-4012-9960-AABACAB2C3F7}" type="pres">
      <dgm:prSet presAssocID="{71F41D78-9E08-4752-B86C-3EEF24946886}" presName="parentText" presStyleLbl="node1" presStyleIdx="2" presStyleCnt="3" custScaleX="135045" custScaleY="118002" custLinFactNeighborX="-44304" custLinFactNeighborY="-1906">
        <dgm:presLayoutVars>
          <dgm:chMax val="0"/>
          <dgm:bulletEnabled val="1"/>
        </dgm:presLayoutVars>
      </dgm:prSet>
      <dgm:spPr/>
    </dgm:pt>
    <dgm:pt modelId="{8FD9DF36-03CC-4D1A-9360-BDEAB60684CF}" type="pres">
      <dgm:prSet presAssocID="{71F41D78-9E08-4752-B86C-3EEF24946886}" presName="negativeSpace" presStyleCnt="0"/>
      <dgm:spPr/>
    </dgm:pt>
    <dgm:pt modelId="{F86D7741-6771-4852-9CC5-931998079D7C}" type="pres">
      <dgm:prSet presAssocID="{71F41D78-9E08-4752-B86C-3EEF24946886}" presName="childText" presStyleLbl="conFgAcc1" presStyleIdx="2" presStyleCnt="3">
        <dgm:presLayoutVars>
          <dgm:bulletEnabled val="1"/>
        </dgm:presLayoutVars>
      </dgm:prSet>
      <dgm:spPr/>
    </dgm:pt>
  </dgm:ptLst>
  <dgm:cxnLst>
    <dgm:cxn modelId="{FD113005-299E-4613-B400-CB264EEFDF2F}" srcId="{71F41D78-9E08-4752-B86C-3EEF24946886}" destId="{076235F2-D836-4397-8327-C4E49DD96621}" srcOrd="3" destOrd="0" parTransId="{19FCAACA-B9FB-4D69-A829-C4F349A85047}" sibTransId="{008D99DD-74BB-4815-B3FC-A6E72CB0F112}"/>
    <dgm:cxn modelId="{1BBA1C08-10EB-416C-B853-02C5D89424AE}" srcId="{71F41D78-9E08-4752-B86C-3EEF24946886}" destId="{B107B515-3A23-407B-9B04-2A3A84EF554F}" srcOrd="4" destOrd="0" parTransId="{54F6AC17-EC36-488E-A53D-BDCE226DD6D6}" sibTransId="{1AB2E565-D951-4796-815B-71B1788D4A95}"/>
    <dgm:cxn modelId="{87A5C615-A93C-4D36-9CFB-A32DD5778E8F}" type="presOf" srcId="{076235F2-D836-4397-8327-C4E49DD96621}" destId="{F86D7741-6771-4852-9CC5-931998079D7C}" srcOrd="0" destOrd="3" presId="urn:microsoft.com/office/officeart/2005/8/layout/list1"/>
    <dgm:cxn modelId="{9170E41C-387B-4FF1-97DC-D0D6C1236108}" type="presOf" srcId="{29B17412-A629-4313-80B9-0E48724FB522}" destId="{F86D7741-6771-4852-9CC5-931998079D7C}" srcOrd="0" destOrd="2" presId="urn:microsoft.com/office/officeart/2005/8/layout/list1"/>
    <dgm:cxn modelId="{E8AA3632-A8E4-40DF-BCF5-76D53CF79B0F}" type="presOf" srcId="{71F41D78-9E08-4752-B86C-3EEF24946886}" destId="{7B3939D4-3169-4012-9960-AABACAB2C3F7}" srcOrd="1" destOrd="0" presId="urn:microsoft.com/office/officeart/2005/8/layout/list1"/>
    <dgm:cxn modelId="{C586D960-C841-4114-8F74-3F237DD30FAF}" type="presOf" srcId="{E16B5360-CFD4-4CD1-A300-A4B7441174A3}" destId="{9BB9F571-A56D-4E8A-983C-7BC720B1963B}" srcOrd="0" destOrd="0" presId="urn:microsoft.com/office/officeart/2005/8/layout/list1"/>
    <dgm:cxn modelId="{53008569-BE6F-4BA4-9381-BE49C9AA0766}" srcId="{823C6138-1E1B-4333-8EA1-23C603354DAF}" destId="{E16B5360-CFD4-4CD1-A300-A4B7441174A3}" srcOrd="0" destOrd="0" parTransId="{DBF6AF90-8C6A-413F-B0AF-0D76AD2720A0}" sibTransId="{48A64CC4-5CB2-4836-8400-F52121BA79BE}"/>
    <dgm:cxn modelId="{D9C7066B-BFE8-47B0-B1F4-D7EBBD6D2495}" srcId="{823C6138-1E1B-4333-8EA1-23C603354DAF}" destId="{71F41D78-9E08-4752-B86C-3EEF24946886}" srcOrd="2" destOrd="0" parTransId="{F5D71EDD-80DE-438C-803A-063300414B3C}" sibTransId="{2D80B1BF-16AA-4718-B0ED-2B26C59E7236}"/>
    <dgm:cxn modelId="{2935416D-5938-4B12-8A88-9A056E08FE41}" srcId="{823C6138-1E1B-4333-8EA1-23C603354DAF}" destId="{D1C681B0-F3DB-4FB5-BF8F-0D7B8445C323}" srcOrd="1" destOrd="0" parTransId="{24013E3F-7569-4C30-9EF9-4E12C625C42D}" sibTransId="{B74D6CC9-73CF-488F-B435-07A941A8C13F}"/>
    <dgm:cxn modelId="{31B75B4F-186C-40F4-BA5F-BCDFCF6432D0}" type="presOf" srcId="{880F5C54-6874-40A7-BFAD-682161EC5BBF}" destId="{F86D7741-6771-4852-9CC5-931998079D7C}" srcOrd="0" destOrd="1" presId="urn:microsoft.com/office/officeart/2005/8/layout/list1"/>
    <dgm:cxn modelId="{1EF6FC8D-F805-47D6-AB5F-C631D7F1F25D}" type="presOf" srcId="{6CFD71CB-F41E-493F-93B1-98A65BD195B9}" destId="{F86D7741-6771-4852-9CC5-931998079D7C}" srcOrd="0" destOrd="0" presId="urn:microsoft.com/office/officeart/2005/8/layout/list1"/>
    <dgm:cxn modelId="{7801D593-CEC0-4C68-BF40-E1311908486E}" type="presOf" srcId="{71F41D78-9E08-4752-B86C-3EEF24946886}" destId="{C45E998A-BBA4-40F7-8BC3-04EE3130BC5C}" srcOrd="0" destOrd="0" presId="urn:microsoft.com/office/officeart/2005/8/layout/list1"/>
    <dgm:cxn modelId="{18616997-ED76-42EF-B2D0-1F53BF832F46}" type="presOf" srcId="{D1C681B0-F3DB-4FB5-BF8F-0D7B8445C323}" destId="{65A36927-27B0-4B45-BC6A-8CE7E5845A4F}" srcOrd="1" destOrd="0" presId="urn:microsoft.com/office/officeart/2005/8/layout/list1"/>
    <dgm:cxn modelId="{C99E1BC1-E76E-418C-96AE-A5A88CC7351A}" srcId="{71F41D78-9E08-4752-B86C-3EEF24946886}" destId="{880F5C54-6874-40A7-BFAD-682161EC5BBF}" srcOrd="1" destOrd="0" parTransId="{EB527616-4F6A-4FBD-AA07-F2B9CC1734D5}" sibTransId="{E40DE1BC-31CE-4172-BC31-DE6F04D86734}"/>
    <dgm:cxn modelId="{E67B2CE6-EC57-4C19-884B-A4A9972C63DB}" srcId="{71F41D78-9E08-4752-B86C-3EEF24946886}" destId="{29B17412-A629-4313-80B9-0E48724FB522}" srcOrd="2" destOrd="0" parTransId="{A52E7617-F1D7-43FE-A834-8E3728E8AAC3}" sibTransId="{5758B6A1-B56D-4B49-8C3D-C156EA6EF768}"/>
    <dgm:cxn modelId="{73465DE8-B691-4B2F-B563-C868AB5F7987}" type="presOf" srcId="{E16B5360-CFD4-4CD1-A300-A4B7441174A3}" destId="{B0256457-E7E7-49C8-B141-6EF75274F47D}" srcOrd="1" destOrd="0" presId="urn:microsoft.com/office/officeart/2005/8/layout/list1"/>
    <dgm:cxn modelId="{5E321CEA-3C61-48DC-B348-653A73392A40}" srcId="{71F41D78-9E08-4752-B86C-3EEF24946886}" destId="{6CFD71CB-F41E-493F-93B1-98A65BD195B9}" srcOrd="0" destOrd="0" parTransId="{7038BF81-A0D8-4245-BB0B-D38CAD47C21F}" sibTransId="{87798E24-F2C9-42F4-9085-1F4D98B34467}"/>
    <dgm:cxn modelId="{D01F2BF1-463A-4AB2-9190-05315E32D0EE}" type="presOf" srcId="{D1C681B0-F3DB-4FB5-BF8F-0D7B8445C323}" destId="{EA150269-A814-4B19-A877-72AE3CA146A3}" srcOrd="0" destOrd="0" presId="urn:microsoft.com/office/officeart/2005/8/layout/list1"/>
    <dgm:cxn modelId="{24202DFA-583B-46E3-8F62-9D3520216CD2}" type="presOf" srcId="{823C6138-1E1B-4333-8EA1-23C603354DAF}" destId="{8C026148-26B7-41E7-81C6-5761B8169C4F}" srcOrd="0" destOrd="0" presId="urn:microsoft.com/office/officeart/2005/8/layout/list1"/>
    <dgm:cxn modelId="{31C1EAFE-9508-48F1-B8DF-9EE3D29D62A2}" type="presOf" srcId="{B107B515-3A23-407B-9B04-2A3A84EF554F}" destId="{F86D7741-6771-4852-9CC5-931998079D7C}" srcOrd="0" destOrd="4" presId="urn:microsoft.com/office/officeart/2005/8/layout/list1"/>
    <dgm:cxn modelId="{F5008756-1415-4C85-B2A6-2CAD225DD3E6}" type="presParOf" srcId="{8C026148-26B7-41E7-81C6-5761B8169C4F}" destId="{FBE60CEB-AB7F-46FA-BEAF-1D05BADED103}" srcOrd="0" destOrd="0" presId="urn:microsoft.com/office/officeart/2005/8/layout/list1"/>
    <dgm:cxn modelId="{7D1BA6AB-E574-4A75-AE68-7004FE3430F4}" type="presParOf" srcId="{FBE60CEB-AB7F-46FA-BEAF-1D05BADED103}" destId="{9BB9F571-A56D-4E8A-983C-7BC720B1963B}" srcOrd="0" destOrd="0" presId="urn:microsoft.com/office/officeart/2005/8/layout/list1"/>
    <dgm:cxn modelId="{AED68ED1-95A8-4F1A-84D6-485935103943}" type="presParOf" srcId="{FBE60CEB-AB7F-46FA-BEAF-1D05BADED103}" destId="{B0256457-E7E7-49C8-B141-6EF75274F47D}" srcOrd="1" destOrd="0" presId="urn:microsoft.com/office/officeart/2005/8/layout/list1"/>
    <dgm:cxn modelId="{8D6FB05D-E531-412F-AA6F-385BCBB0719F}" type="presParOf" srcId="{8C026148-26B7-41E7-81C6-5761B8169C4F}" destId="{AA759A73-75B6-4D32-8CF3-6B16045F1BC2}" srcOrd="1" destOrd="0" presId="urn:microsoft.com/office/officeart/2005/8/layout/list1"/>
    <dgm:cxn modelId="{9668B7DA-1389-4F30-948B-0080EA18EFC2}" type="presParOf" srcId="{8C026148-26B7-41E7-81C6-5761B8169C4F}" destId="{674CDF88-5670-45A3-8062-3875A0D91C9E}" srcOrd="2" destOrd="0" presId="urn:microsoft.com/office/officeart/2005/8/layout/list1"/>
    <dgm:cxn modelId="{99ABF7C0-F634-4749-AC03-01FCB602DBBF}" type="presParOf" srcId="{8C026148-26B7-41E7-81C6-5761B8169C4F}" destId="{CEA615D8-267A-477A-896D-75661CCAE101}" srcOrd="3" destOrd="0" presId="urn:microsoft.com/office/officeart/2005/8/layout/list1"/>
    <dgm:cxn modelId="{5203B112-106A-4546-8C13-04AE95E06F1C}" type="presParOf" srcId="{8C026148-26B7-41E7-81C6-5761B8169C4F}" destId="{F48C1019-D7A8-4FF6-8E64-DAEA701B5222}" srcOrd="4" destOrd="0" presId="urn:microsoft.com/office/officeart/2005/8/layout/list1"/>
    <dgm:cxn modelId="{4E611A3B-6141-424A-AE31-9287812A7F4A}" type="presParOf" srcId="{F48C1019-D7A8-4FF6-8E64-DAEA701B5222}" destId="{EA150269-A814-4B19-A877-72AE3CA146A3}" srcOrd="0" destOrd="0" presId="urn:microsoft.com/office/officeart/2005/8/layout/list1"/>
    <dgm:cxn modelId="{D86428DF-55AA-4375-89A5-77AE1054001C}" type="presParOf" srcId="{F48C1019-D7A8-4FF6-8E64-DAEA701B5222}" destId="{65A36927-27B0-4B45-BC6A-8CE7E5845A4F}" srcOrd="1" destOrd="0" presId="urn:microsoft.com/office/officeart/2005/8/layout/list1"/>
    <dgm:cxn modelId="{31FFE960-B067-4E93-8329-BA3E13700FE8}" type="presParOf" srcId="{8C026148-26B7-41E7-81C6-5761B8169C4F}" destId="{6BD663FB-C934-4C79-B266-997A3227FEBA}" srcOrd="5" destOrd="0" presId="urn:microsoft.com/office/officeart/2005/8/layout/list1"/>
    <dgm:cxn modelId="{3F09A9D9-697B-4E74-A7F5-3D82102B4E0B}" type="presParOf" srcId="{8C026148-26B7-41E7-81C6-5761B8169C4F}" destId="{574BCE93-3F78-48B4-9717-14A74BA42B59}" srcOrd="6" destOrd="0" presId="urn:microsoft.com/office/officeart/2005/8/layout/list1"/>
    <dgm:cxn modelId="{D702B260-0D7E-4AED-9CBF-B6396EBAEBC7}" type="presParOf" srcId="{8C026148-26B7-41E7-81C6-5761B8169C4F}" destId="{1435AD35-ECFC-430F-9917-30286CF5E023}" srcOrd="7" destOrd="0" presId="urn:microsoft.com/office/officeart/2005/8/layout/list1"/>
    <dgm:cxn modelId="{926FBC99-6007-483D-9E39-3ED177BA7408}" type="presParOf" srcId="{8C026148-26B7-41E7-81C6-5761B8169C4F}" destId="{1851A7F9-5CAF-4CE5-8805-81F35E36AE7F}" srcOrd="8" destOrd="0" presId="urn:microsoft.com/office/officeart/2005/8/layout/list1"/>
    <dgm:cxn modelId="{AAF93570-0509-431E-91C9-1EE0B498FE1A}" type="presParOf" srcId="{1851A7F9-5CAF-4CE5-8805-81F35E36AE7F}" destId="{C45E998A-BBA4-40F7-8BC3-04EE3130BC5C}" srcOrd="0" destOrd="0" presId="urn:microsoft.com/office/officeart/2005/8/layout/list1"/>
    <dgm:cxn modelId="{D5A94AF7-59DD-4814-941A-79BBF03F1C8A}" type="presParOf" srcId="{1851A7F9-5CAF-4CE5-8805-81F35E36AE7F}" destId="{7B3939D4-3169-4012-9960-AABACAB2C3F7}" srcOrd="1" destOrd="0" presId="urn:microsoft.com/office/officeart/2005/8/layout/list1"/>
    <dgm:cxn modelId="{BFC47D8A-269C-465C-8174-DE61D0F44D73}" type="presParOf" srcId="{8C026148-26B7-41E7-81C6-5761B8169C4F}" destId="{8FD9DF36-03CC-4D1A-9360-BDEAB60684CF}" srcOrd="9" destOrd="0" presId="urn:microsoft.com/office/officeart/2005/8/layout/list1"/>
    <dgm:cxn modelId="{29E19767-3CFB-45CD-873D-460076332F48}" type="presParOf" srcId="{8C026148-26B7-41E7-81C6-5761B8169C4F}" destId="{F86D7741-6771-4852-9CC5-931998079D7C}"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43F0C6-0E7A-4EBE-A42D-C348C56A86D0}" type="doc">
      <dgm:prSet loTypeId="urn:microsoft.com/office/officeart/2005/8/layout/default" loCatId="list" qsTypeId="urn:microsoft.com/office/officeart/2005/8/quickstyle/3d1" qsCatId="3D" csTypeId="urn:microsoft.com/office/officeart/2005/8/colors/accent1_2" csCatId="accent1" phldr="1"/>
      <dgm:spPr/>
      <dgm:t>
        <a:bodyPr/>
        <a:lstStyle/>
        <a:p>
          <a:endParaRPr lang="en-US"/>
        </a:p>
      </dgm:t>
    </dgm:pt>
    <dgm:pt modelId="{837C6B3B-95E9-4545-9C46-2A814271F61E}">
      <dgm:prSet custT="1"/>
      <dgm:spPr>
        <a:solidFill>
          <a:schemeClr val="accent1"/>
        </a:solidFill>
        <a:scene3d>
          <a:camera prst="orthographicFront"/>
          <a:lightRig rig="flat" dir="t"/>
        </a:scene3d>
        <a:sp3d prstMaterial="plastic">
          <a:bevelB w="88900" h="31750" prst="angle"/>
        </a:sp3d>
      </dgm:spPr>
      <dgm:t>
        <a:bodyPr/>
        <a:lstStyle/>
        <a:p>
          <a:pPr rtl="0"/>
          <a:r>
            <a:rPr lang="en-US" sz="2000" dirty="0"/>
            <a:t>Involves attention to natural language about change</a:t>
          </a:r>
        </a:p>
      </dgm:t>
    </dgm:pt>
    <dgm:pt modelId="{3A8E7E40-4305-4680-AAC5-C083A3C20B22}" type="parTrans" cxnId="{7D6B8F66-15CA-4EC0-A203-CEF671ADEB26}">
      <dgm:prSet/>
      <dgm:spPr/>
      <dgm:t>
        <a:bodyPr/>
        <a:lstStyle/>
        <a:p>
          <a:endParaRPr lang="en-US"/>
        </a:p>
      </dgm:t>
    </dgm:pt>
    <dgm:pt modelId="{415F0004-7FF1-48F8-9E3E-905E2CD398B8}" type="sibTrans" cxnId="{7D6B8F66-15CA-4EC0-A203-CEF671ADEB26}">
      <dgm:prSet/>
      <dgm:spPr/>
      <dgm:t>
        <a:bodyPr/>
        <a:lstStyle/>
        <a:p>
          <a:endParaRPr lang="en-US"/>
        </a:p>
      </dgm:t>
    </dgm:pt>
    <dgm:pt modelId="{77D3229F-8FCC-49B8-9894-E2D2AA70AB6D}">
      <dgm:prSet custT="1"/>
      <dgm:spPr>
        <a:solidFill>
          <a:schemeClr val="accent2"/>
        </a:solidFill>
        <a:scene3d>
          <a:camera prst="orthographicFront"/>
          <a:lightRig rig="flat" dir="t"/>
        </a:scene3d>
        <a:sp3d prstMaterial="plastic">
          <a:bevelB w="88900" h="31750" prst="angle"/>
        </a:sp3d>
      </dgm:spPr>
      <dgm:t>
        <a:bodyPr/>
        <a:lstStyle/>
        <a:p>
          <a:pPr rtl="0"/>
          <a:r>
            <a:rPr lang="en-US" sz="2000" dirty="0"/>
            <a:t>Finds constructive ways through challenges that arise when venturing into a member’s motivation for change</a:t>
          </a:r>
        </a:p>
      </dgm:t>
    </dgm:pt>
    <dgm:pt modelId="{C99A6543-2815-4BF6-83D0-E6D40CD03435}" type="parTrans" cxnId="{8262CB0D-C030-4F72-9D54-D9C5BD19AC66}">
      <dgm:prSet/>
      <dgm:spPr/>
      <dgm:t>
        <a:bodyPr/>
        <a:lstStyle/>
        <a:p>
          <a:endParaRPr lang="en-US"/>
        </a:p>
      </dgm:t>
    </dgm:pt>
    <dgm:pt modelId="{199ECBB0-70A7-47B7-A2FE-3381FE416C8D}" type="sibTrans" cxnId="{8262CB0D-C030-4F72-9D54-D9C5BD19AC66}">
      <dgm:prSet/>
      <dgm:spPr/>
      <dgm:t>
        <a:bodyPr/>
        <a:lstStyle/>
        <a:p>
          <a:endParaRPr lang="en-US"/>
        </a:p>
      </dgm:t>
    </dgm:pt>
    <dgm:pt modelId="{A02A778B-26C6-4600-98DF-6F43D8AFAE32}">
      <dgm:prSet custT="1"/>
      <dgm:spPr>
        <a:solidFill>
          <a:schemeClr val="accent3"/>
        </a:solidFill>
        <a:scene3d>
          <a:camera prst="orthographicFront"/>
          <a:lightRig rig="flat" dir="t"/>
        </a:scene3d>
        <a:sp3d prstMaterial="plastic">
          <a:bevelB w="88900" h="31750" prst="angle"/>
        </a:sp3d>
      </dgm:spPr>
      <dgm:t>
        <a:bodyPr/>
        <a:lstStyle/>
        <a:p>
          <a:pPr rtl="0"/>
          <a:r>
            <a:rPr lang="en-US" sz="2000" dirty="0"/>
            <a:t>Arranging conversations so that members talk themselves into change, based on their own values and interests</a:t>
          </a:r>
        </a:p>
      </dgm:t>
    </dgm:pt>
    <dgm:pt modelId="{FE085A29-0D09-4B55-B98B-4F53F7B9D21A}" type="parTrans" cxnId="{5863FF07-2CC6-498F-8553-B52B01EF151A}">
      <dgm:prSet/>
      <dgm:spPr/>
      <dgm:t>
        <a:bodyPr/>
        <a:lstStyle/>
        <a:p>
          <a:endParaRPr lang="en-US"/>
        </a:p>
      </dgm:t>
    </dgm:pt>
    <dgm:pt modelId="{DBF83EB8-8445-4761-9BB8-333991258A41}" type="sibTrans" cxnId="{5863FF07-2CC6-498F-8553-B52B01EF151A}">
      <dgm:prSet/>
      <dgm:spPr/>
      <dgm:t>
        <a:bodyPr/>
        <a:lstStyle/>
        <a:p>
          <a:endParaRPr lang="en-US"/>
        </a:p>
      </dgm:t>
    </dgm:pt>
    <dgm:pt modelId="{37D0C9A2-4273-4DE6-8528-769003FF7E9E}">
      <dgm:prSet custT="1"/>
      <dgm:spPr>
        <a:solidFill>
          <a:schemeClr val="accent5"/>
        </a:solidFill>
        <a:scene3d>
          <a:camera prst="orthographicFront"/>
          <a:lightRig rig="flat" dir="t"/>
        </a:scene3d>
        <a:sp3d prstMaterial="plastic">
          <a:bevelB w="88900" h="31750" prst="angle"/>
        </a:sp3d>
      </dgm:spPr>
      <dgm:t>
        <a:bodyPr/>
        <a:lstStyle/>
        <a:p>
          <a:pPr algn="ctr" rtl="0"/>
          <a:r>
            <a:rPr lang="en-US" sz="2000" dirty="0"/>
            <a:t>Attitudes are not only reflected in, but are actively shaped by speech</a:t>
          </a:r>
        </a:p>
      </dgm:t>
    </dgm:pt>
    <dgm:pt modelId="{7E1713A6-1F39-4337-B521-FC4774C733C8}" type="parTrans" cxnId="{8BC71085-B8ED-4F17-A81A-2B4DC7812513}">
      <dgm:prSet/>
      <dgm:spPr/>
      <dgm:t>
        <a:bodyPr/>
        <a:lstStyle/>
        <a:p>
          <a:endParaRPr lang="en-US"/>
        </a:p>
      </dgm:t>
    </dgm:pt>
    <dgm:pt modelId="{0119E4F3-7E11-4816-A82B-2ADA90A49D81}" type="sibTrans" cxnId="{8BC71085-B8ED-4F17-A81A-2B4DC7812513}">
      <dgm:prSet/>
      <dgm:spPr/>
      <dgm:t>
        <a:bodyPr/>
        <a:lstStyle/>
        <a:p>
          <a:endParaRPr lang="en-US"/>
        </a:p>
      </dgm:t>
    </dgm:pt>
    <dgm:pt modelId="{6C0D5C74-A37E-47F0-84E9-D1221B1D072C}" type="pres">
      <dgm:prSet presAssocID="{6C43F0C6-0E7A-4EBE-A42D-C348C56A86D0}" presName="diagram" presStyleCnt="0">
        <dgm:presLayoutVars>
          <dgm:dir/>
          <dgm:resizeHandles val="exact"/>
        </dgm:presLayoutVars>
      </dgm:prSet>
      <dgm:spPr/>
    </dgm:pt>
    <dgm:pt modelId="{F376C6C6-911D-44CA-9B42-CD2E41398A47}" type="pres">
      <dgm:prSet presAssocID="{837C6B3B-95E9-4545-9C46-2A814271F61E}" presName="node" presStyleLbl="node1" presStyleIdx="0" presStyleCnt="4">
        <dgm:presLayoutVars>
          <dgm:bulletEnabled val="1"/>
        </dgm:presLayoutVars>
      </dgm:prSet>
      <dgm:spPr/>
    </dgm:pt>
    <dgm:pt modelId="{1F13B5C8-7731-4441-B99E-CB2427247CEA}" type="pres">
      <dgm:prSet presAssocID="{415F0004-7FF1-48F8-9E3E-905E2CD398B8}" presName="sibTrans" presStyleCnt="0"/>
      <dgm:spPr/>
    </dgm:pt>
    <dgm:pt modelId="{5E987C28-28E2-4D4C-9EEC-42FFB204DBFC}" type="pres">
      <dgm:prSet presAssocID="{77D3229F-8FCC-49B8-9894-E2D2AA70AB6D}" presName="node" presStyleLbl="node1" presStyleIdx="1" presStyleCnt="4" custLinFactNeighborX="-769" custLinFactNeighborY="-3514">
        <dgm:presLayoutVars>
          <dgm:bulletEnabled val="1"/>
        </dgm:presLayoutVars>
      </dgm:prSet>
      <dgm:spPr/>
    </dgm:pt>
    <dgm:pt modelId="{E6F290C5-D724-4301-A72B-2342A0783D4C}" type="pres">
      <dgm:prSet presAssocID="{199ECBB0-70A7-47B7-A2FE-3381FE416C8D}" presName="sibTrans" presStyleCnt="0"/>
      <dgm:spPr/>
    </dgm:pt>
    <dgm:pt modelId="{BF97BBBE-FF25-42DC-A030-598972669E77}" type="pres">
      <dgm:prSet presAssocID="{A02A778B-26C6-4600-98DF-6F43D8AFAE32}" presName="node" presStyleLbl="node1" presStyleIdx="2" presStyleCnt="4" custLinFactNeighborY="-4758">
        <dgm:presLayoutVars>
          <dgm:bulletEnabled val="1"/>
        </dgm:presLayoutVars>
      </dgm:prSet>
      <dgm:spPr/>
    </dgm:pt>
    <dgm:pt modelId="{30B8E220-8D28-4717-843E-C60D18FE1E79}" type="pres">
      <dgm:prSet presAssocID="{DBF83EB8-8445-4761-9BB8-333991258A41}" presName="sibTrans" presStyleCnt="0"/>
      <dgm:spPr/>
    </dgm:pt>
    <dgm:pt modelId="{640A8F51-7CE4-4639-9EC0-762A1E5909C8}" type="pres">
      <dgm:prSet presAssocID="{37D0C9A2-4273-4DE6-8528-769003FF7E9E}" presName="node" presStyleLbl="node1" presStyleIdx="3" presStyleCnt="4" custLinFactNeighborX="765" custLinFactNeighborY="-5551">
        <dgm:presLayoutVars>
          <dgm:bulletEnabled val="1"/>
        </dgm:presLayoutVars>
      </dgm:prSet>
      <dgm:spPr/>
    </dgm:pt>
  </dgm:ptLst>
  <dgm:cxnLst>
    <dgm:cxn modelId="{5863FF07-2CC6-498F-8553-B52B01EF151A}" srcId="{6C43F0C6-0E7A-4EBE-A42D-C348C56A86D0}" destId="{A02A778B-26C6-4600-98DF-6F43D8AFAE32}" srcOrd="2" destOrd="0" parTransId="{FE085A29-0D09-4B55-B98B-4F53F7B9D21A}" sibTransId="{DBF83EB8-8445-4761-9BB8-333991258A41}"/>
    <dgm:cxn modelId="{8262CB0D-C030-4F72-9D54-D9C5BD19AC66}" srcId="{6C43F0C6-0E7A-4EBE-A42D-C348C56A86D0}" destId="{77D3229F-8FCC-49B8-9894-E2D2AA70AB6D}" srcOrd="1" destOrd="0" parTransId="{C99A6543-2815-4BF6-83D0-E6D40CD03435}" sibTransId="{199ECBB0-70A7-47B7-A2FE-3381FE416C8D}"/>
    <dgm:cxn modelId="{6AF2B519-2483-4395-8B13-B1672A1B7FCE}" type="presOf" srcId="{77D3229F-8FCC-49B8-9894-E2D2AA70AB6D}" destId="{5E987C28-28E2-4D4C-9EEC-42FFB204DBFC}" srcOrd="0" destOrd="0" presId="urn:microsoft.com/office/officeart/2005/8/layout/default"/>
    <dgm:cxn modelId="{162DF632-9E03-49F7-9945-DBF4114FA098}" type="presOf" srcId="{6C43F0C6-0E7A-4EBE-A42D-C348C56A86D0}" destId="{6C0D5C74-A37E-47F0-84E9-D1221B1D072C}" srcOrd="0" destOrd="0" presId="urn:microsoft.com/office/officeart/2005/8/layout/default"/>
    <dgm:cxn modelId="{7D6B8F66-15CA-4EC0-A203-CEF671ADEB26}" srcId="{6C43F0C6-0E7A-4EBE-A42D-C348C56A86D0}" destId="{837C6B3B-95E9-4545-9C46-2A814271F61E}" srcOrd="0" destOrd="0" parTransId="{3A8E7E40-4305-4680-AAC5-C083A3C20B22}" sibTransId="{415F0004-7FF1-48F8-9E3E-905E2CD398B8}"/>
    <dgm:cxn modelId="{3292C14F-A540-48FB-B996-7225E9CE8776}" type="presOf" srcId="{37D0C9A2-4273-4DE6-8528-769003FF7E9E}" destId="{640A8F51-7CE4-4639-9EC0-762A1E5909C8}" srcOrd="0" destOrd="0" presId="urn:microsoft.com/office/officeart/2005/8/layout/default"/>
    <dgm:cxn modelId="{FE2C2872-E5E9-4FCE-BAE5-18C6A6BEB784}" type="presOf" srcId="{A02A778B-26C6-4600-98DF-6F43D8AFAE32}" destId="{BF97BBBE-FF25-42DC-A030-598972669E77}" srcOrd="0" destOrd="0" presId="urn:microsoft.com/office/officeart/2005/8/layout/default"/>
    <dgm:cxn modelId="{5F576983-C184-4697-942A-F2F306C1B953}" type="presOf" srcId="{837C6B3B-95E9-4545-9C46-2A814271F61E}" destId="{F376C6C6-911D-44CA-9B42-CD2E41398A47}" srcOrd="0" destOrd="0" presId="urn:microsoft.com/office/officeart/2005/8/layout/default"/>
    <dgm:cxn modelId="{8BC71085-B8ED-4F17-A81A-2B4DC7812513}" srcId="{6C43F0C6-0E7A-4EBE-A42D-C348C56A86D0}" destId="{37D0C9A2-4273-4DE6-8528-769003FF7E9E}" srcOrd="3" destOrd="0" parTransId="{7E1713A6-1F39-4337-B521-FC4774C733C8}" sibTransId="{0119E4F3-7E11-4816-A82B-2ADA90A49D81}"/>
    <dgm:cxn modelId="{F35F1955-49D5-44D1-9CF5-0A4532697D14}" type="presParOf" srcId="{6C0D5C74-A37E-47F0-84E9-D1221B1D072C}" destId="{F376C6C6-911D-44CA-9B42-CD2E41398A47}" srcOrd="0" destOrd="0" presId="urn:microsoft.com/office/officeart/2005/8/layout/default"/>
    <dgm:cxn modelId="{21C53B49-76A0-435D-8FEC-2D341C6B8C5B}" type="presParOf" srcId="{6C0D5C74-A37E-47F0-84E9-D1221B1D072C}" destId="{1F13B5C8-7731-4441-B99E-CB2427247CEA}" srcOrd="1" destOrd="0" presId="urn:microsoft.com/office/officeart/2005/8/layout/default"/>
    <dgm:cxn modelId="{80EBA423-7770-4B91-9DD8-2BC247DC0B99}" type="presParOf" srcId="{6C0D5C74-A37E-47F0-84E9-D1221B1D072C}" destId="{5E987C28-28E2-4D4C-9EEC-42FFB204DBFC}" srcOrd="2" destOrd="0" presId="urn:microsoft.com/office/officeart/2005/8/layout/default"/>
    <dgm:cxn modelId="{38EB469F-0B16-4915-9EBF-8CE6FC8B1E52}" type="presParOf" srcId="{6C0D5C74-A37E-47F0-84E9-D1221B1D072C}" destId="{E6F290C5-D724-4301-A72B-2342A0783D4C}" srcOrd="3" destOrd="0" presId="urn:microsoft.com/office/officeart/2005/8/layout/default"/>
    <dgm:cxn modelId="{E7FE1C6C-443E-4199-887C-A46AFC1593D0}" type="presParOf" srcId="{6C0D5C74-A37E-47F0-84E9-D1221B1D072C}" destId="{BF97BBBE-FF25-42DC-A030-598972669E77}" srcOrd="4" destOrd="0" presId="urn:microsoft.com/office/officeart/2005/8/layout/default"/>
    <dgm:cxn modelId="{6370A1E7-353C-48C6-A474-CE4D1FD4C5FA}" type="presParOf" srcId="{6C0D5C74-A37E-47F0-84E9-D1221B1D072C}" destId="{30B8E220-8D28-4717-843E-C60D18FE1E79}" srcOrd="5" destOrd="0" presId="urn:microsoft.com/office/officeart/2005/8/layout/default"/>
    <dgm:cxn modelId="{FE486DC1-9DE6-48DC-A1EE-BF9A2007DB26}" type="presParOf" srcId="{6C0D5C74-A37E-47F0-84E9-D1221B1D072C}" destId="{640A8F51-7CE4-4639-9EC0-762A1E5909C8}"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B671E-E80C-48AD-BB36-6285B7A7F73B}">
      <dsp:nvSpPr>
        <dsp:cNvPr id="0" name=""/>
        <dsp:cNvSpPr/>
      </dsp:nvSpPr>
      <dsp:spPr>
        <a:xfrm>
          <a:off x="0" y="162702"/>
          <a:ext cx="11168361" cy="1216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ln/>
            </a:rPr>
            <a:t>A comprehensive, integrated, public health approach for early intervention and treatment services for substance use disorders and those at risk of developing a substance use disorder</a:t>
          </a:r>
          <a:endParaRPr lang="en-US" sz="2000" kern="1200" dirty="0">
            <a:ln/>
          </a:endParaRPr>
        </a:p>
      </dsp:txBody>
      <dsp:txXfrm>
        <a:off x="59399" y="222101"/>
        <a:ext cx="11049563" cy="1098002"/>
      </dsp:txXfrm>
    </dsp:sp>
    <dsp:sp modelId="{F2AF81A3-DA67-40C6-B1A7-5640F942C708}">
      <dsp:nvSpPr>
        <dsp:cNvPr id="0" name=""/>
        <dsp:cNvSpPr/>
      </dsp:nvSpPr>
      <dsp:spPr>
        <a:xfrm>
          <a:off x="0" y="1566702"/>
          <a:ext cx="11168361" cy="121680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ln/>
            </a:rPr>
            <a:t>The SBIRT model represents a paradigm shift in substance use interventions</a:t>
          </a:r>
          <a:endParaRPr lang="en-US" sz="2000" kern="1200" dirty="0">
            <a:ln/>
          </a:endParaRPr>
        </a:p>
      </dsp:txBody>
      <dsp:txXfrm>
        <a:off x="59399" y="1626101"/>
        <a:ext cx="11049563" cy="1098002"/>
      </dsp:txXfrm>
    </dsp:sp>
    <dsp:sp modelId="{A2B8F12A-B78C-4037-A99A-C582345A989A}">
      <dsp:nvSpPr>
        <dsp:cNvPr id="0" name=""/>
        <dsp:cNvSpPr/>
      </dsp:nvSpPr>
      <dsp:spPr>
        <a:xfrm>
          <a:off x="0" y="2970702"/>
          <a:ext cx="11168361" cy="1216800"/>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baseline="0" dirty="0">
              <a:ln/>
            </a:rPr>
            <a:t>SBIRT targets people who do not yet meet criteria for a SUD and provides effective strategies for early intervention </a:t>
          </a:r>
          <a:endParaRPr lang="en-US" sz="2000" kern="1200" dirty="0">
            <a:ln/>
          </a:endParaRPr>
        </a:p>
      </dsp:txBody>
      <dsp:txXfrm>
        <a:off x="59399" y="3030101"/>
        <a:ext cx="11049563"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1B84B-2FBF-4A5E-8310-07093C7CDBD5}">
      <dsp:nvSpPr>
        <dsp:cNvPr id="0" name=""/>
        <dsp:cNvSpPr/>
      </dsp:nvSpPr>
      <dsp:spPr>
        <a:xfrm>
          <a:off x="3610224" y="291380"/>
          <a:ext cx="4846423" cy="4783916"/>
        </a:xfrm>
        <a:prstGeom prst="pie">
          <a:avLst>
            <a:gd name="adj1" fmla="val 16200000"/>
            <a:gd name="adj2" fmla="val 198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solidFill>
              <a:schemeClr val="tx2"/>
            </a:solidFill>
          </a:endParaRPr>
        </a:p>
      </dsp:txBody>
      <dsp:txXfrm>
        <a:off x="6148827" y="902468"/>
        <a:ext cx="1269301" cy="968173"/>
      </dsp:txXfrm>
    </dsp:sp>
    <dsp:sp modelId="{E5DFAA75-26AF-498E-BF02-F966BCDF9848}">
      <dsp:nvSpPr>
        <dsp:cNvPr id="0" name=""/>
        <dsp:cNvSpPr/>
      </dsp:nvSpPr>
      <dsp:spPr>
        <a:xfrm>
          <a:off x="3770152" y="460352"/>
          <a:ext cx="4636971" cy="4636971"/>
        </a:xfrm>
        <a:prstGeom prst="pie">
          <a:avLst>
            <a:gd name="adj1" fmla="val 19800000"/>
            <a:gd name="adj2" fmla="val 1800000"/>
          </a:avLst>
        </a:prstGeom>
        <a:solidFill>
          <a:schemeClr val="accent2">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tx2"/>
            </a:solidFill>
          </a:endParaRPr>
        </a:p>
      </dsp:txBody>
      <dsp:txXfrm>
        <a:off x="6916669" y="2337222"/>
        <a:ext cx="1269646" cy="910833"/>
      </dsp:txXfrm>
    </dsp:sp>
    <dsp:sp modelId="{D104E104-5041-436E-A000-7843BECACE5F}">
      <dsp:nvSpPr>
        <dsp:cNvPr id="0" name=""/>
        <dsp:cNvSpPr/>
      </dsp:nvSpPr>
      <dsp:spPr>
        <a:xfrm>
          <a:off x="3714950" y="555852"/>
          <a:ext cx="4636971" cy="4636971"/>
        </a:xfrm>
        <a:prstGeom prst="pie">
          <a:avLst>
            <a:gd name="adj1" fmla="val 1800000"/>
            <a:gd name="adj2" fmla="val 54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tx2"/>
            </a:solidFill>
          </a:endParaRPr>
        </a:p>
      </dsp:txBody>
      <dsp:txXfrm>
        <a:off x="6143840" y="3689672"/>
        <a:ext cx="1214444" cy="938434"/>
      </dsp:txXfrm>
    </dsp:sp>
    <dsp:sp modelId="{DAD065B0-BD63-40E1-A01C-6A1EAABFAA86}">
      <dsp:nvSpPr>
        <dsp:cNvPr id="0" name=""/>
        <dsp:cNvSpPr/>
      </dsp:nvSpPr>
      <dsp:spPr>
        <a:xfrm>
          <a:off x="3690052" y="441597"/>
          <a:ext cx="4636971" cy="4636971"/>
        </a:xfrm>
        <a:prstGeom prst="pie">
          <a:avLst>
            <a:gd name="adj1" fmla="val 5400000"/>
            <a:gd name="adj2" fmla="val 9000000"/>
          </a:avLst>
        </a:prstGeom>
        <a:solidFill>
          <a:schemeClr val="accent2">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dirty="0">
            <a:solidFill>
              <a:schemeClr val="tx2"/>
            </a:solidFill>
          </a:endParaRPr>
        </a:p>
      </dsp:txBody>
      <dsp:txXfrm>
        <a:off x="4683689" y="3575417"/>
        <a:ext cx="1214444" cy="938434"/>
      </dsp:txXfrm>
    </dsp:sp>
    <dsp:sp modelId="{3F8BBDED-3B84-4CB4-9C72-8D465D30A315}">
      <dsp:nvSpPr>
        <dsp:cNvPr id="0" name=""/>
        <dsp:cNvSpPr/>
      </dsp:nvSpPr>
      <dsp:spPr>
        <a:xfrm>
          <a:off x="3549344" y="460352"/>
          <a:ext cx="4636971" cy="4636971"/>
        </a:xfrm>
        <a:prstGeom prst="pie">
          <a:avLst>
            <a:gd name="adj1" fmla="val 9000000"/>
            <a:gd name="adj2" fmla="val 1260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tx2"/>
            </a:solidFill>
          </a:endParaRPr>
        </a:p>
      </dsp:txBody>
      <dsp:txXfrm>
        <a:off x="3770152" y="2337222"/>
        <a:ext cx="1269646" cy="910833"/>
      </dsp:txXfrm>
    </dsp:sp>
    <dsp:sp modelId="{4AB4B0B3-2FCB-465A-89BA-5B320CC594C7}">
      <dsp:nvSpPr>
        <dsp:cNvPr id="0" name=""/>
        <dsp:cNvSpPr/>
      </dsp:nvSpPr>
      <dsp:spPr>
        <a:xfrm>
          <a:off x="3604546" y="364853"/>
          <a:ext cx="4636971" cy="4636971"/>
        </a:xfrm>
        <a:prstGeom prst="pie">
          <a:avLst>
            <a:gd name="adj1" fmla="val 12600000"/>
            <a:gd name="adj2" fmla="val 16200000"/>
          </a:avLst>
        </a:prstGeom>
        <a:solidFill>
          <a:schemeClr val="accent2">
            <a:lumMod val="20000"/>
            <a:lumOff val="80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tx2"/>
            </a:solidFill>
          </a:endParaRPr>
        </a:p>
      </dsp:txBody>
      <dsp:txXfrm>
        <a:off x="4598183" y="957171"/>
        <a:ext cx="1214444" cy="938434"/>
      </dsp:txXfrm>
    </dsp:sp>
    <dsp:sp modelId="{3373743B-19C6-431A-9BA7-BDAB91451BC7}">
      <dsp:nvSpPr>
        <dsp:cNvPr id="0" name=""/>
        <dsp:cNvSpPr/>
      </dsp:nvSpPr>
      <dsp:spPr>
        <a:xfrm>
          <a:off x="3426917" y="77232"/>
          <a:ext cx="5211072" cy="5211072"/>
        </a:xfrm>
        <a:prstGeom prst="circularArrow">
          <a:avLst>
            <a:gd name="adj1" fmla="val 5085"/>
            <a:gd name="adj2" fmla="val 327528"/>
            <a:gd name="adj3" fmla="val 19472472"/>
            <a:gd name="adj4" fmla="val 16200251"/>
            <a:gd name="adj5" fmla="val 5932"/>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328FB6-88A4-4614-8CBF-E893FA21DBA6}">
      <dsp:nvSpPr>
        <dsp:cNvPr id="0" name=""/>
        <dsp:cNvSpPr/>
      </dsp:nvSpPr>
      <dsp:spPr>
        <a:xfrm>
          <a:off x="3482933" y="173302"/>
          <a:ext cx="5211072" cy="5211072"/>
        </a:xfrm>
        <a:prstGeom prst="circularArrow">
          <a:avLst>
            <a:gd name="adj1" fmla="val 5085"/>
            <a:gd name="adj2" fmla="val 327528"/>
            <a:gd name="adj3" fmla="val 1472472"/>
            <a:gd name="adj4" fmla="val 19800000"/>
            <a:gd name="adj5" fmla="val 5932"/>
          </a:avLst>
        </a:prstGeom>
        <a:solidFill>
          <a:schemeClr val="accent2"/>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sp>
    <dsp:sp modelId="{8124FB99-E472-4791-AAF9-094A433FC549}">
      <dsp:nvSpPr>
        <dsp:cNvPr id="0" name=""/>
        <dsp:cNvSpPr/>
      </dsp:nvSpPr>
      <dsp:spPr>
        <a:xfrm>
          <a:off x="3386459" y="386050"/>
          <a:ext cx="5293615" cy="4976574"/>
        </a:xfrm>
        <a:prstGeom prst="circularArrow">
          <a:avLst>
            <a:gd name="adj1" fmla="val 5085"/>
            <a:gd name="adj2" fmla="val 327528"/>
            <a:gd name="adj3" fmla="val 5072221"/>
            <a:gd name="adj4" fmla="val 1800000"/>
            <a:gd name="adj5" fmla="val 5932"/>
          </a:avLst>
        </a:prstGeom>
        <a:solidFill>
          <a:schemeClr val="accent2"/>
        </a:solidFill>
        <a:ln>
          <a:noFill/>
        </a:ln>
        <a:effectLst/>
        <a:scene3d>
          <a:camera prst="orthographicFront"/>
          <a:lightRig rig="threePt" dir="t">
            <a:rot lat="0" lon="0" rev="7500000"/>
          </a:lightRig>
        </a:scene3d>
        <a:sp3d z="152400" extrusionH="63500"/>
      </dsp:spPr>
      <dsp:style>
        <a:lnRef idx="0">
          <a:scrgbClr r="0" g="0" b="0"/>
        </a:lnRef>
        <a:fillRef idx="0">
          <a:scrgbClr r="0" g="0" b="0"/>
        </a:fillRef>
        <a:effectRef idx="0">
          <a:scrgbClr r="0" g="0" b="0"/>
        </a:effectRef>
        <a:fontRef idx="minor">
          <a:schemeClr val="lt1"/>
        </a:fontRef>
      </dsp:style>
    </dsp:sp>
    <dsp:sp modelId="{CE85E262-6B0A-483E-8CB4-841268E0B185}">
      <dsp:nvSpPr>
        <dsp:cNvPr id="0" name=""/>
        <dsp:cNvSpPr/>
      </dsp:nvSpPr>
      <dsp:spPr>
        <a:xfrm>
          <a:off x="3403171" y="154546"/>
          <a:ext cx="5211072" cy="5211072"/>
        </a:xfrm>
        <a:prstGeom prst="circularArrow">
          <a:avLst>
            <a:gd name="adj1" fmla="val 5085"/>
            <a:gd name="adj2" fmla="val 327528"/>
            <a:gd name="adj3" fmla="val 8672472"/>
            <a:gd name="adj4" fmla="val 5400251"/>
            <a:gd name="adj5" fmla="val 5932"/>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A6270D4-1489-4347-8D43-D434E3C1EDF6}">
      <dsp:nvSpPr>
        <dsp:cNvPr id="0" name=""/>
        <dsp:cNvSpPr/>
      </dsp:nvSpPr>
      <dsp:spPr>
        <a:xfrm>
          <a:off x="3262463" y="173302"/>
          <a:ext cx="5211072" cy="5211072"/>
        </a:xfrm>
        <a:prstGeom prst="circularArrow">
          <a:avLst>
            <a:gd name="adj1" fmla="val 5085"/>
            <a:gd name="adj2" fmla="val 327528"/>
            <a:gd name="adj3" fmla="val 12272472"/>
            <a:gd name="adj4" fmla="val 9000000"/>
            <a:gd name="adj5" fmla="val 5932"/>
          </a:avLst>
        </a:prstGeom>
        <a:solidFill>
          <a:schemeClr val="accent2"/>
        </a:solidFill>
        <a:ln>
          <a:solidFill>
            <a:schemeClr val="accent2"/>
          </a:solid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D60BA2C-38D4-4A91-BBD2-3ADB2784102D}">
      <dsp:nvSpPr>
        <dsp:cNvPr id="0" name=""/>
        <dsp:cNvSpPr/>
      </dsp:nvSpPr>
      <dsp:spPr>
        <a:xfrm>
          <a:off x="3317665" y="77802"/>
          <a:ext cx="5211072" cy="5211072"/>
        </a:xfrm>
        <a:prstGeom prst="circularArrow">
          <a:avLst>
            <a:gd name="adj1" fmla="val 5085"/>
            <a:gd name="adj2" fmla="val 327528"/>
            <a:gd name="adj3" fmla="val 15872221"/>
            <a:gd name="adj4" fmla="val 12600000"/>
            <a:gd name="adj5" fmla="val 5932"/>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CDF88-5670-45A3-8062-3875A0D91C9E}">
      <dsp:nvSpPr>
        <dsp:cNvPr id="0" name=""/>
        <dsp:cNvSpPr/>
      </dsp:nvSpPr>
      <dsp:spPr>
        <a:xfrm>
          <a:off x="0" y="395537"/>
          <a:ext cx="10512862" cy="529200"/>
        </a:xfrm>
        <a:prstGeom prst="rect">
          <a:avLst/>
        </a:prstGeom>
        <a:solidFill>
          <a:schemeClr val="lt1">
            <a:alpha val="90000"/>
            <a:hueOff val="0"/>
            <a:satOff val="0"/>
            <a:lumOff val="0"/>
            <a:alphaOff val="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B0256457-E7E7-49C8-B141-6EF75274F47D}">
      <dsp:nvSpPr>
        <dsp:cNvPr id="0" name=""/>
        <dsp:cNvSpPr/>
      </dsp:nvSpPr>
      <dsp:spPr>
        <a:xfrm>
          <a:off x="327901" y="51066"/>
          <a:ext cx="9967770" cy="698271"/>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153" tIns="0" rIns="278153" bIns="0" numCol="1" spcCol="1270" anchor="ctr" anchorCtr="0">
          <a:noAutofit/>
        </a:bodyPr>
        <a:lstStyle/>
        <a:p>
          <a:pPr marL="0" lvl="0" indent="0" algn="l" defTabSz="800100">
            <a:lnSpc>
              <a:spcPct val="90000"/>
            </a:lnSpc>
            <a:spcBef>
              <a:spcPct val="0"/>
            </a:spcBef>
            <a:spcAft>
              <a:spcPct val="35000"/>
            </a:spcAft>
            <a:buNone/>
          </a:pPr>
          <a:r>
            <a:rPr lang="en-US" sz="1800" b="1" kern="1200" baseline="0"/>
            <a:t>Privacy and minor consent laws vary by state</a:t>
          </a:r>
          <a:endParaRPr lang="en-US" sz="1800" b="1" kern="1200"/>
        </a:p>
      </dsp:txBody>
      <dsp:txXfrm>
        <a:off x="361988" y="85153"/>
        <a:ext cx="9899596" cy="630097"/>
      </dsp:txXfrm>
    </dsp:sp>
    <dsp:sp modelId="{574BCE93-3F78-48B4-9717-14A74BA42B59}">
      <dsp:nvSpPr>
        <dsp:cNvPr id="0" name=""/>
        <dsp:cNvSpPr/>
      </dsp:nvSpPr>
      <dsp:spPr>
        <a:xfrm>
          <a:off x="0" y="1459695"/>
          <a:ext cx="10512862" cy="529200"/>
        </a:xfrm>
        <a:prstGeom prst="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 modelId="{65A36927-27B0-4B45-BC6A-8CE7E5845A4F}">
      <dsp:nvSpPr>
        <dsp:cNvPr id="0" name=""/>
        <dsp:cNvSpPr/>
      </dsp:nvSpPr>
      <dsp:spPr>
        <a:xfrm>
          <a:off x="269949" y="1048397"/>
          <a:ext cx="9983591" cy="731517"/>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153" tIns="0" rIns="278153" bIns="0" numCol="1" spcCol="1270" anchor="ctr" anchorCtr="0">
          <a:noAutofit/>
        </a:bodyPr>
        <a:lstStyle/>
        <a:p>
          <a:pPr marL="0" lvl="0" indent="0" algn="l" defTabSz="800100">
            <a:lnSpc>
              <a:spcPct val="90000"/>
            </a:lnSpc>
            <a:spcBef>
              <a:spcPct val="0"/>
            </a:spcBef>
            <a:spcAft>
              <a:spcPct val="35000"/>
            </a:spcAft>
            <a:buNone/>
          </a:pPr>
          <a:r>
            <a:rPr lang="en-US" sz="1800" b="1" kern="1200" baseline="0" dirty="0"/>
            <a:t>In most states, confidentiality cannot be breached unless there is imminent danger  </a:t>
          </a:r>
          <a:endParaRPr lang="en-US" sz="1800" b="1" kern="1200" dirty="0"/>
        </a:p>
      </dsp:txBody>
      <dsp:txXfrm>
        <a:off x="305659" y="1084107"/>
        <a:ext cx="9912171" cy="660097"/>
      </dsp:txXfrm>
    </dsp:sp>
    <dsp:sp modelId="{F86D7741-6771-4852-9CC5-931998079D7C}">
      <dsp:nvSpPr>
        <dsp:cNvPr id="0" name=""/>
        <dsp:cNvSpPr/>
      </dsp:nvSpPr>
      <dsp:spPr>
        <a:xfrm>
          <a:off x="0" y="2523853"/>
          <a:ext cx="10512862" cy="1819125"/>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815915" tIns="437388" rIns="815915"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baseline="0" dirty="0">
              <a:solidFill>
                <a:schemeClr val="tx2"/>
              </a:solidFill>
            </a:rPr>
            <a:t>Health Insurance Portability and Accountability Act (HIPAA)</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baseline="0" dirty="0">
              <a:solidFill>
                <a:schemeClr val="tx2"/>
              </a:solidFill>
            </a:rPr>
            <a:t>State privacy laws</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baseline="0" dirty="0">
              <a:solidFill>
                <a:schemeClr val="tx2"/>
              </a:solidFill>
            </a:rPr>
            <a:t>State minor consent laws</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baseline="0" dirty="0">
              <a:solidFill>
                <a:schemeClr val="tx2"/>
              </a:solidFill>
            </a:rPr>
            <a:t>Family Educational Rights and Privacy Act (FERPA)</a:t>
          </a:r>
          <a:endParaRPr lang="en-US" sz="1600" kern="1200" dirty="0">
            <a:solidFill>
              <a:schemeClr val="tx2"/>
            </a:solidFill>
          </a:endParaRPr>
        </a:p>
        <a:p>
          <a:pPr marL="171450" lvl="1" indent="-171450" algn="l" defTabSz="711200">
            <a:lnSpc>
              <a:spcPct val="90000"/>
            </a:lnSpc>
            <a:spcBef>
              <a:spcPct val="0"/>
            </a:spcBef>
            <a:spcAft>
              <a:spcPct val="15000"/>
            </a:spcAft>
            <a:buChar char="•"/>
          </a:pPr>
          <a:r>
            <a:rPr lang="en-US" sz="1600" kern="1200" baseline="0" dirty="0">
              <a:solidFill>
                <a:schemeClr val="tx2"/>
              </a:solidFill>
            </a:rPr>
            <a:t>42 Code of Federal Regulations (CFR) Part 2</a:t>
          </a:r>
          <a:endParaRPr lang="en-US" sz="1600" kern="1200" dirty="0">
            <a:solidFill>
              <a:schemeClr val="tx2"/>
            </a:solidFill>
          </a:endParaRPr>
        </a:p>
      </dsp:txBody>
      <dsp:txXfrm>
        <a:off x="0" y="2523853"/>
        <a:ext cx="10512862" cy="1819125"/>
      </dsp:txXfrm>
    </dsp:sp>
    <dsp:sp modelId="{7B3939D4-3169-4012-9960-AABACAB2C3F7}">
      <dsp:nvSpPr>
        <dsp:cNvPr id="0" name=""/>
        <dsp:cNvSpPr/>
      </dsp:nvSpPr>
      <dsp:spPr>
        <a:xfrm>
          <a:off x="292762" y="2090480"/>
          <a:ext cx="9937966" cy="731517"/>
        </a:xfrm>
        <a:prstGeom prst="round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8153" tIns="0" rIns="278153" bIns="0" numCol="1" spcCol="1270" anchor="ctr" anchorCtr="0">
          <a:noAutofit/>
        </a:bodyPr>
        <a:lstStyle/>
        <a:p>
          <a:pPr marL="0" lvl="0" indent="0" algn="l" defTabSz="800100">
            <a:lnSpc>
              <a:spcPct val="90000"/>
            </a:lnSpc>
            <a:spcBef>
              <a:spcPct val="0"/>
            </a:spcBef>
            <a:spcAft>
              <a:spcPct val="35000"/>
            </a:spcAft>
            <a:buNone/>
          </a:pPr>
          <a:r>
            <a:rPr lang="en-US" sz="1800" b="1" kern="1200" baseline="0" dirty="0"/>
            <a:t>There are different types of laws that affect a provider’s ability to share information, including:</a:t>
          </a:r>
          <a:endParaRPr lang="en-US" sz="1800" b="1" kern="1200" dirty="0"/>
        </a:p>
      </dsp:txBody>
      <dsp:txXfrm>
        <a:off x="328472" y="2126190"/>
        <a:ext cx="9866546" cy="660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6C6C6-911D-44CA-9B42-CD2E41398A47}">
      <dsp:nvSpPr>
        <dsp:cNvPr id="0" name=""/>
        <dsp:cNvSpPr/>
      </dsp:nvSpPr>
      <dsp:spPr>
        <a:xfrm>
          <a:off x="1934227" y="2439"/>
          <a:ext cx="3664615" cy="2198769"/>
        </a:xfrm>
        <a:prstGeom prst="rect">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Involves attention to natural language about change</a:t>
          </a:r>
        </a:p>
      </dsp:txBody>
      <dsp:txXfrm>
        <a:off x="1934227" y="2439"/>
        <a:ext cx="3664615" cy="2198769"/>
      </dsp:txXfrm>
    </dsp:sp>
    <dsp:sp modelId="{5E987C28-28E2-4D4C-9EEC-42FFB204DBFC}">
      <dsp:nvSpPr>
        <dsp:cNvPr id="0" name=""/>
        <dsp:cNvSpPr/>
      </dsp:nvSpPr>
      <dsp:spPr>
        <a:xfrm>
          <a:off x="5937123" y="0"/>
          <a:ext cx="3664615" cy="2198769"/>
        </a:xfrm>
        <a:prstGeom prst="rect">
          <a:avLst/>
        </a:prstGeom>
        <a:solidFill>
          <a:schemeClr val="accent2"/>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Finds constructive ways through challenges that arise when venturing into a member’s motivation for change</a:t>
          </a:r>
        </a:p>
      </dsp:txBody>
      <dsp:txXfrm>
        <a:off x="5937123" y="0"/>
        <a:ext cx="3664615" cy="2198769"/>
      </dsp:txXfrm>
    </dsp:sp>
    <dsp:sp modelId="{BF97BBBE-FF25-42DC-A030-598972669E77}">
      <dsp:nvSpPr>
        <dsp:cNvPr id="0" name=""/>
        <dsp:cNvSpPr/>
      </dsp:nvSpPr>
      <dsp:spPr>
        <a:xfrm>
          <a:off x="1934227" y="2463052"/>
          <a:ext cx="3664615" cy="2198769"/>
        </a:xfrm>
        <a:prstGeom prst="rect">
          <a:avLst/>
        </a:prstGeom>
        <a:solidFill>
          <a:schemeClr val="accent3"/>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Arranging conversations so that members talk themselves into change, based on their own values and interests</a:t>
          </a:r>
        </a:p>
      </dsp:txBody>
      <dsp:txXfrm>
        <a:off x="1934227" y="2463052"/>
        <a:ext cx="3664615" cy="2198769"/>
      </dsp:txXfrm>
    </dsp:sp>
    <dsp:sp modelId="{640A8F51-7CE4-4639-9EC0-762A1E5909C8}">
      <dsp:nvSpPr>
        <dsp:cNvPr id="0" name=""/>
        <dsp:cNvSpPr/>
      </dsp:nvSpPr>
      <dsp:spPr>
        <a:xfrm>
          <a:off x="5993339" y="2445616"/>
          <a:ext cx="3664615" cy="2198769"/>
        </a:xfrm>
        <a:prstGeom prst="rect">
          <a:avLst/>
        </a:prstGeom>
        <a:solidFill>
          <a:schemeClr val="accent5"/>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Attitudes are not only reflected in, but are actively shaped by speech</a:t>
          </a:r>
        </a:p>
      </dsp:txBody>
      <dsp:txXfrm>
        <a:off x="5993339" y="2445616"/>
        <a:ext cx="3664615" cy="21987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sz="1000" dirty="0">
              <a:cs typeface="Arial" panose="020B0604020202020204" pitchFamily="34"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2541AEF-3112-6549-914A-E0D9B60F40EA}" type="datetimeFigureOut">
              <a:rPr lang="en-US" sz="1000" smtClean="0">
                <a:cs typeface="Arial" panose="020B0604020202020204" pitchFamily="34" charset="0"/>
              </a:rPr>
              <a:t>3/31/2025</a:t>
            </a:fld>
            <a:endParaRPr lang="en-US" sz="1000" dirty="0">
              <a:cs typeface="Arial" panose="020B0604020202020204" pitchFamily="34"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sz="1000" dirty="0">
              <a:cs typeface="Arial" panose="020B0604020202020204" pitchFamily="34" charset="0"/>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F293638-C25A-9844-8D5B-B0309EC5F961}" type="slidenum">
              <a:rPr lang="en-US" sz="1000" smtClean="0">
                <a:cs typeface="Arial" panose="020B0604020202020204" pitchFamily="34" charset="0"/>
              </a:rPr>
              <a:t>‹#›</a:t>
            </a:fld>
            <a:endParaRPr lang="en-US" sz="1000" dirty="0">
              <a:cs typeface="Arial" panose="020B0604020202020204" pitchFamily="34" charset="0"/>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000">
                <a:solidFill>
                  <a:schemeClr val="tx2"/>
                </a:solidFill>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000">
                <a:solidFill>
                  <a:schemeClr val="tx2"/>
                </a:solidFill>
                <a:latin typeface="+mn-lt"/>
                <a:cs typeface="Arial" panose="020B0604020202020204" pitchFamily="34" charset="0"/>
              </a:defRPr>
            </a:lvl1pPr>
          </a:lstStyle>
          <a:p>
            <a:fld id="{EC2C7003-A6A9-A249-88AD-8CFDA7DED64B}" type="datetimeFigureOut">
              <a:rPr lang="en-US" smtClean="0"/>
              <a:pPr/>
              <a:t>3/31/2025</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schemeClr val="accent6"/>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000">
                <a:solidFill>
                  <a:schemeClr val="tx2"/>
                </a:solidFill>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000">
                <a:solidFill>
                  <a:schemeClr val="tx2"/>
                </a:solidFill>
                <a:latin typeface="+mn-lt"/>
                <a:cs typeface="Arial" panose="020B0604020202020204" pitchFamily="34" charset="0"/>
              </a:defRPr>
            </a:lvl1pPr>
          </a:lstStyle>
          <a:p>
            <a:fld id="{50AD15A5-6128-B84F-818D-8AA5BDD9AF9D}" type="slidenum">
              <a:rPr lang="en-US" smtClean="0"/>
              <a:pPr/>
              <a:t>‹#›</a:t>
            </a:fld>
            <a:endParaRPr lang="en-US" dirty="0"/>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2"/>
        </a:solidFill>
        <a:latin typeface="+mn-lt"/>
        <a:ea typeface="+mn-ea"/>
        <a:cs typeface="Arial" panose="020B0604020202020204" pitchFamily="34" charset="0"/>
      </a:defRPr>
    </a:lvl1pPr>
    <a:lvl2pPr marL="457200" algn="l" defTabSz="457200" rtl="0" eaLnBrk="1" latinLnBrk="0" hangingPunct="1">
      <a:defRPr sz="1200" kern="1200">
        <a:solidFill>
          <a:schemeClr val="tx2"/>
        </a:solidFill>
        <a:latin typeface="+mn-lt"/>
        <a:ea typeface="+mn-ea"/>
        <a:cs typeface="Arial" panose="020B0604020202020204" pitchFamily="34" charset="0"/>
      </a:defRPr>
    </a:lvl2pPr>
    <a:lvl3pPr marL="914400" algn="l" defTabSz="457200" rtl="0" eaLnBrk="1" latinLnBrk="0" hangingPunct="1">
      <a:defRPr sz="1200" kern="1200">
        <a:solidFill>
          <a:schemeClr val="tx2"/>
        </a:solidFill>
        <a:latin typeface="+mn-lt"/>
        <a:ea typeface="+mn-ea"/>
        <a:cs typeface="Arial" panose="020B0604020202020204" pitchFamily="34" charset="0"/>
      </a:defRPr>
    </a:lvl3pPr>
    <a:lvl4pPr marL="1371600" algn="l" defTabSz="457200" rtl="0" eaLnBrk="1" latinLnBrk="0" hangingPunct="1">
      <a:defRPr sz="1200" kern="1200">
        <a:solidFill>
          <a:schemeClr val="tx2"/>
        </a:solidFill>
        <a:latin typeface="+mn-lt"/>
        <a:ea typeface="+mn-ea"/>
        <a:cs typeface="Arial" panose="020B0604020202020204" pitchFamily="34" charset="0"/>
      </a:defRPr>
    </a:lvl4pPr>
    <a:lvl5pPr marL="1828800" algn="l" defTabSz="457200" rtl="0" eaLnBrk="1" latinLnBrk="0" hangingPunct="1">
      <a:defRPr sz="1200" kern="1200">
        <a:solidFill>
          <a:schemeClr val="tx2"/>
        </a:solidFill>
        <a:latin typeface="+mn-lt"/>
        <a:ea typeface="+mn-ea"/>
        <a:cs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sycnet.apa.org/doi/10.1037/0000199-00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ncbi.nlm.nih.gov/books/about/copyright/#copyright.Publications_in_the_Public_Do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cbi.nlm.nih.gov/books/about/copyright/#copyright.Publications_in_the_Public_Do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Notes:</a:t>
            </a:r>
          </a:p>
          <a:p>
            <a:r>
              <a:rPr lang="en-US" dirty="0"/>
              <a:t>Launch a poll asking attendees to rate their current knowledge of SBIRT on a scale of 1-5.  </a:t>
            </a:r>
          </a:p>
          <a:p>
            <a:r>
              <a:rPr lang="en-US" dirty="0"/>
              <a:t>This can be posed as a poll or a chat box discussion.</a:t>
            </a:r>
          </a:p>
          <a:p>
            <a:endParaRPr lang="en-US" dirty="0"/>
          </a:p>
          <a:p>
            <a:r>
              <a:rPr lang="en-US" dirty="0"/>
              <a:t>Please rate your current knowledge of SBIRT: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 have no knowledge of SBIRT.</a:t>
            </a:r>
          </a:p>
          <a:p>
            <a:pPr marL="228600" indent="-228600">
              <a:buFont typeface="+mj-lt"/>
              <a:buAutoNum type="arabicPeriod"/>
            </a:pPr>
            <a:r>
              <a:rPr lang="en-US" dirty="0"/>
              <a:t>I have minimal knowledge of SBIRT.</a:t>
            </a:r>
          </a:p>
          <a:p>
            <a:pPr marL="228600" indent="-228600">
              <a:buFont typeface="+mj-lt"/>
              <a:buAutoNum type="arabicPeriod"/>
            </a:pPr>
            <a:r>
              <a:rPr lang="en-US" dirty="0"/>
              <a:t>I have moderate knowledge of SBIRT but never implemented it.</a:t>
            </a:r>
          </a:p>
          <a:p>
            <a:pPr marL="228600" indent="-228600">
              <a:buFont typeface="+mj-lt"/>
              <a:buAutoNum type="arabicPeriod"/>
            </a:pPr>
            <a:r>
              <a:rPr lang="en-US" dirty="0"/>
              <a:t>I have a great deal of knowledge of SBIRT &amp; have implemented.</a:t>
            </a:r>
          </a:p>
          <a:p>
            <a:pPr marL="228600" indent="-228600">
              <a:buFont typeface="+mj-lt"/>
              <a:buAutoNum type="arabicPeriod"/>
            </a:pPr>
            <a:r>
              <a:rPr lang="en-US" dirty="0"/>
              <a:t>I am in expert in SBIRT and implement it regularly.</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0AF14967-367E-4B92-BB79-D21603C55F21}" type="slidenum">
              <a:rPr lang="en-US" smtClean="0"/>
              <a:t>4</a:t>
            </a:fld>
            <a:endParaRPr lang="en-US"/>
          </a:p>
        </p:txBody>
      </p:sp>
    </p:spTree>
    <p:extLst>
      <p:ext uri="{BB962C8B-B14F-4D97-AF65-F5344CB8AC3E}">
        <p14:creationId xmlns:p14="http://schemas.microsoft.com/office/powerpoint/2010/main" val="2902661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14</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1197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Trainer Script:</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As healthcare providers, we want to look for opportunities to include the integration of substance use care and behavioral health care with traditional medical care settings.  SBIRT can be used in health care settings as part of integration efforts to identify and begin to address risky substance use.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1" kern="1200" dirty="0">
                <a:solidFill>
                  <a:schemeClr val="tx1"/>
                </a:solidFill>
                <a:effectLst/>
                <a:latin typeface="+mn-lt"/>
                <a:ea typeface="+mn-ea"/>
                <a:cs typeface="+mn-cs"/>
              </a:rPr>
              <a:t>Source:   </a:t>
            </a:r>
            <a:r>
              <a:rPr lang="en-US" b="0" i="0" dirty="0">
                <a:solidFill>
                  <a:srgbClr val="333333"/>
                </a:solidFill>
                <a:effectLst/>
                <a:latin typeface="Arial" panose="020B0604020202020204" pitchFamily="34" charset="0"/>
              </a:rPr>
              <a:t>O'Grady, M. A., &amp; Kapoor, S. (2020). Screening, brief intervention, and referral to treatment in medical and integrated care settings. In M. D. </a:t>
            </a:r>
            <a:r>
              <a:rPr lang="en-US" b="0" i="0" dirty="0" err="1">
                <a:solidFill>
                  <a:srgbClr val="333333"/>
                </a:solidFill>
                <a:effectLst/>
                <a:latin typeface="Arial" panose="020B0604020202020204" pitchFamily="34" charset="0"/>
              </a:rPr>
              <a:t>Cimini</a:t>
            </a:r>
            <a:r>
              <a:rPr lang="en-US" b="0" i="0" dirty="0">
                <a:solidFill>
                  <a:srgbClr val="333333"/>
                </a:solidFill>
                <a:effectLst/>
                <a:latin typeface="Arial" panose="020B0604020202020204" pitchFamily="34" charset="0"/>
              </a:rPr>
              <a:t> &amp; J. L. Martin (Eds.), </a:t>
            </a:r>
            <a:r>
              <a:rPr lang="en-US" b="0" i="1" dirty="0">
                <a:solidFill>
                  <a:srgbClr val="333333"/>
                </a:solidFill>
                <a:effectLst/>
                <a:latin typeface="Arial" panose="020B0604020202020204" pitchFamily="34" charset="0"/>
              </a:rPr>
              <a:t>Screening, brief intervention, and referral to treatment for substance use: A practitioner's guide</a:t>
            </a:r>
            <a:r>
              <a:rPr lang="en-US" b="0" i="0" dirty="0">
                <a:solidFill>
                  <a:srgbClr val="333333"/>
                </a:solidFill>
                <a:effectLst/>
                <a:latin typeface="Arial" panose="020B0604020202020204" pitchFamily="34" charset="0"/>
              </a:rPr>
              <a:t> (pp. 105–123). American Psychological Association. </a:t>
            </a:r>
            <a:r>
              <a:rPr lang="en-US" b="0" i="0" u="none" strike="noStrike" dirty="0">
                <a:solidFill>
                  <a:srgbClr val="2C72B7"/>
                </a:solidFill>
                <a:effectLst/>
                <a:latin typeface="Arial" panose="020B0604020202020204" pitchFamily="34" charset="0"/>
                <a:hlinkClick r:id="rId3"/>
              </a:rPr>
              <a:t>https://doi.org/10.1037/0000199-007</a:t>
            </a:r>
            <a:endParaRPr lang="en-US" b="0" i="0" u="none" strike="noStrike" dirty="0">
              <a:solidFill>
                <a:srgbClr val="2C72B7"/>
              </a:solidFill>
              <a:effectLst/>
              <a:latin typeface="Arial" panose="020B060402020202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200" b="0" i="0" u="none" strike="noStrike" kern="1200" dirty="0">
              <a:solidFill>
                <a:srgbClr val="2C72B7"/>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2C72B7"/>
                </a:solidFill>
                <a:effectLst/>
                <a:latin typeface="Arial" panose="020B0604020202020204" pitchFamily="34" charset="0"/>
                <a:ea typeface="+mn-ea"/>
                <a:cs typeface="+mn-cs"/>
              </a:rPr>
              <a:t>Here are some examples of the primary care settings that can implement SBIRT (this is not an all-inclusive 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Georgia" panose="02040502050405020303" pitchFamily="18" charset="0"/>
              </a:rPr>
              <a:t>primary care practices (family medicine and general internal medicine)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Georgia" panose="02040502050405020303" pitchFamily="18" charset="0"/>
              </a:rPr>
              <a:t>federally qualified health centers (FQHCs)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Georgia" panose="02040502050405020303" pitchFamily="18" charset="0"/>
              </a:rPr>
              <a:t>school-based health centers (SBHCs)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Georgia" panose="02040502050405020303" pitchFamily="18" charset="0"/>
              </a:rPr>
              <a:t>safety-net emergency department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rgbClr val="333333"/>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rgbClr val="333333"/>
                </a:solidFill>
                <a:effectLst/>
                <a:latin typeface="Georgia" panose="02040502050405020303" pitchFamily="18" charset="0"/>
                <a:ea typeface="+mn-ea"/>
                <a:cs typeface="+mn-cs"/>
              </a:rPr>
              <a:t>Some best practices for implementing SBIRT in primary care settings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333333"/>
                </a:solidFill>
                <a:effectLst/>
                <a:latin typeface="Georgia" panose="02040502050405020303" pitchFamily="18" charset="0"/>
                <a:ea typeface="+mn-ea"/>
                <a:cs typeface="+mn-cs"/>
              </a:rPr>
              <a:t>Utilizing an interprofessional team that can help implement SBIRT, since physicians often mention their lack of time as a major barrier.  This team can include medical assistants, information technology staff, front desk staff, and other essential staff that can aid in identifying challenges and optimizing the process for maximum patient impact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333333"/>
                </a:solidFill>
                <a:effectLst/>
                <a:latin typeface="Georgia" panose="02040502050405020303" pitchFamily="18" charset="0"/>
                <a:ea typeface="+mn-ea"/>
                <a:cs typeface="+mn-cs"/>
              </a:rPr>
              <a:t>Developing relationships with referral partners, so patients can be linked to different treatment options after a positive screen and brief intervention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333333"/>
                </a:solidFill>
                <a:effectLst/>
                <a:latin typeface="Georgia" panose="02040502050405020303" pitchFamily="18" charset="0"/>
                <a:ea typeface="+mn-ea"/>
                <a:cs typeface="+mn-cs"/>
              </a:rPr>
              <a:t>Aligning SBIRT within the primary care office flow.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rgbClr val="333333"/>
                </a:solidFill>
                <a:effectLst/>
                <a:latin typeface="Georgia" panose="02040502050405020303" pitchFamily="18" charset="0"/>
                <a:ea typeface="+mn-ea"/>
                <a:cs typeface="+mn-cs"/>
              </a:rPr>
              <a:t>Integrating SBIRT into the electronic health record (EHR)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rgbClr val="333333"/>
              </a:solidFill>
              <a:effectLst/>
              <a:latin typeface="Georgia" panose="02040502050405020303" pitchFamily="18" charset="0"/>
              <a:ea typeface="+mn-ea"/>
              <a:cs typeface="+mn-cs"/>
            </a:endParaRPr>
          </a:p>
          <a:p>
            <a:pPr marL="628650" lvl="1" indent="-171450" algn="l">
              <a:buFont typeface="Wingdings" panose="05000000000000000000" pitchFamily="2" charset="2"/>
              <a:buChar char="Ø"/>
            </a:pPr>
            <a:r>
              <a:rPr lang="en-US" sz="1200" b="1" i="0" kern="1200" dirty="0">
                <a:solidFill>
                  <a:srgbClr val="333333"/>
                </a:solidFill>
                <a:effectLst/>
                <a:latin typeface="Georgia" panose="02040502050405020303" pitchFamily="18" charset="0"/>
                <a:ea typeface="+mn-ea"/>
                <a:cs typeface="+mn-cs"/>
              </a:rPr>
              <a:t>Source</a:t>
            </a:r>
            <a:r>
              <a:rPr lang="en-US" sz="1200" b="0" i="0" kern="1200" dirty="0">
                <a:solidFill>
                  <a:srgbClr val="333333"/>
                </a:solidFill>
                <a:effectLst/>
                <a:latin typeface="Georgia" panose="02040502050405020303" pitchFamily="18" charset="0"/>
                <a:ea typeface="+mn-ea"/>
                <a:cs typeface="+mn-cs"/>
              </a:rPr>
              <a:t>: </a:t>
            </a:r>
            <a:r>
              <a:rPr lang="en-US" b="0" i="0" dirty="0">
                <a:solidFill>
                  <a:srgbClr val="333333"/>
                </a:solidFill>
                <a:effectLst/>
                <a:latin typeface="-apple-system"/>
              </a:rPr>
              <a:t>Hargraves, D., White, C., Frederick, R. </a:t>
            </a:r>
            <a:r>
              <a:rPr lang="en-US" b="0" i="1" dirty="0">
                <a:solidFill>
                  <a:srgbClr val="333333"/>
                </a:solidFill>
                <a:effectLst/>
                <a:latin typeface="-apple-system"/>
              </a:rPr>
              <a:t>et al.</a:t>
            </a:r>
            <a:r>
              <a:rPr lang="en-US" b="0" i="0" dirty="0">
                <a:solidFill>
                  <a:srgbClr val="333333"/>
                </a:solidFill>
                <a:effectLst/>
                <a:latin typeface="-apple-system"/>
              </a:rPr>
              <a:t> (2017). </a:t>
            </a:r>
            <a:r>
              <a:rPr lang="en-US" b="0" i="1" dirty="0">
                <a:solidFill>
                  <a:srgbClr val="333333"/>
                </a:solidFill>
                <a:effectLst/>
                <a:latin typeface="-apple-system"/>
              </a:rPr>
              <a:t>Implementing SBIRT (Screening, Brief Intervention and Referral to Treatment) in primary care: lessons learned from a multi-practice evaluation portfolio</a:t>
            </a:r>
            <a:r>
              <a:rPr lang="en-US" b="0" i="0" dirty="0">
                <a:solidFill>
                  <a:srgbClr val="333333"/>
                </a:solidFill>
                <a:effectLst/>
                <a:latin typeface="-apple-system"/>
              </a:rPr>
              <a:t>. Public Health Rev </a:t>
            </a:r>
            <a:r>
              <a:rPr lang="en-US" b="1" i="0" dirty="0">
                <a:solidFill>
                  <a:srgbClr val="333333"/>
                </a:solidFill>
                <a:effectLst/>
                <a:latin typeface="-apple-system"/>
              </a:rPr>
              <a:t>38</a:t>
            </a:r>
            <a:r>
              <a:rPr lang="en-US" b="0" i="0" dirty="0">
                <a:solidFill>
                  <a:srgbClr val="333333"/>
                </a:solidFill>
                <a:effectLst/>
                <a:latin typeface="-apple-system"/>
              </a:rPr>
              <a:t>, 31. https://doi.org/10.1186/s40985-017-0077-0</a:t>
            </a:r>
            <a:endParaRPr lang="en-US" sz="1200" b="1" i="0" kern="1200" dirty="0">
              <a:solidFill>
                <a:schemeClr val="tx1"/>
              </a:solidFill>
              <a:effectLst/>
              <a:latin typeface="+mn-lt"/>
              <a:ea typeface="+mn-ea"/>
              <a:cs typeface="+mn-cs"/>
            </a:endParaRPr>
          </a:p>
          <a:p>
            <a:pPr marL="0" lvl="0" indent="0" algn="l">
              <a:buFont typeface="Wingdings" panose="05000000000000000000" pitchFamily="2" charset="2"/>
              <a:buNone/>
            </a:pPr>
            <a:endParaRPr lang="en-US"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kern="1200" dirty="0">
                <a:solidFill>
                  <a:schemeClr val="tx1"/>
                </a:solidFill>
                <a:effectLst/>
                <a:latin typeface="+mn-lt"/>
                <a:ea typeface="+mn-ea"/>
                <a:cs typeface="+mn-cs"/>
              </a:rPr>
              <a:t>**Image belongs to Centene and therefore no special permission is required for use. </a:t>
            </a:r>
            <a:endParaRPr lang="en-US" b="1" dirty="0"/>
          </a:p>
          <a:p>
            <a:endParaRPr lang="en-US" dirty="0"/>
          </a:p>
        </p:txBody>
      </p:sp>
      <p:sp>
        <p:nvSpPr>
          <p:cNvPr id="4" name="Slide Number Placeholder 3"/>
          <p:cNvSpPr>
            <a:spLocks noGrp="1"/>
          </p:cNvSpPr>
          <p:nvPr>
            <p:ph type="sldNum" sz="quarter" idx="5"/>
          </p:nvPr>
        </p:nvSpPr>
        <p:spPr/>
        <p:txBody>
          <a:bodyPr/>
          <a:lstStyle/>
          <a:p>
            <a:fld id="{0AF14967-367E-4B92-BB79-D21603C55F21}" type="slidenum">
              <a:rPr lang="en-US" smtClean="0"/>
              <a:t>15</a:t>
            </a:fld>
            <a:endParaRPr lang="en-US"/>
          </a:p>
        </p:txBody>
      </p:sp>
    </p:spTree>
    <p:extLst>
      <p:ext uri="{BB962C8B-B14F-4D97-AF65-F5344CB8AC3E}">
        <p14:creationId xmlns:p14="http://schemas.microsoft.com/office/powerpoint/2010/main" val="335637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Script</a:t>
            </a:r>
            <a:r>
              <a:rPr lang="en-US" dirty="0"/>
              <a:t>:</a:t>
            </a:r>
          </a:p>
          <a:p>
            <a:r>
              <a:rPr lang="en-US" dirty="0"/>
              <a:t>It is important to note that there are differences in substance use rates across ethnic groups, as well as differences in treatment completion rates. “Growing evidence suggests that systems-level and area-level variables, like where individuals live (metropolitan versus rural) and Medicaid provider acceptance rates, are not only among the most important contributors to racial/ethnic differences in treatment access and outcomes, but also have a disproportionately negative impact on certain ethnic minorities.” (National Council for Mental Wellbeing, 2021)</a:t>
            </a:r>
          </a:p>
          <a:p>
            <a:endParaRPr lang="en-US" dirty="0"/>
          </a:p>
          <a:p>
            <a:r>
              <a:rPr lang="en-US" dirty="0"/>
              <a:t>According to the National Council for Mental Wellbeing, “strategies to address culture in SBIRT implementation include:</a:t>
            </a:r>
          </a:p>
          <a:p>
            <a:pPr marL="171450" indent="-171450">
              <a:buFont typeface="Arial" panose="020B0604020202020204" pitchFamily="34" charset="0"/>
              <a:buChar char="•"/>
            </a:pPr>
            <a:r>
              <a:rPr lang="en-US" dirty="0"/>
              <a:t>Build in flexibility to allow for cultural adaptations of SBIRT processes and tools in policy and procedure (i.e. use a screening tool in the client’s preferred language)</a:t>
            </a:r>
          </a:p>
          <a:p>
            <a:pPr marL="171450" indent="-171450">
              <a:buFont typeface="Arial" panose="020B0604020202020204" pitchFamily="34" charset="0"/>
              <a:buChar char="•"/>
            </a:pPr>
            <a:r>
              <a:rPr lang="en-US" dirty="0"/>
              <a:t>Address implicit bias and its unintentional impacts on service delivery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Maintain an organizational commitment to a culture of continual learning about issues of cultural humility and sensitivity” (National Council for Mental Wellbeing, 2021)</a:t>
            </a:r>
          </a:p>
          <a:p>
            <a:endParaRPr lang="en-US" dirty="0"/>
          </a:p>
          <a:p>
            <a:r>
              <a:rPr lang="en-US" b="1" dirty="0"/>
              <a:t>Trainer Notes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Slide trainer notes include information that are directly from the cited source and are </a:t>
            </a:r>
            <a:r>
              <a:rPr lang="en-US" sz="1200" b="1" kern="1200" baseline="0" dirty="0">
                <a:solidFill>
                  <a:schemeClr val="tx1"/>
                </a:solidFill>
                <a:effectLst/>
                <a:latin typeface="+mn-lt"/>
                <a:ea typeface="+mn-ea"/>
                <a:cs typeface="+mn-cs"/>
              </a:rPr>
              <a:t>included for trainer reference.</a:t>
            </a:r>
            <a:endParaRPr lang="en-US" sz="1200" b="1" kern="1200" dirty="0">
              <a:solidFill>
                <a:schemeClr val="tx1"/>
              </a:solidFill>
              <a:effectLst/>
              <a:latin typeface="+mn-lt"/>
              <a:ea typeface="+mn-ea"/>
              <a:cs typeface="+mn-cs"/>
            </a:endParaRPr>
          </a:p>
          <a:p>
            <a:endParaRPr lang="en-US" dirty="0"/>
          </a:p>
          <a:p>
            <a:r>
              <a:rPr lang="en-US" dirty="0"/>
              <a:t>In addition to individual, familial, school, systems and area factors, some groups also face social stigma and discrimination that put them at risk for higher rates of substance use. For example, discrimination against and denial of civil and human rights of lesbian, gay, bisexual and transgender (LGBT) persons has been associated with higher rates of substance use when compared to the general population.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suggests that culturally sensitive treatments offer promise for effectively addressing substance use among racial/ethnic minorities, highlighting the importance of developing the skill set for delivering services in a culturally sensitive manner. Addressing the unique social, cultural and linguistic needs of identified minority subpopulations around SBIRT is critical to engaging patients in services that promote patient-centeredness and improve outcomes. </a:t>
            </a:r>
          </a:p>
          <a:p>
            <a:endParaRPr lang="en-US" dirty="0"/>
          </a:p>
          <a:p>
            <a:pPr marL="0" indent="0">
              <a:buFont typeface="Arial" panose="020B0604020202020204" pitchFamily="34" charset="0"/>
              <a:buNone/>
            </a:pPr>
            <a:r>
              <a:rPr lang="en-US" b="1" dirty="0"/>
              <a:t>*Trainer can let providers know that if they want to learn more about Cultural Humility, they can take the Cultural Humility training we offer</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a:t>
            </a:r>
            <a:r>
              <a:rPr lang="en-US" dirty="0"/>
              <a:t>:  National Council for Mental Wellbeing. (2021, July).  </a:t>
            </a:r>
            <a:r>
              <a:rPr lang="en-US" i="1" dirty="0"/>
              <a:t>Improving adolescent health: facilitating change for excellence in SBIRT</a:t>
            </a:r>
            <a:r>
              <a:rPr lang="en-US" dirty="0"/>
              <a:t>.  Retrieved from, https://www.thenationalcouncil.org/wp-content/uploads/2021/07/2021.11.10_NC_SBIRT_ChangePackage1.pdf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**Image belongs to Centene and therefore no special permission is required for use.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0AF14967-367E-4B92-BB79-D21603C55F21}" type="slidenum">
              <a:rPr lang="en-US" smtClean="0"/>
              <a:t>16</a:t>
            </a:fld>
            <a:endParaRPr lang="en-US"/>
          </a:p>
        </p:txBody>
      </p:sp>
    </p:spTree>
    <p:extLst>
      <p:ext uri="{BB962C8B-B14F-4D97-AF65-F5344CB8AC3E}">
        <p14:creationId xmlns:p14="http://schemas.microsoft.com/office/powerpoint/2010/main" val="369824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Trainer Script: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According to the National Council of Wellbeing, “protecting an appropriate level of confidentiality for adolescents’ health care information is an essential determinant of whether this population will access care, answer questions honestly and develop and maintain a therapeutic alliance with their doctor. Fear that clinicians will reveal private information can cause concern and lead adolescents to answer screening questions inaccurately. It is essential that providers understand confidentiality laws and how to navigate discussions with patients and parents so that they are able to screen and intervene as needed.” (National Council of Wellbeing,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Privacy and minor consent laws vary by state, so as providers we need to make sure we are aware of our state specific laws.  Providers should also use their clinical judgment to decide what circumstances warrant parental involvement. In most states, confidentiality cannot be breached unless clinical judgment suggests the client, or another individual is in imminent danger of hurting themselves or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0"/>
              <a:t>The privacy of health care information is protected by several federal and state laws. According to the American Academy of Pediatrics, there are different types of laws that affect a health provider’s ability to share information about a patient in their care, including: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Federal medical privacy rules issued under the federal Health Insurance Portability and Accountability Act (HIPAA)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State privacy laws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State minor consent laws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Family Educational Rights and Privacy Act (FERPA)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Federal confidentiality legislation that governs facilities deemed to be federal alcohol and substance use treatment programs under 42 Code of Federal Regulations (CFR) Part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Privacy and confidentiality regulations can change over time, so providers will want to regularly read the applicable federal and state laws to stay up to date.  Providers can also consult with legal counsel to ensure service delivery compliance.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Trainer Notes</a:t>
            </a:r>
            <a:r>
              <a:rPr lang="en-US"/>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Trainers should emphasize to participants that it is their responsibility to familiarize themselves with the laws and regulations around the confidentiality of minor patients in their states.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Source</a:t>
            </a:r>
            <a:r>
              <a:rPr lang="en-US"/>
              <a:t>:  National Council for Mental Wellbeing. (2021, July).  </a:t>
            </a:r>
            <a:r>
              <a:rPr lang="en-US" i="1"/>
              <a:t>Improving adolescent health: facilitating change for excellence in SBIRT</a:t>
            </a:r>
            <a:r>
              <a:rPr lang="en-US"/>
              <a:t>.  Retrieved from, https://www.thenationalcouncil.org/wp-content/uploads/2021/07/2021.11.10_NC_SBIRT_ChangePackage1.pdf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a:t>Slide trainer notes include information that are directly from the cited source and are </a:t>
            </a:r>
            <a:r>
              <a:rPr lang="en-US" sz="1200" b="1" kern="1200" baseline="0">
                <a:solidFill>
                  <a:schemeClr val="tx1"/>
                </a:solidFill>
                <a:effectLst/>
                <a:latin typeface="+mn-lt"/>
                <a:ea typeface="+mn-ea"/>
                <a:cs typeface="+mn-cs"/>
              </a:rPr>
              <a:t>included for trainer reference.</a:t>
            </a:r>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0AF14967-367E-4B92-BB79-D21603C55F21}" type="slidenum">
              <a:rPr lang="en-US" smtClean="0"/>
              <a:t>17</a:t>
            </a:fld>
            <a:endParaRPr lang="en-US"/>
          </a:p>
        </p:txBody>
      </p:sp>
    </p:spTree>
    <p:extLst>
      <p:ext uri="{BB962C8B-B14F-4D97-AF65-F5344CB8AC3E}">
        <p14:creationId xmlns:p14="http://schemas.microsoft.com/office/powerpoint/2010/main" val="2925554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Trainer Script:  </a:t>
            </a:r>
          </a:p>
          <a:p>
            <a:r>
              <a:rPr lang="en-US" b="0" i="0">
                <a:solidFill>
                  <a:srgbClr val="4A463E"/>
                </a:solidFill>
                <a:effectLst/>
                <a:latin typeface="Lato" panose="020F0502020204030203" pitchFamily="34" charset="0"/>
              </a:rPr>
              <a:t>There is a wide range of short- and long-term consequences associated with alcohol misuse.  Therefore, screening for alcohol misuse is so important. </a:t>
            </a:r>
          </a:p>
          <a:p>
            <a:pPr marL="0" indent="0">
              <a:buFont typeface="Arial" panose="020B0604020202020204" pitchFamily="34" charset="0"/>
              <a:buNone/>
            </a:pPr>
            <a:r>
              <a:rPr lang="en-US"/>
              <a:t>Alcohol related fatalities and injuries are common.  In fact, a</a:t>
            </a:r>
            <a:r>
              <a:rPr lang="en-US" b="0" i="0">
                <a:solidFill>
                  <a:srgbClr val="4A463E"/>
                </a:solidFill>
                <a:effectLst/>
                <a:latin typeface="Lato" panose="020F0502020204030203" pitchFamily="34" charset="0"/>
              </a:rPr>
              <a:t>lcohol-related deaths are increasing in the United States. Alcohol is a factor in: </a:t>
            </a:r>
          </a:p>
          <a:p>
            <a:pPr marL="628650" lvl="1" indent="-171450">
              <a:buFont typeface="Arial" panose="020B0604020202020204" pitchFamily="34" charset="0"/>
              <a:buChar char="•"/>
            </a:pPr>
            <a:r>
              <a:rPr lang="en-US" b="0" i="0">
                <a:solidFill>
                  <a:srgbClr val="4A463E"/>
                </a:solidFill>
                <a:effectLst/>
                <a:latin typeface="Lato" panose="020F0502020204030203" pitchFamily="34" charset="0"/>
              </a:rPr>
              <a:t>About 30 percent of suicides</a:t>
            </a:r>
          </a:p>
          <a:p>
            <a:pPr marL="628650" lvl="1" indent="-171450">
              <a:buFont typeface="Arial" panose="020B0604020202020204" pitchFamily="34" charset="0"/>
              <a:buChar char="•"/>
            </a:pPr>
            <a:r>
              <a:rPr lang="en-US" b="0" i="0">
                <a:solidFill>
                  <a:srgbClr val="4A463E"/>
                </a:solidFill>
                <a:effectLst/>
                <a:latin typeface="Lato" panose="020F0502020204030203" pitchFamily="34" charset="0"/>
              </a:rPr>
              <a:t>About 40 percent of fatal burn injuries</a:t>
            </a:r>
          </a:p>
          <a:p>
            <a:pPr marL="628650" lvl="1" indent="-171450">
              <a:buFont typeface="Arial" panose="020B0604020202020204" pitchFamily="34" charset="0"/>
              <a:buChar char="•"/>
            </a:pPr>
            <a:r>
              <a:rPr lang="en-US" b="0" i="0">
                <a:solidFill>
                  <a:srgbClr val="4A463E"/>
                </a:solidFill>
                <a:effectLst/>
                <a:latin typeface="Lato" panose="020F0502020204030203" pitchFamily="34" charset="0"/>
              </a:rPr>
              <a:t>About 50 percent of fatal drownings and of homicides, and </a:t>
            </a:r>
          </a:p>
          <a:p>
            <a:pPr marL="628650" lvl="1" indent="-171450">
              <a:buFont typeface="Arial" panose="020B0604020202020204" pitchFamily="34" charset="0"/>
              <a:buChar char="•"/>
            </a:pPr>
            <a:r>
              <a:rPr lang="en-US" b="0" i="0">
                <a:solidFill>
                  <a:srgbClr val="4A463E"/>
                </a:solidFill>
                <a:effectLst/>
                <a:latin typeface="Lato" panose="020F0502020204030203" pitchFamily="34" charset="0"/>
              </a:rPr>
              <a:t>About 65 percent of fatal falls. </a:t>
            </a:r>
          </a:p>
          <a:p>
            <a:pPr marL="0" lvl="0" indent="0">
              <a:buFont typeface="Arial" panose="020B0604020202020204" pitchFamily="34" charset="0"/>
              <a:buNone/>
            </a:pPr>
            <a:endParaRPr lang="en-US" b="0" i="0">
              <a:solidFill>
                <a:srgbClr val="4A463E"/>
              </a:solidFill>
              <a:effectLst/>
              <a:latin typeface="Lato" panose="020F0502020204030203" pitchFamily="34" charset="0"/>
            </a:endParaRPr>
          </a:p>
          <a:p>
            <a:pPr marL="0" lvl="0" indent="0">
              <a:buFont typeface="Arial" panose="020B0604020202020204" pitchFamily="34" charset="0"/>
              <a:buNone/>
            </a:pPr>
            <a:r>
              <a:rPr lang="en-US" b="0" i="0">
                <a:solidFill>
                  <a:srgbClr val="4A463E"/>
                </a:solidFill>
                <a:effectLst/>
                <a:latin typeface="Lato" panose="020F0502020204030203" pitchFamily="34" charset="0"/>
              </a:rPr>
              <a:t>Around 29 percent of all motor vehicle traffic fatalities involve alcohol. The rate of alcohol-related emergency department visits increased by nearly 50 percent from 2006 to 2014, and about one-third of injuries treated at trauma centers are alcohol related. </a:t>
            </a:r>
          </a:p>
          <a:p>
            <a:pPr marL="0" lvl="0" indent="0">
              <a:buFont typeface="Arial" panose="020B0604020202020204" pitchFamily="34" charset="0"/>
              <a:buNone/>
            </a:pPr>
            <a:br>
              <a:rPr lang="en-US" b="0" i="0">
                <a:solidFill>
                  <a:srgbClr val="4A463E"/>
                </a:solidFill>
                <a:effectLst/>
                <a:latin typeface="Lato" panose="020F0502020204030203" pitchFamily="34" charset="0"/>
              </a:rPr>
            </a:br>
            <a:r>
              <a:rPr lang="en-US" b="0" i="0">
                <a:solidFill>
                  <a:srgbClr val="4A463E"/>
                </a:solidFill>
                <a:effectLst/>
                <a:latin typeface="Lato" panose="020F0502020204030203" pitchFamily="34" charset="0"/>
              </a:rPr>
              <a:t>Drinking is also associated with several health problems and can make certain chronic health problems worse. Half of liver disease deaths in the United States are caused by alcohol, and alcohol-associated liver disease is increasing, particularly among women and young people. </a:t>
            </a:r>
          </a:p>
          <a:p>
            <a:pPr marL="0" lvl="0" indent="0">
              <a:buFont typeface="Arial" panose="020B0604020202020204" pitchFamily="34" charset="0"/>
              <a:buNone/>
            </a:pPr>
            <a:endParaRPr lang="en-US" b="0" i="0">
              <a:solidFill>
                <a:srgbClr val="4A463E"/>
              </a:solidFill>
              <a:effectLst/>
              <a:latin typeface="Lato" panose="020F0502020204030203" pitchFamily="34" charset="0"/>
            </a:endParaRPr>
          </a:p>
          <a:p>
            <a:pPr marL="0" lvl="0" indent="0">
              <a:buFont typeface="Arial" panose="020B0604020202020204" pitchFamily="34" charset="0"/>
              <a:buNone/>
            </a:pPr>
            <a:r>
              <a:rPr lang="en-US" b="0" i="0">
                <a:solidFill>
                  <a:srgbClr val="4A463E"/>
                </a:solidFill>
                <a:effectLst/>
                <a:latin typeface="Lato" panose="020F0502020204030203" pitchFamily="34" charset="0"/>
              </a:rPr>
              <a:t>Research has also shown that alcohol misuse increases the risk of liver disease, cardiovascular diseases, depression, and stomach bleeding, as well as cancers of the oral cavity, esophagus, larynx, pharynx, liver, colon, and rectum. People who misuse alcohol may also have problems managing conditions such as diabetes, high blood pressure, pain, and sleep disorders. </a:t>
            </a:r>
          </a:p>
          <a:p>
            <a:pPr marL="0" lvl="0" indent="0">
              <a:buFont typeface="Arial" panose="020B0604020202020204" pitchFamily="34" charset="0"/>
              <a:buNone/>
            </a:pPr>
            <a:endParaRPr lang="en-US" b="0" i="0">
              <a:solidFill>
                <a:srgbClr val="4A463E"/>
              </a:solidFill>
              <a:effectLst/>
              <a:latin typeface="Lato" panose="020F0502020204030203" pitchFamily="34" charset="0"/>
            </a:endParaRPr>
          </a:p>
          <a:p>
            <a:pPr marL="0" lvl="0" indent="0">
              <a:buFont typeface="Arial" panose="020B0604020202020204" pitchFamily="34" charset="0"/>
              <a:buNone/>
            </a:pPr>
            <a:r>
              <a:rPr lang="en-US" b="0" i="0">
                <a:solidFill>
                  <a:srgbClr val="4A463E"/>
                </a:solidFill>
                <a:effectLst/>
                <a:latin typeface="Lato" panose="020F0502020204030203" pitchFamily="34" charset="0"/>
              </a:rPr>
              <a:t>In addition, people who misuse alcohol are more likely to engage in unsafe sexual behavior, putting themselves and others at risk for sexually transmitted infections and unintentional pregnancies.</a:t>
            </a:r>
          </a:p>
          <a:p>
            <a:pPr marL="0" lvl="0" indent="0">
              <a:buFont typeface="Arial" panose="020B0604020202020204" pitchFamily="34" charset="0"/>
              <a:buNone/>
            </a:pPr>
            <a:endParaRPr lang="en-US" b="0" i="0">
              <a:solidFill>
                <a:srgbClr val="4A463E"/>
              </a:solidFill>
              <a:effectLst/>
              <a:latin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a:solidFill>
                  <a:srgbClr val="4A463E"/>
                </a:solidFill>
                <a:effectLst/>
                <a:latin typeface="Lato" panose="020F0502020204030203" pitchFamily="34" charset="0"/>
              </a:rPr>
              <a:t>Source</a:t>
            </a:r>
            <a:r>
              <a:rPr lang="en-US" b="0" i="0">
                <a:solidFill>
                  <a:srgbClr val="4A463E"/>
                </a:solidFill>
                <a:effectLst/>
                <a:latin typeface="Lato" panose="020F0502020204030203" pitchFamily="34" charset="0"/>
              </a:rPr>
              <a:t>:  </a:t>
            </a:r>
            <a:r>
              <a:rPr lang="en-US">
                <a:effectLst/>
              </a:rPr>
              <a:t>U.S. Department of Health and Human Services. (</a:t>
            </a:r>
            <a:r>
              <a:rPr lang="en-US" err="1">
                <a:effectLst/>
              </a:rPr>
              <a:t>n.d.b</a:t>
            </a:r>
            <a:r>
              <a:rPr lang="en-US">
                <a:effectLst/>
              </a:rPr>
              <a:t>). </a:t>
            </a:r>
            <a:r>
              <a:rPr lang="en-US" i="1">
                <a:effectLst/>
              </a:rPr>
              <a:t>What are the consequences? - rethinking drinking - NIAAA</a:t>
            </a:r>
            <a:r>
              <a:rPr lang="en-US">
                <a:effectLst/>
              </a:rPr>
              <a:t>. National Institute on Alcohol Abuse and Alcoholism. Retrieved from, https://www.rethinkingdrinking.niaaa.nih.gov/How-much-is-too-much/Whats-the-harm/What-Are-The-Consequences.aspx</a:t>
            </a:r>
            <a:endParaRPr lang="en-US" b="0" i="0">
              <a:solidFill>
                <a:srgbClr val="4A463E"/>
              </a:solidFill>
              <a:effectLst/>
              <a:latin typeface="Lato" panose="020F0502020204030203" pitchFamily="34" charset="0"/>
            </a:endParaRPr>
          </a:p>
          <a:p>
            <a:pPr marL="0" lv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0AF14967-367E-4B92-BB79-D21603C55F21}" type="slidenum">
              <a:rPr lang="en-US" smtClean="0"/>
              <a:t>19</a:t>
            </a:fld>
            <a:endParaRPr lang="en-US"/>
          </a:p>
        </p:txBody>
      </p:sp>
    </p:spTree>
    <p:extLst>
      <p:ext uri="{BB962C8B-B14F-4D97-AF65-F5344CB8AC3E}">
        <p14:creationId xmlns:p14="http://schemas.microsoft.com/office/powerpoint/2010/main" val="3399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Script:  </a:t>
            </a:r>
          </a:p>
          <a:p>
            <a:pPr marL="171450" indent="-171450" algn="l">
              <a:buFont typeface="Arial" panose="020B0604020202020204" pitchFamily="34" charset="0"/>
              <a:buChar char="•"/>
            </a:pPr>
            <a:r>
              <a:rPr lang="en-US" b="1" i="0" dirty="0">
                <a:solidFill>
                  <a:srgbClr val="666666"/>
                </a:solidFill>
                <a:effectLst/>
                <a:latin typeface="HelveticaNeue"/>
              </a:rPr>
              <a:t>Drinking in Moderation:</a:t>
            </a:r>
            <a:r>
              <a:rPr lang="en-US" b="0" i="0" dirty="0">
                <a:solidFill>
                  <a:srgbClr val="666666"/>
                </a:solidFill>
                <a:effectLst/>
                <a:latin typeface="HelveticaNeue"/>
              </a:rPr>
              <a:t>  According to the Dietary Guidelines for Americans, the U.S. Dept of Health and Humans Services, and the U.S. Dept of Agriculture, adults of legal drinking age can choose not to drink or to drink in moderation by limiting intake to 2 drinks or less in a day for men and 1 drink or less in a day for women, when alcohol is consumed. Drinking less is better for health than drinking more.</a:t>
            </a:r>
          </a:p>
          <a:p>
            <a:pPr marL="0" indent="0" algn="l">
              <a:buFont typeface="Arial" panose="020B0604020202020204" pitchFamily="34" charset="0"/>
              <a:buNone/>
            </a:pPr>
            <a:endParaRPr lang="en-US" b="0" i="0" dirty="0">
              <a:solidFill>
                <a:srgbClr val="666666"/>
              </a:solidFill>
              <a:effectLst/>
              <a:latin typeface="HelveticaNeue"/>
            </a:endParaRPr>
          </a:p>
          <a:p>
            <a:pPr marL="628650" lvl="1" indent="-171450" algn="l">
              <a:buFont typeface="Wingdings" panose="05000000000000000000" pitchFamily="2" charset="2"/>
              <a:buChar char="Ø"/>
            </a:pPr>
            <a:r>
              <a:rPr lang="en-US" b="1" i="0" dirty="0">
                <a:solidFill>
                  <a:srgbClr val="666666"/>
                </a:solidFill>
                <a:effectLst/>
                <a:latin typeface="HelveticaNeue"/>
              </a:rPr>
              <a:t>Source</a:t>
            </a:r>
            <a:r>
              <a:rPr lang="en-US" b="0" i="0" dirty="0">
                <a:solidFill>
                  <a:srgbClr val="666666"/>
                </a:solidFill>
                <a:effectLst/>
                <a:latin typeface="HelveticaNeue"/>
              </a:rPr>
              <a:t>:  </a:t>
            </a:r>
            <a:r>
              <a:rPr lang="en-US" dirty="0"/>
              <a:t>U.S. Department of Agriculture and U.S. Department of Health and Human Services. (2020, Dec). </a:t>
            </a:r>
            <a:r>
              <a:rPr lang="en-US" i="1" dirty="0"/>
              <a:t>Dietary Guidelines for Americans, 2020-2025</a:t>
            </a:r>
            <a:r>
              <a:rPr lang="en-US" dirty="0"/>
              <a:t>. 9th Edition. Retrieved from, https://www.dietaryguidelines.gov/sites/default/files/2020-12/Dietary_Guidelines_for_Americans_2020-2025.pdf</a:t>
            </a:r>
            <a:endParaRPr lang="en-US" b="0" i="0" dirty="0">
              <a:solidFill>
                <a:srgbClr val="666666"/>
              </a:solidFill>
              <a:effectLst/>
              <a:latin typeface="HelveticaNeue"/>
            </a:endParaRPr>
          </a:p>
          <a:p>
            <a:endParaRPr lang="en-US" b="0" i="0" dirty="0">
              <a:solidFill>
                <a:srgbClr val="666666"/>
              </a:solidFill>
              <a:effectLst/>
              <a:latin typeface="HelveticaNeue"/>
            </a:endParaRPr>
          </a:p>
          <a:p>
            <a:pPr marL="171450" indent="-171450" algn="l">
              <a:buFont typeface="Arial" panose="020B0604020202020204" pitchFamily="34" charset="0"/>
              <a:buChar char="•"/>
            </a:pPr>
            <a:r>
              <a:rPr lang="en-US" b="1" i="0" dirty="0">
                <a:solidFill>
                  <a:srgbClr val="666666"/>
                </a:solidFill>
                <a:effectLst/>
                <a:latin typeface="HelveticaNeue"/>
              </a:rPr>
              <a:t>Binge Drinking:</a:t>
            </a:r>
            <a:r>
              <a:rPr lang="en-US" b="0" i="0" dirty="0">
                <a:solidFill>
                  <a:srgbClr val="666666"/>
                </a:solidFill>
                <a:effectLst/>
                <a:latin typeface="HelveticaNeue"/>
              </a:rPr>
              <a:t>  The National Institute on Alcohol Abuse and Alcoholism (NIAAA) defines binge drinking as a pattern of drinking alcohol that brings blood alcohol concentration (BAC) to 0.08 percent or higher. For a typical adult, this pattern corresponds to consuming 5 or more drinks (for males), or 4 or more drinks (for females), in about 2 hours.</a:t>
            </a:r>
          </a:p>
          <a:p>
            <a:pPr marL="171450" indent="-171450" algn="l">
              <a:buFont typeface="Arial" panose="020B0604020202020204" pitchFamily="34" charset="0"/>
              <a:buChar char="•"/>
            </a:pPr>
            <a:endParaRPr lang="en-US" b="0" i="0" dirty="0">
              <a:solidFill>
                <a:srgbClr val="666666"/>
              </a:solidFill>
              <a:effectLst/>
              <a:latin typeface="HelveticaNeue"/>
            </a:endParaRPr>
          </a:p>
          <a:p>
            <a:pPr marL="171450" indent="-171450" algn="l">
              <a:buFont typeface="Arial" panose="020B0604020202020204" pitchFamily="34" charset="0"/>
              <a:buChar char="•"/>
            </a:pPr>
            <a:r>
              <a:rPr lang="en-US" b="1" i="0" dirty="0">
                <a:solidFill>
                  <a:srgbClr val="666666"/>
                </a:solidFill>
                <a:effectLst/>
                <a:latin typeface="HelveticaNeue"/>
              </a:rPr>
              <a:t>Heavy Alcohol Use:  </a:t>
            </a:r>
            <a:r>
              <a:rPr lang="en-US" b="0" i="0" dirty="0">
                <a:solidFill>
                  <a:srgbClr val="666666"/>
                </a:solidFill>
                <a:effectLst/>
                <a:latin typeface="HelveticaNeue"/>
              </a:rPr>
              <a:t>In general, heavy alcohol use is binge drinking on 5 or more days in the past month.  For men, consuming more than 4 drinks on any day or more than 14 drinks per week is considered heavy alcohol use. For women, it’s consuming more than 3 drinks on any day or more than 7 drinks per week.  </a:t>
            </a:r>
            <a:br>
              <a:rPr lang="en-US" b="0" i="0" dirty="0">
                <a:solidFill>
                  <a:srgbClr val="666666"/>
                </a:solidFill>
                <a:effectLst/>
                <a:latin typeface="HelveticaNeue"/>
              </a:rPr>
            </a:br>
            <a:r>
              <a:rPr lang="en-US" b="0" i="0" dirty="0">
                <a:solidFill>
                  <a:srgbClr val="666666"/>
                </a:solidFill>
                <a:effectLst/>
                <a:latin typeface="HelveticaNeue"/>
              </a:rPr>
              <a:t> </a:t>
            </a:r>
          </a:p>
          <a:p>
            <a:pPr marL="628650" lvl="1" indent="-171450" algn="l">
              <a:buFont typeface="Wingdings" panose="05000000000000000000" pitchFamily="2" charset="2"/>
              <a:buChar char="Ø"/>
            </a:pPr>
            <a:r>
              <a:rPr lang="en-US" b="1" i="0" dirty="0">
                <a:solidFill>
                  <a:srgbClr val="666666"/>
                </a:solidFill>
                <a:effectLst/>
                <a:latin typeface="HelveticaNeue"/>
              </a:rPr>
              <a:t>Source</a:t>
            </a:r>
            <a:r>
              <a:rPr lang="en-US" b="0" i="0" dirty="0">
                <a:solidFill>
                  <a:srgbClr val="666666"/>
                </a:solidFill>
                <a:effectLst/>
                <a:latin typeface="HelveticaNeue"/>
              </a:rPr>
              <a:t>:  National Institute on Alcohol Abuse and Alcoholism (n.d.).  </a:t>
            </a:r>
            <a:r>
              <a:rPr lang="en-US" b="0" i="1" dirty="0">
                <a:solidFill>
                  <a:srgbClr val="666666"/>
                </a:solidFill>
                <a:effectLst/>
                <a:latin typeface="HelveticaNeue"/>
              </a:rPr>
              <a:t>Drinking Levels Defined</a:t>
            </a:r>
            <a:r>
              <a:rPr lang="en-US" b="0" i="0" dirty="0">
                <a:solidFill>
                  <a:srgbClr val="666666"/>
                </a:solidFill>
                <a:effectLst/>
                <a:latin typeface="HelveticaNeue"/>
              </a:rPr>
              <a:t>.  Retrieved from, https://www.niaaa.nih.gov/alcohol-health/overview-alcohol-consumption/moderate-binge-drinking</a:t>
            </a:r>
          </a:p>
          <a:p>
            <a:pPr algn="l">
              <a:buFont typeface="Arial" panose="020B0604020202020204" pitchFamily="34" charset="0"/>
              <a:buNone/>
            </a:pPr>
            <a:endParaRPr lang="en-US" b="0" i="0" dirty="0">
              <a:solidFill>
                <a:srgbClr val="666666"/>
              </a:solidFill>
              <a:effectLst/>
              <a:latin typeface="HelveticaNeue"/>
            </a:endParaRPr>
          </a:p>
          <a:p>
            <a:pPr algn="l">
              <a:buFont typeface="Arial" panose="020B0604020202020204" pitchFamily="34" charset="0"/>
              <a:buChar char="•"/>
            </a:pPr>
            <a:endParaRPr lang="en-US" b="0" i="0" dirty="0">
              <a:solidFill>
                <a:srgbClr val="666666"/>
              </a:solidFill>
              <a:effectLst/>
              <a:latin typeface="HelveticaNeue"/>
            </a:endParaRPr>
          </a:p>
          <a:p>
            <a:endParaRPr lang="en-US" dirty="0"/>
          </a:p>
        </p:txBody>
      </p:sp>
      <p:sp>
        <p:nvSpPr>
          <p:cNvPr id="4" name="Slide Number Placeholder 3"/>
          <p:cNvSpPr>
            <a:spLocks noGrp="1"/>
          </p:cNvSpPr>
          <p:nvPr>
            <p:ph type="sldNum" sz="quarter" idx="5"/>
          </p:nvPr>
        </p:nvSpPr>
        <p:spPr/>
        <p:txBody>
          <a:bodyPr/>
          <a:lstStyle/>
          <a:p>
            <a:fld id="{0AF14967-367E-4B92-BB79-D21603C55F21}" type="slidenum">
              <a:rPr lang="en-US" smtClean="0"/>
              <a:t>20</a:t>
            </a:fld>
            <a:endParaRPr lang="en-US"/>
          </a:p>
        </p:txBody>
      </p:sp>
    </p:spTree>
    <p:extLst>
      <p:ext uri="{BB962C8B-B14F-4D97-AF65-F5344CB8AC3E}">
        <p14:creationId xmlns:p14="http://schemas.microsoft.com/office/powerpoint/2010/main" val="1664776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Trainer Script: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If individuals are going to drink, it is recommended that they engage in low-risk drinking, otherwise known as drinking in moderation, which was defined on the previous slide.  This means individuals need to know what is considered a standard drink or one standard serving.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4A463E"/>
                </a:solidFill>
                <a:effectLst/>
                <a:latin typeface="Lato" panose="020F0502020204030203" pitchFamily="34" charset="0"/>
              </a:rPr>
              <a:t>In the United States, a “standard drink” (also known as an alcoholic drink equivalent) is defined as any drink that contains about 0.6 fluid ounces or 14 grams of pure alcohol. Although the drinks pictured on the slide are different sizes, each contains approximately the same amount of alcohol and counts as one U.S. standard drink or one alcoholic drink equivalent.</a:t>
            </a: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Source</a:t>
            </a:r>
            <a:r>
              <a:rPr lang="en-US"/>
              <a:t>:  </a:t>
            </a:r>
            <a:r>
              <a:rPr lang="en-US">
                <a:effectLst/>
              </a:rPr>
              <a:t>U.S. Department of Health and Human Services. (</a:t>
            </a:r>
            <a:r>
              <a:rPr lang="en-US" err="1">
                <a:effectLst/>
              </a:rPr>
              <a:t>n.d.a</a:t>
            </a:r>
            <a:r>
              <a:rPr lang="en-US">
                <a:effectLst/>
              </a:rPr>
              <a:t>). </a:t>
            </a:r>
            <a:r>
              <a:rPr lang="en-US" i="1">
                <a:effectLst/>
              </a:rPr>
              <a:t>What's a standard drink? - rethinking drinking - NIAAA</a:t>
            </a:r>
            <a:r>
              <a:rPr lang="en-US">
                <a:effectLst/>
              </a:rPr>
              <a:t>. National Institute on Alcohol Abuse and Alcoholism. Retrieved from, https://www.rethinkingdrinking.niaaa.nih.gov/How-much-is-too-much/What-counts-as-a-drink/Whats-A-Standard-Drink.aspx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Image Permission</a:t>
            </a:r>
            <a:r>
              <a:rPr lang="en-US"/>
              <a:t>:  </a:t>
            </a:r>
            <a:r>
              <a:rPr lang="en-US" sz="1800">
                <a:effectLst/>
                <a:latin typeface="Calibri" panose="020F0502020204030204" pitchFamily="34" charset="0"/>
                <a:ea typeface="Calibri" panose="020F0502020204030204" pitchFamily="34" charset="0"/>
                <a:cs typeface="Times New Roman" panose="02020603050405020304" pitchFamily="18" charset="0"/>
              </a:rPr>
              <a:t>Image is used under Public Domain, source requests citation: </a:t>
            </a:r>
            <a:endParaRPr lang="en-US" sz="1800">
              <a:effectLst/>
              <a:latin typeface="Segoe UI"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Copyright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“Most of the information available on the NIAAA Web site is within the public domain, and unless otherwise noted, may be freely downloaded and reproduced. Citation of the source is appreciated." https://www.rethinkingdrinking.niaaa.nih.gov/disclaimer.aspx</a:t>
            </a:r>
            <a:endParaRPr lang="en-US"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D4EF518A-1A04-4056-9E81-DBBFDD55F6DA}" type="slidenum">
              <a:rPr lang="en-US" smtClean="0"/>
              <a:t>21</a:t>
            </a:fld>
            <a:endParaRPr lang="en-US"/>
          </a:p>
        </p:txBody>
      </p:sp>
    </p:spTree>
    <p:extLst>
      <p:ext uri="{BB962C8B-B14F-4D97-AF65-F5344CB8AC3E}">
        <p14:creationId xmlns:p14="http://schemas.microsoft.com/office/powerpoint/2010/main" val="2635066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Trainer Script:</a:t>
            </a:r>
          </a:p>
          <a:p>
            <a:r>
              <a:rPr lang="en-US" sz="1200" b="0" i="0" u="none" strike="noStrike" kern="1200" baseline="0">
                <a:solidFill>
                  <a:schemeClr val="tx1"/>
                </a:solidFill>
                <a:latin typeface="+mn-lt"/>
                <a:ea typeface="+mn-ea"/>
                <a:cs typeface="+mn-cs"/>
              </a:rPr>
              <a:t>-Screening is a process of identifying patients with possible substance use issues and determining the appropriate course of future action for these individuals.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-The screening process does not exactly identify what kind of issue a person might have or how serious it might be; screening simply determines whether a problem exists or whether further assessment is needed.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-Screening should be conducted using a validated brief instrument to classify a patient’s pattern of alcohol or drug use.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-In the past, screening instruments were used to identify active cases of alcohol and drug dependence, but in recent years, screening use has expanded to identify individuals across the full spectrum of use––from risky substance use to alcohol or drug dependence.</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-Screening provides healthcare professionals the opportunity to initiate discussions with patients about their alcohol and drug use and to provide intervention as needed.</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-Patients who indicate little or no risky behavior and have a low screening score may not need an intervention, but they may still  benefit from primary or universal prevention activities for maintenance of nonrisky use. Those who have moderate risky behaviors and/or reach a moderate threshold on the screening instrument may be referred to brief intervention. Patients who score high may need either a brief treatment or further diagnostic assessment and more intensive, long-term specialty treatment.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-Screening typically takes 5–10 minutes and can be repeated at various intervals as needed to determine changes in patients’ progress over time, depending on the setting. </a:t>
            </a: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-In the following slides, we will give suggestions of specific evidenced based screenings that providers can administer, including brief Screenings . These are not the only screenings out there and providers may have a system at their agencies in place. When it comes to billing for SBIRT, it is helpful to document which screenings have been used and any scores from the screenings.  Providers are not required to use every tool in this PPT, it is simply a guide. However, it is recommended to screen for drugs and alcohol use and to also cater the screening to the age of the patient. </a:t>
            </a:r>
          </a:p>
          <a:p>
            <a:endParaRPr lang="en-US" sz="1200" kern="1200">
              <a:solidFill>
                <a:schemeClr val="tx1"/>
              </a:solidFill>
              <a:effectLst/>
              <a:latin typeface="+mn-lt"/>
              <a:ea typeface="+mn-ea"/>
              <a:cs typeface="+mn-cs"/>
            </a:endParaRPr>
          </a:p>
          <a:p>
            <a:endParaRPr lang="en-US" sz="1200" b="0" i="0" u="none" strike="noStrike" kern="1200" baseline="0">
              <a:solidFill>
                <a:schemeClr val="tx1"/>
              </a:solidFill>
              <a:latin typeface="+mn-lt"/>
              <a:ea typeface="+mn-ea"/>
              <a:cs typeface="+mn-cs"/>
            </a:endParaRPr>
          </a:p>
          <a:p>
            <a:r>
              <a:rPr lang="en-US" sz="1200" b="0" i="0" u="none" strike="noStrike" kern="1200" baseline="0">
                <a:solidFill>
                  <a:schemeClr val="tx1"/>
                </a:solidFill>
                <a:latin typeface="+mn-lt"/>
                <a:ea typeface="+mn-ea"/>
                <a:cs typeface="+mn-cs"/>
              </a:rPr>
              <a:t>-IMPORTANT TO POINT OUT: </a:t>
            </a:r>
            <a:r>
              <a:rPr lang="en-US" sz="1200" b="1" i="0" u="none" strike="noStrike" kern="1200" baseline="0">
                <a:solidFill>
                  <a:schemeClr val="tx1"/>
                </a:solidFill>
                <a:latin typeface="+mn-lt"/>
                <a:ea typeface="+mn-ea"/>
                <a:cs typeface="+mn-cs"/>
              </a:rPr>
              <a:t>Screenings do not diagnose a substance use disorder. </a:t>
            </a:r>
            <a:r>
              <a:rPr lang="en-US" sz="1200" b="0" i="0" u="none" strike="noStrike" kern="1200" baseline="0">
                <a:solidFill>
                  <a:schemeClr val="tx1"/>
                </a:solidFill>
                <a:latin typeface="+mn-lt"/>
                <a:ea typeface="+mn-ea"/>
                <a:cs typeface="+mn-cs"/>
              </a:rPr>
              <a:t>They simply indicate if risky behavior is occurring. However, providers could of course use the information from screenings to assist with a thorough diagnosis. </a:t>
            </a:r>
          </a:p>
          <a:p>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r>
              <a:rPr lang="en-US" sz="1200" b="1" i="0" u="none" strike="noStrike" kern="1200" baseline="0">
                <a:solidFill>
                  <a:schemeClr val="tx1"/>
                </a:solidFill>
                <a:latin typeface="+mn-lt"/>
                <a:ea typeface="+mn-ea"/>
                <a:cs typeface="+mn-cs"/>
              </a:rPr>
              <a:t>Source: </a:t>
            </a:r>
            <a:r>
              <a:rPr lang="en-US" sz="1200" kern="1200">
                <a:solidFill>
                  <a:schemeClr val="tx1"/>
                </a:solidFill>
                <a:effectLst/>
                <a:latin typeface="+mn-lt"/>
                <a:ea typeface="+mn-ea"/>
                <a:cs typeface="+mn-cs"/>
              </a:rPr>
              <a:t>Substance Abuse and Mental Health Services Administration. (2013). Systems-Level Implementation of Screening, Brief Intervention, and Referral to Treatment. Technical Assistance Publication (TAP) Series 33. HHS Publication No. (SMA) 13-4741. Rockville, MD: Substance Abuse and Mental Health Services Administration, 2013. Retrieved on November 2021 from </a:t>
            </a:r>
            <a:endParaRPr lang="en-US" sz="1200" u="sng" kern="1200">
              <a:solidFill>
                <a:schemeClr val="tx1"/>
              </a:solidFill>
              <a:effectLst/>
              <a:latin typeface="+mn-lt"/>
              <a:ea typeface="+mn-ea"/>
              <a:cs typeface="+mn-cs"/>
            </a:endParaRPr>
          </a:p>
          <a:p>
            <a:r>
              <a:rPr lang="en-US" sz="1200" kern="1200">
                <a:solidFill>
                  <a:schemeClr val="tx1"/>
                </a:solidFill>
                <a:effectLst/>
                <a:latin typeface="+mn-lt"/>
                <a:ea typeface="+mn-ea"/>
                <a:cs typeface="+mn-cs"/>
              </a:rPr>
              <a:t>https://store.samhsa.gov/sites/default/files/d7/priv/sma13-4741.pdf</a:t>
            </a:r>
          </a:p>
          <a:p>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**Image belongs to Centene and therefore no special permission is required for use. </a:t>
            </a:r>
            <a:endParaRPr lang="en-US" b="1"/>
          </a:p>
          <a:p>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D4EF518A-1A04-4056-9E81-DBBFDD55F6DA}" type="slidenum">
              <a:rPr lang="en-US" smtClean="0"/>
              <a:t>23</a:t>
            </a:fld>
            <a:endParaRPr lang="en-US"/>
          </a:p>
        </p:txBody>
      </p:sp>
    </p:spTree>
    <p:extLst>
      <p:ext uri="{BB962C8B-B14F-4D97-AF65-F5344CB8AC3E}">
        <p14:creationId xmlns:p14="http://schemas.microsoft.com/office/powerpoint/2010/main" val="40498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Trainer Script:</a:t>
            </a:r>
          </a:p>
          <a:p>
            <a:r>
              <a:rPr lang="en-US" b="0" dirty="0"/>
              <a:t>According to SAMHSA,</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Brief intervention </a:t>
            </a:r>
            <a:r>
              <a:rPr lang="en-US" sz="1200" b="0" i="0" u="none" strike="noStrike" kern="1200" baseline="0" dirty="0">
                <a:solidFill>
                  <a:schemeClr val="tx1"/>
                </a:solidFill>
                <a:latin typeface="+mn-lt"/>
                <a:ea typeface="+mn-ea"/>
                <a:cs typeface="+mn-cs"/>
              </a:rPr>
              <a:t>(BI) is appropriate for patients identified through screening to be at moderate risk for substance use problems.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BI can be provided through a single session or multiple sessions of motivational interventions.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These interventions focus on increasing a patient’s insight into and awareness about substance use and behavioral change. BI can be tailored to a particular population or setting. It can be a stand-alone treatment for those at risk or a vehicle for engaging those in need of more intensive levels of care. BI typically is provided at the same site as screening.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goal of a BI (which usually involves one to five sessions lasting about 5 minutes to 1 hour) is to educate patients and increase their motivation to reduce risky behavior. </a:t>
            </a:r>
          </a:p>
          <a:p>
            <a:endParaRPr lang="en-US" sz="1200" b="0" i="0" u="none" strike="noStrike" kern="1200" baseline="0" dirty="0">
              <a:solidFill>
                <a:schemeClr val="tx1"/>
              </a:solidFill>
              <a:latin typeface="+mn-lt"/>
              <a:ea typeface="+mn-ea"/>
              <a:cs typeface="+mn-cs"/>
            </a:endParaRPr>
          </a:p>
          <a:p>
            <a:r>
              <a:rPr lang="en-US" dirty="0"/>
              <a:t>Center for Substance Abuse Treatment states “the key to a successful brief intervention is to extract a single, measurable behavioral change from the broad process of recovery that will allow the client to experience a small, incremental success. Clients who succeed at making small changes generally return for more successes.”</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b="1" dirty="0"/>
              <a:t>Source</a:t>
            </a:r>
            <a:r>
              <a:rPr lang="en-US" dirty="0"/>
              <a:t>: </a:t>
            </a:r>
            <a:r>
              <a:rPr lang="en-US" sz="1200" kern="1200" dirty="0">
                <a:solidFill>
                  <a:schemeClr val="tx1"/>
                </a:solidFill>
                <a:effectLst/>
                <a:latin typeface="+mn-lt"/>
                <a:ea typeface="+mn-ea"/>
                <a:cs typeface="+mn-cs"/>
              </a:rPr>
              <a:t>Substance Abuse and Mental Health Services Administration. (2013). </a:t>
            </a:r>
            <a:r>
              <a:rPr lang="en-US" sz="1200" i="1" kern="1200" dirty="0">
                <a:solidFill>
                  <a:schemeClr val="tx1"/>
                </a:solidFill>
                <a:effectLst/>
                <a:latin typeface="+mn-lt"/>
                <a:ea typeface="+mn-ea"/>
                <a:cs typeface="+mn-cs"/>
              </a:rPr>
              <a:t>Systems-Level Implementation of Screening, Brief Intervention, and Referral to Treatment. Technical Assistance Publication (TAP) Series 33</a:t>
            </a:r>
            <a:r>
              <a:rPr lang="en-US" sz="1200" kern="1200" dirty="0">
                <a:solidFill>
                  <a:schemeClr val="tx1"/>
                </a:solidFill>
                <a:effectLst/>
                <a:latin typeface="+mn-lt"/>
                <a:ea typeface="+mn-ea"/>
                <a:cs typeface="+mn-cs"/>
              </a:rPr>
              <a:t>. HHS Publication No. (SMA) 13-4741. Rockville, MD: Substance Abuse and Mental Health Services Administration, 2013.  Retrieved from, https://store.samhsa.gov/sites/default/files/d7/priv/sma13-4741.pdf</a:t>
            </a:r>
          </a:p>
          <a:p>
            <a:endParaRPr lang="en-US" dirty="0"/>
          </a:p>
          <a:p>
            <a:r>
              <a:rPr lang="en-US" b="1" dirty="0"/>
              <a:t>Source: </a:t>
            </a:r>
            <a:r>
              <a:rPr lang="en-US" dirty="0"/>
              <a:t>Center for Substance Abuse Treatment. </a:t>
            </a:r>
            <a:r>
              <a:rPr lang="en-US" i="1" dirty="0"/>
              <a:t>Brief Interventions and Brief Therapies for Substance Abuse</a:t>
            </a:r>
            <a:r>
              <a:rPr lang="en-US" dirty="0"/>
              <a:t>. Treatment Improvement Protocol (TIP) Series, No. 34. HHS Publication No. (SMA) 12- 3952. Rockville, MD: Substance Abuse and Mental Health Services Administration, 1999.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**Image belongs to Centene and therefore no special permission is required for use. </a:t>
            </a:r>
            <a:endParaRPr lang="en-US" b="1" dirty="0"/>
          </a:p>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28</a:t>
            </a:fld>
            <a:endParaRPr lang="en-US" dirty="0"/>
          </a:p>
        </p:txBody>
      </p:sp>
    </p:spTree>
    <p:extLst>
      <p:ext uri="{BB962C8B-B14F-4D97-AF65-F5344CB8AC3E}">
        <p14:creationId xmlns:p14="http://schemas.microsoft.com/office/powerpoint/2010/main" val="3415137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Trainer</a:t>
            </a:r>
            <a:r>
              <a:rPr lang="en-US" altLang="en-US" b="1" baseline="0" dirty="0"/>
              <a:t> Script: </a:t>
            </a:r>
            <a:endParaRPr lang="en-US" altLang="en-US" b="1" dirty="0"/>
          </a:p>
          <a:p>
            <a:r>
              <a:rPr lang="en-US" altLang="en-US" dirty="0"/>
              <a:t>We all go through these stages when we make or are considering making a change, it is a process, not a on/off switch, and a person can move back and forth through them.  The Stages of Change are defined on this slide.</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Training Notes</a:t>
            </a:r>
            <a:r>
              <a:rPr lang="en-US" altLang="en-US" b="1" baseline="0" dirty="0"/>
              <a:t>: </a:t>
            </a:r>
            <a:endParaRPr lang="en-US" altLang="en-US" b="1" dirty="0"/>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Slide and trainer notes include information that are directly from the cited source and are </a:t>
            </a:r>
            <a:r>
              <a:rPr lang="en-US" sz="1200" b="1" kern="1200" baseline="0" dirty="0">
                <a:solidFill>
                  <a:schemeClr val="tx1"/>
                </a:solidFill>
                <a:effectLst/>
                <a:latin typeface="+mn-lt"/>
                <a:ea typeface="+mn-ea"/>
                <a:cs typeface="+mn-cs"/>
              </a:rPr>
              <a:t>included for trainer reference.</a:t>
            </a:r>
            <a:endParaRPr lang="en-US" sz="1200" b="1" kern="1200" dirty="0">
              <a:solidFill>
                <a:schemeClr val="tx1"/>
              </a:solidFill>
              <a:effectLst/>
              <a:latin typeface="+mn-lt"/>
              <a:ea typeface="+mn-ea"/>
              <a:cs typeface="+mn-cs"/>
            </a:endParaRPr>
          </a:p>
          <a:p>
            <a:endParaRPr lang="en-US" altLang="en-US" dirty="0"/>
          </a:p>
          <a:p>
            <a:pPr marL="171430" marR="0" lvl="0" indent="-1714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sng" dirty="0"/>
              <a:t>Pre-contemplation:</a:t>
            </a:r>
            <a:r>
              <a:rPr lang="en-US" baseline="0" dirty="0"/>
              <a:t>  usually have no intention of changing behavior, often denies the problem or unable to see the problem,  though it can be seen clearly by others.  May change if there is enough external pressure, but once pressure if removed they are likely to revert.  Oftentimes, pre-contemplators feel that the situation may be hopeless and thus don’t want to think about it. Ex. D</a:t>
            </a:r>
            <a:r>
              <a:rPr lang="en-US" dirty="0"/>
              <a:t>oesn’t see need to change</a:t>
            </a:r>
          </a:p>
          <a:p>
            <a:pPr marL="171430" indent="-171430">
              <a:buFont typeface="Arial" panose="020B0604020202020204" pitchFamily="34" charset="0"/>
              <a:buChar char="•"/>
            </a:pPr>
            <a:endParaRPr lang="en-US" dirty="0"/>
          </a:p>
          <a:p>
            <a:pPr marL="171430" marR="0" lvl="0" indent="-1714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sng" dirty="0"/>
              <a:t>Contemplation:  </a:t>
            </a:r>
            <a:r>
              <a:rPr lang="en-US" b="0" u="none" dirty="0"/>
              <a:t>acknowledge that a they</a:t>
            </a:r>
            <a:r>
              <a:rPr lang="en-US" b="0" u="none" baseline="0" dirty="0"/>
              <a:t> have a problem and begin to seriously consider solving it.  Contemplators struggle at times to understand their problems, see its causes and began to wonder about possible solutions. Ex. B</a:t>
            </a:r>
            <a:r>
              <a:rPr lang="en-US" dirty="0"/>
              <a:t>oth considers change &amp; rejects it</a:t>
            </a:r>
          </a:p>
          <a:p>
            <a:pPr marL="171430" indent="-171430">
              <a:buFont typeface="Arial" panose="020B0604020202020204" pitchFamily="34" charset="0"/>
              <a:buChar char="•"/>
            </a:pPr>
            <a:endParaRPr lang="en-US" b="0" u="none" baseline="0" dirty="0"/>
          </a:p>
          <a:p>
            <a:pPr marL="171430" marR="0" lvl="0" indent="-1714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sng" baseline="0" dirty="0"/>
              <a:t>Preparation:  </a:t>
            </a:r>
            <a:r>
              <a:rPr lang="en-US" b="0" u="none" baseline="0" dirty="0"/>
              <a:t> Planning to make changes in the next month.  An important 1</a:t>
            </a:r>
            <a:r>
              <a:rPr lang="en-US" b="0" u="none" baseline="30000" dirty="0"/>
              <a:t>st</a:t>
            </a:r>
            <a:r>
              <a:rPr lang="en-US" b="0" u="none" baseline="0" dirty="0"/>
              <a:t> step in this phase is making their intention public.  They may also appear ready, but may not have resolve their ambivalence.  It is important to have a detailed plan in place. Ex. W</a:t>
            </a:r>
            <a:r>
              <a:rPr lang="en-US" dirty="0"/>
              <a:t>ants to do something about the problem</a:t>
            </a:r>
          </a:p>
          <a:p>
            <a:pPr marL="171430" indent="-171430">
              <a:buFont typeface="Arial" panose="020B0604020202020204" pitchFamily="34" charset="0"/>
              <a:buChar char="•"/>
            </a:pPr>
            <a:endParaRPr lang="en-US" b="0" u="none" baseline="0" dirty="0"/>
          </a:p>
          <a:p>
            <a:pPr marL="171430" marR="0" lvl="0" indent="-1714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sng" baseline="0" dirty="0"/>
              <a:t>Action:  </a:t>
            </a:r>
            <a:r>
              <a:rPr lang="en-US" b="0" u="none" baseline="0" dirty="0"/>
              <a:t> Persons in this phase starts to make moves toward what they have been planning.  This period requires a great commitment of time and energy.  Changes are more visible to others than the previous stages. Ex. T</a:t>
            </a:r>
            <a:r>
              <a:rPr lang="en-US" dirty="0"/>
              <a:t>akes steps to change</a:t>
            </a:r>
          </a:p>
          <a:p>
            <a:pPr marL="171430" indent="-171430">
              <a:buFont typeface="Arial" panose="020B0604020202020204" pitchFamily="34" charset="0"/>
              <a:buChar char="•"/>
            </a:pPr>
            <a:endParaRPr lang="en-US" b="0" u="none" baseline="0" dirty="0"/>
          </a:p>
          <a:p>
            <a:pPr marL="171430" marR="0" lvl="0" indent="-1714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sng" baseline="0" dirty="0"/>
              <a:t>Maintenance:  </a:t>
            </a:r>
            <a:r>
              <a:rPr lang="en-US" b="0" u="none" baseline="0" dirty="0"/>
              <a:t>In this phase, the person can consolidate and actually see the gains made from the action stage and work to prevent relapses. Ex. M</a:t>
            </a:r>
            <a:r>
              <a:rPr lang="en-US" dirty="0"/>
              <a:t>aintains goal achievement</a:t>
            </a:r>
          </a:p>
          <a:p>
            <a:pPr marL="171430" indent="-171430">
              <a:buFont typeface="Arial" panose="020B0604020202020204" pitchFamily="34" charset="0"/>
              <a:buChar char="•"/>
            </a:pPr>
            <a:endParaRPr lang="en-US" b="0" u="none" baseline="0" dirty="0"/>
          </a:p>
          <a:p>
            <a:pPr marL="171430" indent="-171430">
              <a:buFont typeface="Arial" panose="020B0604020202020204" pitchFamily="34" charset="0"/>
              <a:buChar char="•"/>
            </a:pPr>
            <a:r>
              <a:rPr lang="en-US" b="1" u="sng" baseline="0" dirty="0"/>
              <a:t>Relapse:  </a:t>
            </a:r>
            <a:r>
              <a:rPr lang="en-US" b="0" u="none" baseline="0" dirty="0"/>
              <a:t> is always possible, but it is important to remind the member that they can always get back on track. </a:t>
            </a:r>
            <a:endParaRPr lang="en-US" b="1" u="sng" dirty="0"/>
          </a:p>
          <a:p>
            <a:pPr lvl="0" rtl="0"/>
            <a:endParaRPr lang="en-US" dirty="0"/>
          </a:p>
          <a:p>
            <a:pPr algn="l"/>
            <a:r>
              <a:rPr lang="en-US" b="1" dirty="0"/>
              <a:t>Source for chart: </a:t>
            </a:r>
            <a:r>
              <a:rPr lang="en-US" b="0" i="0" dirty="0">
                <a:solidFill>
                  <a:srgbClr val="222222"/>
                </a:solidFill>
                <a:effectLst/>
                <a:latin typeface="Courier New" panose="02070309020205020404" pitchFamily="49" charset="0"/>
              </a:rPr>
              <a:t>Center for Substance Abuse Treatment (1999). </a:t>
            </a:r>
            <a:r>
              <a:rPr lang="en-US" b="0" i="1" dirty="0">
                <a:solidFill>
                  <a:srgbClr val="222222"/>
                </a:solidFill>
                <a:effectLst/>
                <a:latin typeface="Courier New" panose="02070309020205020404" pitchFamily="49" charset="0"/>
              </a:rPr>
              <a:t>Brief Interventions and Brief Therapies for Substance Abuse</a:t>
            </a:r>
            <a:r>
              <a:rPr lang="en-US" b="0" i="0" dirty="0">
                <a:solidFill>
                  <a:srgbClr val="222222"/>
                </a:solidFill>
                <a:effectLst/>
                <a:latin typeface="Courier New" panose="02070309020205020404" pitchFamily="49" charset="0"/>
              </a:rPr>
              <a:t>. Rockville (MD): Substance Abuse and Mental Health Services Administration. (Treatment Improvement Protocol (TIP) Series, No. 34.) [Table], Figure 2-1: The Stages of Change. Available from: https://www.ncbi.nlm.nih.gov/books/NBK64942/table/A61041/</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**Source is older, but is still listed on a government website due to having relevant information.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Permissions: </a:t>
            </a:r>
            <a:r>
              <a:rPr lang="en-US" dirty="0"/>
              <a:t>It does not appear there is a copyright statement for this chart and therefore in public domain.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000000"/>
                </a:solidFill>
                <a:effectLst/>
                <a:latin typeface="Times New Roman" panose="02020603050405020304" pitchFamily="18" charset="0"/>
              </a:rPr>
              <a:t>For content in Bookshelf, read the license and copyright statements on the bottom of each page. The license and copyright statements define what uses of the document are permitted, and apply to all associated files, including images and supplementary material, unless otherwise indicated. The terms and conditions of use are not identical for all documents. </a:t>
            </a:r>
            <a:r>
              <a:rPr lang="en-US" b="1" i="1" dirty="0">
                <a:solidFill>
                  <a:srgbClr val="000000"/>
                </a:solidFill>
                <a:effectLst/>
                <a:highlight>
                  <a:srgbClr val="FFFF00"/>
                </a:highlight>
                <a:latin typeface="Times New Roman" panose="02020603050405020304" pitchFamily="18" charset="0"/>
              </a:rPr>
              <a:t>In the absence of a license or copyright statement, the document is in the </a:t>
            </a:r>
            <a:r>
              <a:rPr lang="en-US" b="1" i="1" dirty="0">
                <a:solidFill>
                  <a:srgbClr val="2F4A8B"/>
                </a:solidFill>
                <a:effectLst/>
                <a:highlight>
                  <a:srgbClr val="FFFF00"/>
                </a:highlight>
                <a:latin typeface="Times New Roman" panose="02020603050405020304" pitchFamily="18" charset="0"/>
                <a:hlinkClick r:id="rId3"/>
              </a:rPr>
              <a:t>public domain</a:t>
            </a:r>
            <a:r>
              <a:rPr lang="en-US" b="0" i="1" dirty="0">
                <a:solidFill>
                  <a:srgbClr val="000000"/>
                </a:solidFill>
                <a:effectLst/>
                <a:highlight>
                  <a:srgbClr val="FFFF00"/>
                </a:highlight>
                <a:latin typeface="Times New Roman" panose="02020603050405020304" pitchFamily="18" charset="0"/>
              </a:rPr>
              <a:t>. </a:t>
            </a:r>
            <a:r>
              <a:rPr lang="en-US" b="0" i="1" dirty="0">
                <a:solidFill>
                  <a:srgbClr val="000000"/>
                </a:solidFill>
                <a:effectLst/>
                <a:latin typeface="Times New Roman" panose="02020603050405020304" pitchFamily="18" charset="0"/>
              </a:rPr>
              <a:t>Contact the publisher if you have any questions about the permissible uses of the documents.- </a:t>
            </a:r>
            <a:r>
              <a:rPr lang="en-US" b="0" i="0" dirty="0">
                <a:solidFill>
                  <a:srgbClr val="000000"/>
                </a:solidFill>
                <a:effectLst/>
                <a:latin typeface="Times New Roman" panose="02020603050405020304" pitchFamily="18" charset="0"/>
              </a:rPr>
              <a:t>https://www.ncbi.nlm.nih.gov/books/about/copyright/</a:t>
            </a: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AF14967-367E-4B92-BB79-D21603C55F21}" type="slidenum">
              <a:rPr lang="en-US" smtClean="0"/>
              <a:t>29</a:t>
            </a:fld>
            <a:endParaRPr lang="en-US" dirty="0"/>
          </a:p>
        </p:txBody>
      </p:sp>
    </p:spTree>
    <p:extLst>
      <p:ext uri="{BB962C8B-B14F-4D97-AF65-F5344CB8AC3E}">
        <p14:creationId xmlns:p14="http://schemas.microsoft.com/office/powerpoint/2010/main" val="3801487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SoonerSelect</a:t>
            </a:r>
            <a:r>
              <a:rPr lang="en-US" dirty="0"/>
              <a:t> Provider Incentive Directed Payment plan are add-on payments that support health care quality assurance improvement initiatives.  These include after hours care, well visit services and SBIRT screenings which are eligible for a $25.00 increase payment.  SBIRT, meaning Screening, Brief Intervention and Referral to Treatment provide early detection and intervention to address substance use in a variety of health care settings.</a:t>
            </a:r>
          </a:p>
          <a:p>
            <a:endParaRPr lang="en-US" dirty="0"/>
          </a:p>
          <a:p>
            <a:r>
              <a:rPr lang="en-US" dirty="0"/>
              <a:t>There are exclusions to those who can use the  </a:t>
            </a:r>
            <a:r>
              <a:rPr lang="en-US" dirty="0" err="1"/>
              <a:t>SoonerSelect</a:t>
            </a:r>
            <a:r>
              <a:rPr lang="en-US" dirty="0"/>
              <a:t> Provider Incentive add-on payments.  These are Behavioral Health Services by Mental Health professionals and Licensed Behavioral Health Practitioners at Community Mental Health Centers as well as services rendered by state employed or contracted physicians as they participate in a separate directed payment program.</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AF14967-367E-4B92-BB79-D21603C55F21}" type="slidenum">
              <a:rPr lang="en-US" smtClean="0"/>
              <a:t>5</a:t>
            </a:fld>
            <a:endParaRPr lang="en-US"/>
          </a:p>
        </p:txBody>
      </p:sp>
    </p:spTree>
    <p:extLst>
      <p:ext uri="{BB962C8B-B14F-4D97-AF65-F5344CB8AC3E}">
        <p14:creationId xmlns:p14="http://schemas.microsoft.com/office/powerpoint/2010/main" val="628857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Trainer Note:  </a:t>
            </a:r>
            <a:r>
              <a:rPr lang="en-US" b="0" i="1" dirty="0"/>
              <a:t>Review the treatment needs on the slide for each stage of change.</a:t>
            </a:r>
          </a:p>
          <a:p>
            <a:pPr algn="l"/>
            <a:endParaRPr lang="en-US" b="1" dirty="0"/>
          </a:p>
          <a:p>
            <a:pPr algn="l"/>
            <a:r>
              <a:rPr lang="en-US" b="1" dirty="0"/>
              <a:t>Source: </a:t>
            </a:r>
            <a:r>
              <a:rPr lang="en-US" b="0" i="0" dirty="0">
                <a:solidFill>
                  <a:srgbClr val="222222"/>
                </a:solidFill>
                <a:effectLst/>
                <a:latin typeface="Courier New" panose="02070309020205020404" pitchFamily="49" charset="0"/>
              </a:rPr>
              <a:t>Center for Substance Abuse Treatment. Brief Interventions and Brief Therapies for Substance Abuse. Rockville (MD): Substance Abuse and Mental Health Services Administration (US); 1999. (Treatment Improvement Protocol (TIP) Series, No. 34.) [Table], Figure 2-1: The Stages of Change. Available from: https://www.ncbi.nlm.nih.gov/books/NBK64942/table/A61041/</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**Source is older, but is still listed on a government website due to having relevant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Slide and trainer notes include information that are directly from the cited source and are </a:t>
            </a:r>
            <a:r>
              <a:rPr lang="en-US" sz="1200" b="1" kern="1200" baseline="0" dirty="0">
                <a:solidFill>
                  <a:schemeClr val="tx1"/>
                </a:solidFill>
                <a:effectLst/>
                <a:latin typeface="+mn-lt"/>
                <a:ea typeface="+mn-ea"/>
                <a:cs typeface="+mn-cs"/>
              </a:rPr>
              <a:t>included for trainer reference.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Permissions: </a:t>
            </a:r>
            <a:r>
              <a:rPr lang="en-US" dirty="0"/>
              <a:t>It does not appear there is a copyright statement for this chart and therefore in public domain.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000000"/>
                </a:solidFill>
                <a:effectLst/>
                <a:latin typeface="Times New Roman" panose="02020603050405020304" pitchFamily="18" charset="0"/>
              </a:rPr>
              <a:t>For content in Bookshelf, read the license and copyright statements on the bottom of each page. The license and copyright statements define what uses of the document are permitted, and apply to all associated files, including images and supplementary material, unless otherwise indicated. The terms and conditions of use are not identical for all documents. </a:t>
            </a:r>
            <a:r>
              <a:rPr lang="en-US" b="1" i="1" dirty="0">
                <a:solidFill>
                  <a:srgbClr val="000000"/>
                </a:solidFill>
                <a:effectLst/>
                <a:highlight>
                  <a:srgbClr val="FFFF00"/>
                </a:highlight>
                <a:latin typeface="Times New Roman" panose="02020603050405020304" pitchFamily="18" charset="0"/>
              </a:rPr>
              <a:t>In the absence of a license or copyright statement, the document is in the </a:t>
            </a:r>
            <a:r>
              <a:rPr lang="en-US" b="1" i="1" dirty="0">
                <a:solidFill>
                  <a:srgbClr val="2F4A8B"/>
                </a:solidFill>
                <a:effectLst/>
                <a:highlight>
                  <a:srgbClr val="FFFF00"/>
                </a:highlight>
                <a:latin typeface="Times New Roman" panose="02020603050405020304" pitchFamily="18" charset="0"/>
                <a:hlinkClick r:id="rId3"/>
              </a:rPr>
              <a:t>public domain</a:t>
            </a:r>
            <a:r>
              <a:rPr lang="en-US" b="0" i="1" dirty="0">
                <a:solidFill>
                  <a:srgbClr val="000000"/>
                </a:solidFill>
                <a:effectLst/>
                <a:highlight>
                  <a:srgbClr val="FFFF00"/>
                </a:highlight>
                <a:latin typeface="Times New Roman" panose="02020603050405020304" pitchFamily="18" charset="0"/>
              </a:rPr>
              <a:t>. </a:t>
            </a:r>
            <a:r>
              <a:rPr lang="en-US" b="0" i="1" dirty="0">
                <a:solidFill>
                  <a:srgbClr val="000000"/>
                </a:solidFill>
                <a:effectLst/>
                <a:latin typeface="Times New Roman" panose="02020603050405020304" pitchFamily="18" charset="0"/>
              </a:rPr>
              <a:t>Contact the publisher if you have any questions about the permissible uses of the documents.- </a:t>
            </a:r>
            <a:r>
              <a:rPr lang="en-US" b="0" i="0" dirty="0">
                <a:solidFill>
                  <a:srgbClr val="000000"/>
                </a:solidFill>
                <a:effectLst/>
                <a:latin typeface="Times New Roman" panose="02020603050405020304" pitchFamily="18" charset="0"/>
              </a:rPr>
              <a:t>https://www.ncbi.nlm.nih.gov/books/about/copyright/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AF14967-367E-4B92-BB79-D21603C55F21}" type="slidenum">
              <a:rPr lang="en-US" smtClean="0"/>
              <a:t>30</a:t>
            </a:fld>
            <a:endParaRPr lang="en-US" dirty="0"/>
          </a:p>
        </p:txBody>
      </p:sp>
    </p:spTree>
    <p:extLst>
      <p:ext uri="{BB962C8B-B14F-4D97-AF65-F5344CB8AC3E}">
        <p14:creationId xmlns:p14="http://schemas.microsoft.com/office/powerpoint/2010/main" val="3280947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24458">
              <a:defRPr/>
            </a:pPr>
            <a:r>
              <a:rPr lang="en-US" b="1" baseline="0" dirty="0"/>
              <a:t>Trainer Script: </a:t>
            </a:r>
            <a:endParaRPr lang="en-US" b="0" baseline="0" dirty="0"/>
          </a:p>
          <a:p>
            <a:pPr defTabSz="924458">
              <a:defRPr/>
            </a:pPr>
            <a:r>
              <a:rPr lang="en-US" b="0" baseline="0" dirty="0"/>
              <a:t>-There are two main components of this definition</a:t>
            </a:r>
          </a:p>
          <a:p>
            <a:pPr marL="693344" lvl="1" indent="-231115" defTabSz="924458">
              <a:buFont typeface="+mj-lt"/>
              <a:buAutoNum type="arabicPeriod"/>
              <a:defRPr/>
            </a:pPr>
            <a:r>
              <a:rPr lang="en-US" b="0" baseline="0" dirty="0"/>
              <a:t>MI is a collaborative conversation</a:t>
            </a:r>
          </a:p>
          <a:p>
            <a:pPr marL="693344" lvl="1" indent="-231115" defTabSz="924458">
              <a:buFont typeface="+mj-lt"/>
              <a:buAutoNum type="arabicPeriod"/>
              <a:defRPr/>
            </a:pPr>
            <a:r>
              <a:rPr lang="en-US" b="0" baseline="0" dirty="0"/>
              <a:t>MI Strengthens a person own motivation and commitment for change</a:t>
            </a:r>
          </a:p>
          <a:p>
            <a:pPr defTabSz="924458">
              <a:defRPr/>
            </a:pPr>
            <a:endParaRPr lang="en-US" b="0" baseline="0" dirty="0"/>
          </a:p>
          <a:p>
            <a:pPr defTabSz="924458">
              <a:defRPr/>
            </a:pPr>
            <a:r>
              <a:rPr lang="en-US" b="1" baseline="0"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Ask audience their thoughts about this and perhaps why this is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good time to prompt and remind participants  that our training program has a motivational interviewing training that is much more in depth than the slides in this PPT.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Source</a:t>
            </a:r>
            <a:r>
              <a:rPr lang="en-US" b="0" baseline="0" dirty="0"/>
              <a:t>: Miller, W.R. &amp; Rollnick, S. (2013). </a:t>
            </a:r>
            <a:r>
              <a:rPr lang="en-US" b="0" i="1" baseline="0" dirty="0"/>
              <a:t>Motivational Interviewing: Helping People Change</a:t>
            </a:r>
            <a:r>
              <a:rPr lang="en-US" b="0" baseline="0" dirty="0"/>
              <a:t> (3</a:t>
            </a:r>
            <a:r>
              <a:rPr lang="en-US" b="0" baseline="30000" dirty="0"/>
              <a:t>rd</a:t>
            </a:r>
            <a:r>
              <a:rPr lang="en-US" b="0" baseline="0" dirty="0"/>
              <a:t> ed.). United Kingdom: Guilford Publications.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31</a:t>
            </a:fld>
            <a:endParaRPr lang="en-US" dirty="0"/>
          </a:p>
        </p:txBody>
      </p:sp>
    </p:spTree>
    <p:extLst>
      <p:ext uri="{BB962C8B-B14F-4D97-AF65-F5344CB8AC3E}">
        <p14:creationId xmlns:p14="http://schemas.microsoft.com/office/powerpoint/2010/main" val="2694080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33201">
              <a:defRPr/>
            </a:pPr>
            <a:r>
              <a:rPr lang="en-US" b="1" baseline="0" dirty="0"/>
              <a:t>Trainer Script:</a:t>
            </a:r>
          </a:p>
          <a:p>
            <a:pPr marL="171450" indent="-171450" defTabSz="933201">
              <a:buFont typeface="Arial" panose="020B0604020202020204" pitchFamily="34" charset="0"/>
              <a:buChar char="•"/>
              <a:defRPr/>
            </a:pPr>
            <a:r>
              <a:rPr lang="en-US" dirty="0"/>
              <a:t>MI involves attention to natural language about change, with implications for how to have more effective conversations about it, particularly in contexts where one person is acting as a helping professional for another.</a:t>
            </a:r>
          </a:p>
          <a:p>
            <a:pPr marL="171450" indent="-171450" defTabSz="933201">
              <a:buFont typeface="Arial" panose="020B0604020202020204" pitchFamily="34" charset="0"/>
              <a:buChar char="•"/>
              <a:defRPr/>
            </a:pPr>
            <a:endParaRPr lang="en-US" dirty="0"/>
          </a:p>
          <a:p>
            <a:pPr marL="171450" indent="-171450" defTabSz="933201">
              <a:buFont typeface="Arial" panose="020B0604020202020204" pitchFamily="34" charset="0"/>
              <a:buChar char="•"/>
              <a:defRPr/>
            </a:pPr>
            <a:r>
              <a:rPr lang="en-US" dirty="0"/>
              <a:t>MI is designed to find a constructive way through the challenges that often arise when a Provider ventures into someone else’s motivation for change.</a:t>
            </a:r>
          </a:p>
          <a:p>
            <a:pPr marL="171450" indent="-171450" defTabSz="933201">
              <a:buFont typeface="Arial" panose="020B0604020202020204" pitchFamily="34" charset="0"/>
              <a:buChar char="•"/>
              <a:defRPr/>
            </a:pPr>
            <a:endParaRPr lang="en-US" dirty="0"/>
          </a:p>
          <a:p>
            <a:pPr marL="171450" indent="-171450" defTabSz="933201">
              <a:buFont typeface="Arial" panose="020B0604020202020204" pitchFamily="34" charset="0"/>
              <a:buChar char="•"/>
              <a:defRPr/>
            </a:pPr>
            <a:r>
              <a:rPr lang="en-US" dirty="0"/>
              <a:t>MI is about arranging conversations so that people talk themselves into change, based on their own values and interests</a:t>
            </a:r>
          </a:p>
          <a:p>
            <a:pPr marL="171450" indent="-171450" defTabSz="933201">
              <a:buFont typeface="Arial" panose="020B0604020202020204" pitchFamily="34" charset="0"/>
              <a:buChar char="•"/>
              <a:defRPr/>
            </a:pPr>
            <a:endParaRPr lang="en-US" dirty="0"/>
          </a:p>
          <a:p>
            <a:pPr marL="171450" indent="-171450" defTabSz="933201">
              <a:buFont typeface="Arial" panose="020B0604020202020204" pitchFamily="34" charset="0"/>
              <a:buChar char="•"/>
              <a:defRPr/>
            </a:pPr>
            <a:r>
              <a:rPr lang="en-US" dirty="0"/>
              <a:t>Attitudes are not only reflected in but are actively shaped by speech which is on</a:t>
            </a:r>
            <a:r>
              <a:rPr lang="en-US" baseline="0" dirty="0"/>
              <a:t> reason </a:t>
            </a:r>
            <a:r>
              <a:rPr lang="en-US" dirty="0"/>
              <a:t>why Motivational Interviewing may be effective.</a:t>
            </a:r>
          </a:p>
          <a:p>
            <a:pPr defTabSz="933201">
              <a:defRPr/>
            </a:pPr>
            <a:endParaRPr lang="en-US" dirty="0"/>
          </a:p>
          <a:p>
            <a:pPr marL="0" marR="0" lvl="0" indent="0" algn="l" defTabSz="933201" rtl="0" eaLnBrk="1" fontAlgn="auto" latinLnBrk="0" hangingPunct="1">
              <a:lnSpc>
                <a:spcPct val="100000"/>
              </a:lnSpc>
              <a:spcBef>
                <a:spcPts val="0"/>
              </a:spcBef>
              <a:spcAft>
                <a:spcPts val="0"/>
              </a:spcAft>
              <a:buClrTx/>
              <a:buSzTx/>
              <a:buFontTx/>
              <a:buNone/>
              <a:tabLst/>
              <a:defRPr/>
            </a:pPr>
            <a:r>
              <a:rPr lang="en-US" b="1" baseline="0" dirty="0"/>
              <a:t>Source</a:t>
            </a:r>
            <a:r>
              <a:rPr lang="en-US" b="0" baseline="0" dirty="0"/>
              <a:t>:  Miller, W.R. &amp; Rollnick, S. (2013). </a:t>
            </a:r>
            <a:r>
              <a:rPr lang="en-US" b="0" i="1" baseline="0" dirty="0"/>
              <a:t>Motivational Interviewing: Helping People Change</a:t>
            </a:r>
            <a:r>
              <a:rPr lang="en-US" b="0" baseline="0" dirty="0"/>
              <a:t> (3</a:t>
            </a:r>
            <a:r>
              <a:rPr lang="en-US" b="0" baseline="30000" dirty="0"/>
              <a:t>rd</a:t>
            </a:r>
            <a:r>
              <a:rPr lang="en-US" b="0" baseline="0" dirty="0"/>
              <a:t> ed.). United Kingdom: Guilford Publications</a:t>
            </a:r>
            <a:endParaRPr lang="en-US" dirty="0"/>
          </a:p>
        </p:txBody>
      </p:sp>
      <p:sp>
        <p:nvSpPr>
          <p:cNvPr id="4" name="Slide Number Placeholder 3"/>
          <p:cNvSpPr>
            <a:spLocks noGrp="1"/>
          </p:cNvSpPr>
          <p:nvPr>
            <p:ph type="sldNum" sz="quarter" idx="10"/>
          </p:nvPr>
        </p:nvSpPr>
        <p:spPr/>
        <p:txBody>
          <a:bodyPr/>
          <a:lstStyle/>
          <a:p>
            <a:fld id="{D4EF518A-1A04-4056-9E81-DBBFDD55F6DA}" type="slidenum">
              <a:rPr lang="en-US" smtClean="0"/>
              <a:t>32</a:t>
            </a:fld>
            <a:endParaRPr lang="en-US" dirty="0"/>
          </a:p>
        </p:txBody>
      </p:sp>
    </p:spTree>
    <p:extLst>
      <p:ext uri="{BB962C8B-B14F-4D97-AF65-F5344CB8AC3E}">
        <p14:creationId xmlns:p14="http://schemas.microsoft.com/office/powerpoint/2010/main" val="3919536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Trainer Script</a:t>
            </a:r>
            <a:r>
              <a:rPr lang="en-US" dirty="0"/>
              <a:t>:</a:t>
            </a:r>
          </a:p>
          <a:p>
            <a:r>
              <a:rPr lang="en-US" dirty="0"/>
              <a:t>To make sure that screenings,</a:t>
            </a:r>
            <a:r>
              <a:rPr lang="en-US" baseline="0" dirty="0"/>
              <a:t> intervention and treatment are effective, providers will want to attempt to use Motivational Interviewing to assist with building motivation to change and strengthening commitment to change.  </a:t>
            </a:r>
          </a:p>
          <a:p>
            <a:endParaRPr lang="en-US" baseline="0" dirty="0"/>
          </a:p>
          <a:p>
            <a:r>
              <a:rPr lang="en-US" baseline="0" dirty="0"/>
              <a:t>Four MI skills that assist with building rapport and establishing a therapeutic relationship are known as OARS skills: </a:t>
            </a:r>
          </a:p>
          <a:p>
            <a:pPr marL="171450" indent="-171450">
              <a:buFont typeface="Arial" panose="020B0604020202020204" pitchFamily="34" charset="0"/>
              <a:buChar char="•"/>
            </a:pPr>
            <a:r>
              <a:rPr lang="en-US" baseline="0" dirty="0"/>
              <a:t>Open-ended questions- the patient does most of the talking. This gives the provider the opportunity to learn more about what the patient care about (</a:t>
            </a:r>
            <a:r>
              <a:rPr lang="en-US" baseline="0" dirty="0" err="1"/>
              <a:t>eg.</a:t>
            </a:r>
            <a:r>
              <a:rPr lang="en-US" baseline="0" dirty="0"/>
              <a:t> Their values and goals).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Make affirmations- Can take the form of compliments or statements of appreciation and understanding. Helps build rapports and validate and support the patient during the process of change. Most effective when the patient’s strengths and efforts for change are noticed and affirmed.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Use reflections- involved rephrasing a statement to capture the implicit meaning and feeling of a patient’s statement. Encourages continual personal exploration and helps people understand their motivations more fully. Can be used to amplify or reinforce desire for change.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Use summarizing- Links discussions and checks in with the patient. Ensure mutual understanding of the discussion so far. Point out discrepancies between the person’s current situation and future goals. Demonstrates listening and understand the patient’s perspective.</a:t>
            </a:r>
          </a:p>
          <a:p>
            <a:endParaRPr lang="en-US" baseline="0" dirty="0"/>
          </a:p>
          <a:p>
            <a:r>
              <a:rPr lang="en-US" b="1" dirty="0"/>
              <a:t>Source</a:t>
            </a:r>
            <a:r>
              <a:rPr lang="en-US" dirty="0"/>
              <a:t>: </a:t>
            </a:r>
            <a:r>
              <a:rPr lang="en-US" sz="1200" b="0" i="0" u="none" strike="noStrike" kern="1200" baseline="0" dirty="0">
                <a:solidFill>
                  <a:schemeClr val="tx1"/>
                </a:solidFill>
                <a:latin typeface="+mn-lt"/>
                <a:ea typeface="+mn-ea"/>
                <a:cs typeface="+mn-cs"/>
              </a:rPr>
              <a:t>Hall, K., Gibbie, Tania, G., </a:t>
            </a:r>
            <a:r>
              <a:rPr lang="en-US" sz="1200" b="0" i="0" u="none" strike="noStrike" kern="1200" baseline="0" dirty="0" err="1">
                <a:solidFill>
                  <a:schemeClr val="tx1"/>
                </a:solidFill>
                <a:latin typeface="+mn-lt"/>
                <a:ea typeface="+mn-ea"/>
                <a:cs typeface="+mn-cs"/>
              </a:rPr>
              <a:t>Lubman</a:t>
            </a:r>
            <a:r>
              <a:rPr lang="en-US" sz="1200" b="0" i="0" u="none" strike="noStrike" kern="1200" baseline="0" dirty="0">
                <a:solidFill>
                  <a:schemeClr val="tx1"/>
                </a:solidFill>
                <a:latin typeface="+mn-lt"/>
                <a:ea typeface="+mn-ea"/>
                <a:cs typeface="+mn-cs"/>
              </a:rPr>
              <a:t>, D. I., (2012). </a:t>
            </a:r>
            <a:r>
              <a:rPr lang="en-US" sz="1200" b="0" i="1" u="none" strike="noStrike" kern="1200" baseline="0" dirty="0">
                <a:solidFill>
                  <a:schemeClr val="tx1"/>
                </a:solidFill>
                <a:latin typeface="+mn-lt"/>
                <a:ea typeface="+mn-ea"/>
                <a:cs typeface="+mn-cs"/>
              </a:rPr>
              <a:t>Motivational interviewing techniques: Facilitating </a:t>
            </a:r>
            <a:r>
              <a:rPr lang="en-US" sz="1200" b="0" i="1" u="none" strike="noStrike" kern="1200" baseline="0" dirty="0" err="1">
                <a:solidFill>
                  <a:schemeClr val="tx1"/>
                </a:solidFill>
                <a:latin typeface="+mn-lt"/>
                <a:ea typeface="+mn-ea"/>
                <a:cs typeface="+mn-cs"/>
              </a:rPr>
              <a:t>behaviour</a:t>
            </a:r>
            <a:r>
              <a:rPr lang="en-US" sz="1200" b="0" i="1" u="none" strike="noStrike" kern="1200" baseline="0" dirty="0">
                <a:solidFill>
                  <a:schemeClr val="tx1"/>
                </a:solidFill>
                <a:latin typeface="+mn-lt"/>
                <a:ea typeface="+mn-ea"/>
                <a:cs typeface="+mn-cs"/>
              </a:rPr>
              <a:t> change in the general practice setting</a:t>
            </a:r>
            <a:r>
              <a:rPr lang="en-US" sz="1200" b="0" i="0" u="none" strike="noStrike" kern="1200" baseline="0" dirty="0">
                <a:solidFill>
                  <a:schemeClr val="tx1"/>
                </a:solidFill>
                <a:latin typeface="+mn-lt"/>
                <a:ea typeface="+mn-ea"/>
                <a:cs typeface="+mn-cs"/>
              </a:rPr>
              <a:t>. Australian Family Physician Volume 41, No.9, Retrieved from </a:t>
            </a:r>
            <a:r>
              <a:rPr lang="en-US" dirty="0"/>
              <a:t>https://www.racgp.org.au/afp/2012/september/motivational-interviewing-techniques/</a:t>
            </a:r>
          </a:p>
        </p:txBody>
      </p:sp>
      <p:sp>
        <p:nvSpPr>
          <p:cNvPr id="4" name="Slide Number Placeholder 3"/>
          <p:cNvSpPr>
            <a:spLocks noGrp="1"/>
          </p:cNvSpPr>
          <p:nvPr>
            <p:ph type="sldNum" sz="quarter" idx="10"/>
          </p:nvPr>
        </p:nvSpPr>
        <p:spPr/>
        <p:txBody>
          <a:bodyPr/>
          <a:lstStyle/>
          <a:p>
            <a:fld id="{D4EF518A-1A04-4056-9E81-DBBFDD55F6DA}" type="slidenum">
              <a:rPr lang="en-US" smtClean="0"/>
              <a:t>33</a:t>
            </a:fld>
            <a:endParaRPr lang="en-US"/>
          </a:p>
        </p:txBody>
      </p:sp>
    </p:spTree>
    <p:extLst>
      <p:ext uri="{BB962C8B-B14F-4D97-AF65-F5344CB8AC3E}">
        <p14:creationId xmlns:p14="http://schemas.microsoft.com/office/powerpoint/2010/main" val="2072906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0" u="none" strike="noStrike" kern="1200" baseline="0">
                <a:solidFill>
                  <a:schemeClr val="tx1"/>
                </a:solidFill>
                <a:latin typeface="+mn-lt"/>
                <a:ea typeface="+mn-ea"/>
                <a:cs typeface="+mn-cs"/>
              </a:rPr>
              <a:t>Trainer Script:</a:t>
            </a: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The primary goals of referral to treatment (RT) are to identify an appropriate treatment program and to facilitate engagement of the patient in treatment. RT can be a complex process involving coordination across different types of services. It requires a proactive and collaborative effort between SBIRT providers and those providing specialty treatment to ensure that a patient, once referred, has access to and engages in the appropriate level of care. To facilitate patient engagement, SBIRT providers may use motivational enhancement techniques to help patients with any ambivalence toward treatment, provide transportation to intake appointments, follow up with patients after an appointment, and maintain contact with the specialty treatment provider. </a:t>
            </a:r>
          </a:p>
          <a:p>
            <a:pPr marL="171450" indent="-171450">
              <a:buFont typeface="Arial" panose="020B0604020202020204" pitchFamily="34" charset="0"/>
              <a:buChar char="•"/>
            </a:pPr>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The absence of linkages to treatment referrals can be a significant barrier to the adoption of SBIRT. Referral is recommended when patients meet the diagnostic criteria for a substance use disorder or other mental illness.  For patients in primary care settings, the lack of a proper treatment referral will prevent access to appropriate and timely care that can affect other psychosocial and medical issues. </a:t>
            </a:r>
          </a:p>
          <a:p>
            <a:pPr marL="171450" indent="-171450">
              <a:buFont typeface="Arial" panose="020B0604020202020204" pitchFamily="34" charset="0"/>
              <a:buChar char="•"/>
            </a:pPr>
            <a:endParaRPr lang="en-US"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a:solidFill>
                  <a:schemeClr val="tx1"/>
                </a:solidFill>
                <a:latin typeface="+mn-lt"/>
                <a:ea typeface="+mn-ea"/>
                <a:cs typeface="+mn-cs"/>
              </a:rPr>
              <a:t>Strong referral linkages are critical, as is tracking these patient referrals. SAMHSA requires SBIRT grantees to have a comprehensive RT and follow-up system in place for the duration of the program. In the case where RT is incorporated into an integrated care model, this incorporation may require shifts in provider allocation and hiring. </a:t>
            </a:r>
          </a:p>
          <a:p>
            <a:endParaRPr lang="en-US" sz="1200" b="0" i="0" u="none" strike="noStrike" kern="1200" baseline="0">
              <a:solidFill>
                <a:schemeClr val="tx1"/>
              </a:solidFill>
              <a:latin typeface="+mn-lt"/>
              <a:ea typeface="+mn-ea"/>
              <a:cs typeface="+mn-cs"/>
            </a:endParaRPr>
          </a:p>
          <a:p>
            <a:pPr marL="0" lvl="0" indent="0">
              <a:buFont typeface="Wingdings" panose="05000000000000000000" pitchFamily="2" charset="2"/>
              <a:buNone/>
            </a:pPr>
            <a:r>
              <a:rPr lang="en-US" b="1"/>
              <a:t>Source</a:t>
            </a:r>
            <a:r>
              <a:rPr lang="en-US"/>
              <a:t>: </a:t>
            </a:r>
            <a:r>
              <a:rPr lang="en-US" sz="1200" kern="1200">
                <a:solidFill>
                  <a:schemeClr val="tx1"/>
                </a:solidFill>
                <a:effectLst/>
                <a:latin typeface="+mn-lt"/>
                <a:ea typeface="+mn-ea"/>
                <a:cs typeface="+mn-cs"/>
              </a:rPr>
              <a:t>Substance Abuse and Mental Health Services Administration. (2013). </a:t>
            </a:r>
            <a:r>
              <a:rPr lang="en-US" sz="1200" i="1" kern="1200">
                <a:solidFill>
                  <a:schemeClr val="tx1"/>
                </a:solidFill>
                <a:effectLst/>
                <a:latin typeface="+mn-lt"/>
                <a:ea typeface="+mn-ea"/>
                <a:cs typeface="+mn-cs"/>
              </a:rPr>
              <a:t>Systems-Level Implementation of Screening, Brief Intervention, and Referral to Treatment. Technical Assistance Publication (TAP) Series 33</a:t>
            </a:r>
            <a:r>
              <a:rPr lang="en-US" sz="1200" kern="1200">
                <a:solidFill>
                  <a:schemeClr val="tx1"/>
                </a:solidFill>
                <a:effectLst/>
                <a:latin typeface="+mn-lt"/>
                <a:ea typeface="+mn-ea"/>
                <a:cs typeface="+mn-cs"/>
              </a:rPr>
              <a:t>. HHS Publication No. (SMA) 13-4741. Rockville, MD: Substance Abuse and Mental Health Services Administration, 2013.  Retrieved from, https://store.samhsa.gov/sites/default/files/d7/priv/sma13-4741.pdf</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i="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1" i="1" kern="1200">
                <a:solidFill>
                  <a:schemeClr val="tx1"/>
                </a:solidFill>
                <a:effectLst/>
                <a:latin typeface="+mn-lt"/>
                <a:ea typeface="+mn-ea"/>
                <a:cs typeface="+mn-cs"/>
              </a:rPr>
              <a:t>*Source is older, but is still listed as a helpful SBIRT resource on the SAHMSA website, https://www.samhsa.gov/sbirt/resources.  Information is still useful and valid. </a:t>
            </a:r>
          </a:p>
          <a:p>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**Image belongs to Centene and therefore no special permission is required for use. </a:t>
            </a:r>
            <a:endParaRPr lang="en-US" b="1"/>
          </a:p>
          <a:p>
            <a:endParaRPr lang="en-US" sz="1200" b="0" i="0" u="none" strike="noStrike" kern="1200" baseline="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EF518A-1A04-4056-9E81-DBBFDD55F6DA}" type="slidenum">
              <a:rPr lang="en-US" smtClean="0"/>
              <a:t>34</a:t>
            </a:fld>
            <a:endParaRPr lang="en-US"/>
          </a:p>
        </p:txBody>
      </p:sp>
    </p:spTree>
    <p:extLst>
      <p:ext uri="{BB962C8B-B14F-4D97-AF65-F5344CB8AC3E}">
        <p14:creationId xmlns:p14="http://schemas.microsoft.com/office/powerpoint/2010/main" val="31485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Trainer Script:</a:t>
            </a:r>
          </a:p>
          <a:p>
            <a:r>
              <a:rPr lang="en-US"/>
              <a:t>Referral to specialty treatment is appropriate when a patient’s screening result suggests a moderate/high risk for a substance use disorder.  Severity should be determined by the patient’s score on a validated, evidence-based screening tool (like any of the screening tools that were discussed previously in this training). </a:t>
            </a:r>
          </a:p>
          <a:p>
            <a:endParaRPr lang="en-US"/>
          </a:p>
          <a:p>
            <a:r>
              <a:rPr lang="en-US"/>
              <a:t>Meeting with an integrated behavioral health provider may be appropriate when the patient’s results indicate moderate risk for a substance use disorder.  If it is the behavioral health provider that has done the screening and brief intervention, and they can treat the member themselves, then the substance use disorder should be incorporated into the treatment plan and other referrals may also be appropriate (i.e. referrals to 12 step groups or other support groups).</a:t>
            </a:r>
          </a:p>
          <a:p>
            <a:endParaRPr lang="en-US"/>
          </a:p>
          <a:p>
            <a:r>
              <a:rPr lang="en-US"/>
              <a:t>The chart on this slides can be used as a tool to help you determine if a referral is needed. Considerations for the referral will involve individual needs and circumstances and systemic capacity, such as:</a:t>
            </a:r>
          </a:p>
          <a:p>
            <a:pPr marL="171450" indent="-171450">
              <a:buFont typeface="Arial" panose="020B0604020202020204" pitchFamily="34" charset="0"/>
              <a:buChar char="•"/>
            </a:pPr>
            <a:r>
              <a:rPr lang="en-US"/>
              <a:t>Age and developmental levels</a:t>
            </a:r>
          </a:p>
          <a:p>
            <a:pPr marL="171450" indent="-171450">
              <a:buFont typeface="Arial" panose="020B0604020202020204" pitchFamily="34" charset="0"/>
              <a:buChar char="•"/>
            </a:pPr>
            <a:r>
              <a:rPr lang="en-US"/>
              <a:t>Co-occurring mental health and/or medical conditions</a:t>
            </a:r>
          </a:p>
          <a:p>
            <a:pPr marL="171450" indent="-171450">
              <a:buFont typeface="Arial" panose="020B0604020202020204" pitchFamily="34" charset="0"/>
              <a:buChar char="•"/>
            </a:pPr>
            <a:r>
              <a:rPr lang="en-US"/>
              <a:t>Patient and family motivation, willingness and ability to engage in treatment</a:t>
            </a:r>
          </a:p>
          <a:p>
            <a:pPr marL="171450" indent="-171450">
              <a:buFont typeface="Arial" panose="020B0604020202020204" pitchFamily="34" charset="0"/>
              <a:buChar char="•"/>
            </a:pPr>
            <a:r>
              <a:rPr lang="en-US"/>
              <a:t>The presence of high-risk behavior (i.e. physical aggression, self-harm, </a:t>
            </a:r>
            <a:r>
              <a:rPr lang="en-US" err="1"/>
              <a:t>etc</a:t>
            </a:r>
            <a:r>
              <a:rPr lang="en-US"/>
              <a:t>)</a:t>
            </a:r>
          </a:p>
          <a:p>
            <a:endParaRPr lang="en-US"/>
          </a:p>
          <a:p>
            <a:pPr marL="628650" lvl="1" indent="-171450">
              <a:buFont typeface="Wingdings" panose="05000000000000000000" pitchFamily="2" charset="2"/>
              <a:buChar char="Ø"/>
            </a:pPr>
            <a:r>
              <a:rPr lang="en-US" b="1"/>
              <a:t>Slide Source</a:t>
            </a:r>
            <a:r>
              <a:rPr lang="en-US"/>
              <a:t>:  National Council for Mental Wellbeing. (2021, July).  </a:t>
            </a:r>
            <a:r>
              <a:rPr lang="en-US" i="1"/>
              <a:t>Improving adolescent health: facilitating change for excellence in SBIRT</a:t>
            </a:r>
            <a:r>
              <a:rPr lang="en-US"/>
              <a:t>.  Retrieved from, https://www.thenationalcouncil.org/wp-content/uploads/2021/07/2021.11.10_NC_SBIRT_ChangePackage1.pdf</a:t>
            </a:r>
          </a:p>
          <a:p>
            <a:endParaRPr lang="en-US"/>
          </a:p>
          <a:p>
            <a:r>
              <a:rPr lang="en-US" b="1"/>
              <a:t>Trainer Notes</a:t>
            </a:r>
            <a:r>
              <a:rPr lang="en-US"/>
              <a:t>:</a:t>
            </a:r>
          </a:p>
          <a:p>
            <a:r>
              <a:rPr lang="en-US"/>
              <a:t>Anticipatory guidance – means the provider delivers information about the benefits of healthy lifestyle choices and practices to prevent injury and disease.  </a:t>
            </a:r>
          </a:p>
          <a:p>
            <a:endParaRPr lang="en-US"/>
          </a:p>
          <a:p>
            <a:r>
              <a:rPr lang="en-US"/>
              <a:t>If the member is a minor, the provider should also encourage the parents/legal guardian to discuss these benefits with the child at home. The provider should use praise and encouragement to continue the adolescent’s positive behaviors. The provider could use comments such as, “You’ve made a good choice not to use tobacco/ alcohol/marijuana,” and highlight the positive health outcomes of that choice. Another probe includes asking why they made that decision. This provides additional chances to affirm the adolescent’s choices.</a:t>
            </a:r>
          </a:p>
          <a:p>
            <a:endParaRPr lang="en-US" b="1"/>
          </a:p>
          <a:p>
            <a:pPr marL="628650" lvl="1" indent="-171450">
              <a:buFont typeface="Wingdings" panose="05000000000000000000" pitchFamily="2" charset="2"/>
              <a:buChar char="Ø"/>
            </a:pPr>
            <a:r>
              <a:rPr lang="en-US" b="1"/>
              <a:t>Trainer Notes Source:  </a:t>
            </a:r>
            <a:r>
              <a:rPr lang="en-US" b="0"/>
              <a:t>Substance Abuse and Mental Health Administration.</a:t>
            </a:r>
            <a:r>
              <a:rPr lang="en-US" b="1"/>
              <a:t> </a:t>
            </a:r>
            <a:r>
              <a:rPr lang="en-US"/>
              <a:t>(2021). </a:t>
            </a:r>
            <a:r>
              <a:rPr lang="en-US" i="1"/>
              <a:t>Advisory, Screening and Treatment of Substance Use Disorders among Adolescents</a:t>
            </a:r>
            <a:r>
              <a:rPr lang="en-US"/>
              <a:t>. Retrieved from, https://store.samhsa.gov/sites/default/files/SAMHSA_Digital_Download/PEP20-06-04-008.pdf</a:t>
            </a:r>
            <a:endParaRPr lang="en-US" b="1"/>
          </a:p>
        </p:txBody>
      </p:sp>
      <p:sp>
        <p:nvSpPr>
          <p:cNvPr id="4" name="Slide Number Placeholder 3"/>
          <p:cNvSpPr>
            <a:spLocks noGrp="1"/>
          </p:cNvSpPr>
          <p:nvPr>
            <p:ph type="sldNum" sz="quarter" idx="5"/>
          </p:nvPr>
        </p:nvSpPr>
        <p:spPr/>
        <p:txBody>
          <a:bodyPr/>
          <a:lstStyle/>
          <a:p>
            <a:fld id="{0AF14967-367E-4B92-BB79-D21603C55F21}" type="slidenum">
              <a:rPr lang="en-US" smtClean="0"/>
              <a:t>35</a:t>
            </a:fld>
            <a:endParaRPr lang="en-US"/>
          </a:p>
        </p:txBody>
      </p:sp>
    </p:spTree>
    <p:extLst>
      <p:ext uri="{BB962C8B-B14F-4D97-AF65-F5344CB8AC3E}">
        <p14:creationId xmlns:p14="http://schemas.microsoft.com/office/powerpoint/2010/main" val="456708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Trainer Script:</a:t>
            </a:r>
          </a:p>
          <a:p>
            <a:pPr marL="171450" indent="-171450">
              <a:buFont typeface="Arial" panose="020B0604020202020204" pitchFamily="34" charset="0"/>
              <a:buChar char="•"/>
            </a:pPr>
            <a:r>
              <a:rPr lang="en-US"/>
              <a:t>Pediatricians, primary care physicians (PCPs), mental health and substance use treatment clinicians, nurses or other clinicians can make treatment referral</a:t>
            </a:r>
          </a:p>
          <a:p>
            <a:endParaRPr lang="en-US"/>
          </a:p>
          <a:p>
            <a:pPr marL="171450" indent="-171450">
              <a:buFont typeface="Arial" panose="020B0604020202020204" pitchFamily="34" charset="0"/>
              <a:buChar char="•"/>
            </a:pPr>
            <a:r>
              <a:rPr lang="en-US"/>
              <a:t>Clinics should assess who may be the most appropriate personnel. Ideally, pediatricians should initiate the warm handoff to build trust in the team process. Mental health and substance use treatment providers are great options for exploring patient readiness and interest in additional services, while care coordinators create links to community resources. </a:t>
            </a:r>
          </a:p>
          <a:p>
            <a:endParaRPr lang="en-US"/>
          </a:p>
          <a:p>
            <a:pPr marL="171450" indent="-171450">
              <a:buFont typeface="Arial" panose="020B0604020202020204" pitchFamily="34" charset="0"/>
              <a:buChar char="•"/>
            </a:pPr>
            <a:r>
              <a:rPr lang="en-US"/>
              <a:t>Once you’ve determined who should make referrals, ensure there is a written, consistent and standardized workflow that assigns staff accountability for everything from referral initiation to follow-up. </a:t>
            </a:r>
          </a:p>
          <a:p>
            <a:endParaRPr lang="en-US"/>
          </a:p>
          <a:p>
            <a:pPr marL="171450" indent="-171450">
              <a:buFont typeface="Arial" panose="020B0604020202020204" pitchFamily="34" charset="0"/>
              <a:buChar char="•"/>
            </a:pPr>
            <a:r>
              <a:rPr lang="en-US"/>
              <a:t>When developing the workflow, consider the following:</a:t>
            </a:r>
          </a:p>
          <a:p>
            <a:pPr marL="628650" lvl="1" indent="-171450">
              <a:buFont typeface="Arial" panose="020B0604020202020204" pitchFamily="34" charset="0"/>
              <a:buChar char="•"/>
            </a:pPr>
            <a:r>
              <a:rPr lang="en-US"/>
              <a:t>If the referral is internal or external</a:t>
            </a:r>
          </a:p>
          <a:p>
            <a:pPr marL="628650" lvl="1" indent="-171450">
              <a:buFont typeface="Arial" panose="020B0604020202020204" pitchFamily="34" charset="0"/>
              <a:buChar char="•"/>
            </a:pPr>
            <a:r>
              <a:rPr lang="en-US"/>
              <a:t>How information is shared (i.e., written, electronic, fax, etc.)</a:t>
            </a:r>
          </a:p>
          <a:p>
            <a:pPr marL="628650" lvl="1" indent="-171450">
              <a:buFont typeface="Arial" panose="020B0604020202020204" pitchFamily="34" charset="0"/>
              <a:buChar char="•"/>
            </a:pPr>
            <a:r>
              <a:rPr lang="en-US"/>
              <a:t>The expected timeliness of appointments (i.e., is it an urgent referral)</a:t>
            </a:r>
          </a:p>
          <a:p>
            <a:pPr marL="628650" lvl="1" indent="-171450">
              <a:buFont typeface="Arial" panose="020B0604020202020204" pitchFamily="34" charset="0"/>
              <a:buChar char="•"/>
            </a:pPr>
            <a:r>
              <a:rPr lang="en-US"/>
              <a:t>Coordination with other services (i.e., can appointments be scheduled concurrently with other services to make it more convenient for the member)</a:t>
            </a:r>
          </a:p>
          <a:p>
            <a:pPr marL="628650" lvl="1" indent="-171450">
              <a:buFont typeface="Arial" panose="020B0604020202020204" pitchFamily="34" charset="0"/>
              <a:buChar char="•"/>
            </a:pPr>
            <a:r>
              <a:rPr lang="en-US"/>
              <a:t>Staff responsibilities for member engagement and follow-up (i.e., if the patient does not keep the appointment, who can follow-up)</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Source</a:t>
            </a:r>
            <a:r>
              <a:rPr lang="en-US"/>
              <a:t>:  National Council for Mental Wellbeing. (2021, July).  </a:t>
            </a:r>
            <a:r>
              <a:rPr lang="en-US" i="1"/>
              <a:t>Improving adolescent health: facilitating change for excellence in SBIRT</a:t>
            </a:r>
            <a:r>
              <a:rPr lang="en-US"/>
              <a:t>.  Retrieved from, https://www.thenationalcouncil.org/wp-content/uploads/2021/07/2021.11.10_NC_SBIRT_ChangePackage1.pdf</a:t>
            </a:r>
          </a:p>
          <a:p>
            <a:endParaRPr lang="en-US"/>
          </a:p>
        </p:txBody>
      </p:sp>
      <p:sp>
        <p:nvSpPr>
          <p:cNvPr id="4" name="Slide Number Placeholder 3"/>
          <p:cNvSpPr>
            <a:spLocks noGrp="1"/>
          </p:cNvSpPr>
          <p:nvPr>
            <p:ph type="sldNum" sz="quarter" idx="5"/>
          </p:nvPr>
        </p:nvSpPr>
        <p:spPr/>
        <p:txBody>
          <a:bodyPr/>
          <a:lstStyle/>
          <a:p>
            <a:fld id="{0AF14967-367E-4B92-BB79-D21603C55F21}" type="slidenum">
              <a:rPr lang="en-US" smtClean="0"/>
              <a:t>36</a:t>
            </a:fld>
            <a:endParaRPr lang="en-US"/>
          </a:p>
        </p:txBody>
      </p:sp>
    </p:spTree>
    <p:extLst>
      <p:ext uri="{BB962C8B-B14F-4D97-AF65-F5344CB8AC3E}">
        <p14:creationId xmlns:p14="http://schemas.microsoft.com/office/powerpoint/2010/main" val="3155747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Trainer Script:</a:t>
            </a:r>
          </a:p>
          <a:p>
            <a:r>
              <a:rPr lang="en-US"/>
              <a:t>When making a referral, providers should use a patient-centered, family-centered approach, and be non-confrontational and non-judgmental.  You can follow these 4 steps to assist in initiating the referral:</a:t>
            </a:r>
          </a:p>
          <a:p>
            <a:pPr marL="228600" indent="-228600">
              <a:buFont typeface="+mj-lt"/>
              <a:buAutoNum type="arabicPeriod"/>
            </a:pPr>
            <a:r>
              <a:rPr lang="en-US" b="1"/>
              <a:t>Recommend</a:t>
            </a:r>
            <a:r>
              <a:rPr lang="en-US"/>
              <a:t>:  make a recommendation and explain the justification</a:t>
            </a:r>
          </a:p>
          <a:p>
            <a:pPr marL="228600" indent="-228600">
              <a:buFont typeface="+mj-lt"/>
              <a:buAutoNum type="arabicPeriod"/>
            </a:pPr>
            <a:r>
              <a:rPr lang="en-US" b="1"/>
              <a:t>Discuss</a:t>
            </a:r>
            <a:r>
              <a:rPr lang="en-US"/>
              <a:t>:  Talk about types of treatment with the patient (and parent/guardian if the patient is a minor) and what level of intensity best addresses the patient’s needs</a:t>
            </a:r>
          </a:p>
          <a:p>
            <a:pPr marL="228600" indent="-228600">
              <a:buFont typeface="+mj-lt"/>
              <a:buAutoNum type="arabicPeriod"/>
            </a:pPr>
            <a:r>
              <a:rPr lang="en-US" b="1" dirty="0"/>
              <a:t>Address</a:t>
            </a:r>
            <a:r>
              <a:rPr lang="en-US"/>
              <a:t>:  Talk with the member and/or guardian about any concerns they may have about accepting the referral.  This may necessitate multiple conversations, but it is critical that buy-in for accepting the referral is developed by the patient or guardian.</a:t>
            </a:r>
          </a:p>
          <a:p>
            <a:pPr marL="228600" indent="-228600">
              <a:buFont typeface="+mj-lt"/>
              <a:buAutoNum type="arabicPeriod"/>
            </a:pPr>
            <a:r>
              <a:rPr lang="en-US" b="1" dirty="0"/>
              <a:t>Engage</a:t>
            </a:r>
            <a:r>
              <a:rPr lang="en-US"/>
              <a:t>:  Ensure the member links to the next level of care. Conduct a warm handoff with a contact/provider/referral source. If available, utilize a resource specialist such as a care coordinator who can help identify an appropriate program and navigate the steps necessary for enrollment. Care coordinators can help reinforce the necessity for a referral, assist with navigation to the referral and follow-up with engagement to help sustain treatment. </a:t>
            </a:r>
          </a:p>
          <a:p>
            <a:pPr marL="0" indent="0">
              <a:buFont typeface="+mj-lt"/>
              <a:buNone/>
            </a:pPr>
            <a:endParaRPr lang="en-US"/>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a:t>Source</a:t>
            </a:r>
            <a:r>
              <a:rPr lang="en-US"/>
              <a:t>:  National Council for Mental Wellbeing. (2021, July).  </a:t>
            </a:r>
            <a:r>
              <a:rPr lang="en-US" i="1"/>
              <a:t>Improving adolescent health: facilitating change for excellence in SBIRT</a:t>
            </a:r>
            <a:r>
              <a:rPr lang="en-US"/>
              <a:t>.  Retrieved from, https://www.thenationalcouncil.org/wp-content/uploads/2021/07/2021.11.10_NC_SBIRT_ChangePackage1.pdf</a:t>
            </a:r>
          </a:p>
          <a:p>
            <a:pPr marL="0" indent="0">
              <a:buFont typeface="+mj-lt"/>
              <a:buNone/>
            </a:pPr>
            <a:endParaRPr lang="en-US"/>
          </a:p>
        </p:txBody>
      </p:sp>
      <p:sp>
        <p:nvSpPr>
          <p:cNvPr id="4" name="Slide Number Placeholder 3"/>
          <p:cNvSpPr>
            <a:spLocks noGrp="1"/>
          </p:cNvSpPr>
          <p:nvPr>
            <p:ph type="sldNum" sz="quarter" idx="5"/>
          </p:nvPr>
        </p:nvSpPr>
        <p:spPr/>
        <p:txBody>
          <a:bodyPr/>
          <a:lstStyle/>
          <a:p>
            <a:fld id="{0AF14967-367E-4B92-BB79-D21603C55F21}" type="slidenum">
              <a:rPr lang="en-US" smtClean="0"/>
              <a:t>37</a:t>
            </a:fld>
            <a:endParaRPr lang="en-US"/>
          </a:p>
        </p:txBody>
      </p:sp>
    </p:spTree>
    <p:extLst>
      <p:ext uri="{BB962C8B-B14F-4D97-AF65-F5344CB8AC3E}">
        <p14:creationId xmlns:p14="http://schemas.microsoft.com/office/powerpoint/2010/main" val="3014039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Trainer Script: </a:t>
            </a:r>
          </a:p>
          <a:p>
            <a:r>
              <a:rPr lang="en-US"/>
              <a:t>This slide shows an example of how you might bring up a referral with a member who would benefit from treatment to reduce alcohol use.  The important thing is to explain why the treatment would be helpful (i.e. helping cut back on drinking) and to ask the member for feedback (i.e. what do you think?).</a:t>
            </a:r>
          </a:p>
          <a:p>
            <a:endParaRPr lang="en-US"/>
          </a:p>
          <a:p>
            <a:r>
              <a:rPr lang="en-US" b="1"/>
              <a:t>Trainer Notes</a:t>
            </a:r>
            <a:r>
              <a:rPr lang="en-US"/>
              <a:t>:  (Here is the script directly quoted from the Source)</a:t>
            </a:r>
          </a:p>
          <a:p>
            <a:r>
              <a:rPr lang="en-US"/>
              <a:t>“We’ve have talked a bit about your struggles at home, at school and with your health, and I think some changes around alcohol could help with the issues you identified. Your score of 13 out of 40 on the AUDIT indicates that you might benefit from some help with cutting back on drinking. Working on this through outpatient counseling with a counselor or other health professional like myself could be really helpful. What do you think of this idea?”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Source</a:t>
            </a:r>
            <a:r>
              <a:rPr lang="en-US"/>
              <a:t>:  NORC at the University of Chicago. (2016). Learner’s guide to adolescent screening, brief intervention and referral to treatment (SBIRT). Bethesda, MD: NORC at the University of Chicago. https://www.chcs.org/media/Copy-of-Adolescent-SBIRTLearners-Guide-V1.1-all-modules-1.pdf</a:t>
            </a:r>
          </a:p>
        </p:txBody>
      </p:sp>
      <p:sp>
        <p:nvSpPr>
          <p:cNvPr id="4" name="Slide Number Placeholder 3"/>
          <p:cNvSpPr>
            <a:spLocks noGrp="1"/>
          </p:cNvSpPr>
          <p:nvPr>
            <p:ph type="sldNum" sz="quarter" idx="5"/>
          </p:nvPr>
        </p:nvSpPr>
        <p:spPr/>
        <p:txBody>
          <a:bodyPr/>
          <a:lstStyle/>
          <a:p>
            <a:fld id="{0AF14967-367E-4B92-BB79-D21603C55F21}" type="slidenum">
              <a:rPr lang="en-US" smtClean="0"/>
              <a:t>38</a:t>
            </a:fld>
            <a:endParaRPr lang="en-US"/>
          </a:p>
        </p:txBody>
      </p:sp>
    </p:spTree>
    <p:extLst>
      <p:ext uri="{BB962C8B-B14F-4D97-AF65-F5344CB8AC3E}">
        <p14:creationId xmlns:p14="http://schemas.microsoft.com/office/powerpoint/2010/main" val="3484432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script:  </a:t>
            </a:r>
          </a:p>
          <a:p>
            <a:r>
              <a:rPr lang="en-US" b="0"/>
              <a:t>Consistent, current and complete documentation in a </a:t>
            </a:r>
            <a:r>
              <a:rPr lang="en-US"/>
              <a:t>member’s</a:t>
            </a:r>
            <a:r>
              <a:rPr lang="en-US" b="0"/>
              <a:t> record is an essential component of quality patient care. The bullets on the slide reflect some commonly accepted standards for medical record documentation, that can also be applied to SBIRT documentation.</a:t>
            </a:r>
          </a:p>
          <a:p>
            <a:endParaRPr lang="en-US" b="0" dirty="0"/>
          </a:p>
          <a:p>
            <a:pPr marL="171450" indent="-171450">
              <a:buFont typeface="Arial" panose="020B0604020202020204" pitchFamily="34" charset="0"/>
              <a:buChar char="•"/>
            </a:pPr>
            <a:r>
              <a:rPr lang="en-US" b="0"/>
              <a:t>Make sure each page of the screening tool contains the </a:t>
            </a:r>
            <a:r>
              <a:rPr lang="en-US"/>
              <a:t>member’s</a:t>
            </a:r>
            <a:r>
              <a:rPr lang="en-US" b="0"/>
              <a:t> name or ID number</a:t>
            </a:r>
          </a:p>
          <a:p>
            <a:pPr marL="171450" indent="-171450">
              <a:buFont typeface="Arial" panose="020B0604020202020204" pitchFamily="34" charset="0"/>
              <a:buChar char="•"/>
            </a:pPr>
            <a:r>
              <a:rPr lang="en-US" b="0" dirty="0"/>
              <a:t>Include the date the screening tool was administered</a:t>
            </a:r>
          </a:p>
          <a:p>
            <a:pPr marL="171450" indent="-171450">
              <a:buFont typeface="Arial" panose="020B0604020202020204" pitchFamily="34" charset="0"/>
              <a:buChar char="•"/>
            </a:pPr>
            <a:r>
              <a:rPr lang="en-US" b="0" dirty="0"/>
              <a:t>Document the screening results</a:t>
            </a:r>
          </a:p>
          <a:p>
            <a:pPr marL="171450" indent="-171450">
              <a:buFont typeface="Arial" panose="020B0604020202020204" pitchFamily="34" charset="0"/>
              <a:buChar char="•"/>
            </a:pPr>
            <a:r>
              <a:rPr lang="en-US" b="0"/>
              <a:t>If a brief intervention is done, make sure to document it in the </a:t>
            </a:r>
            <a:r>
              <a:rPr lang="en-US"/>
              <a:t>member</a:t>
            </a:r>
            <a:r>
              <a:rPr lang="en-US" b="0"/>
              <a:t> record, as well as the </a:t>
            </a:r>
            <a:r>
              <a:rPr lang="en-US"/>
              <a:t>member’s</a:t>
            </a:r>
            <a:r>
              <a:rPr lang="en-US" b="0"/>
              <a:t> response</a:t>
            </a:r>
          </a:p>
          <a:p>
            <a:pPr marL="171450" indent="-171450">
              <a:buFont typeface="Arial" panose="020B0604020202020204" pitchFamily="34" charset="0"/>
              <a:buChar char="•"/>
            </a:pPr>
            <a:r>
              <a:rPr lang="en-US" b="0"/>
              <a:t>Make sure to document any referrals you gave the </a:t>
            </a:r>
            <a:r>
              <a:rPr lang="en-US"/>
              <a:t>member</a:t>
            </a:r>
            <a:r>
              <a:rPr lang="en-US" b="0"/>
              <a:t>, as well as the outcome (i.e., did the </a:t>
            </a:r>
            <a:r>
              <a:rPr lang="en-US"/>
              <a:t>member</a:t>
            </a:r>
            <a:r>
              <a:rPr lang="en-US" b="0"/>
              <a:t> follow through or decline the referral)</a:t>
            </a:r>
          </a:p>
          <a:p>
            <a:pPr marL="171450" indent="-171450">
              <a:buFont typeface="Arial" panose="020B0604020202020204" pitchFamily="34" charset="0"/>
              <a:buChar char="•"/>
            </a:pPr>
            <a:r>
              <a:rPr lang="en-US" b="0" dirty="0"/>
              <a:t>If you are the provider that is going to be treating the substance use or alcohol use disorder, make sure to include the SUD diagnosis in the treatment plan</a:t>
            </a:r>
          </a:p>
          <a:p>
            <a:endParaRPr lang="en-US" b="1" dirty="0"/>
          </a:p>
          <a:p>
            <a:r>
              <a:rPr lang="en-US" b="1" dirty="0"/>
              <a:t>Source:  </a:t>
            </a:r>
            <a:r>
              <a:rPr lang="en-US" b="0" dirty="0"/>
              <a:t>NCQA. (2018). </a:t>
            </a:r>
            <a:r>
              <a:rPr lang="en-US" b="0" i="1" dirty="0"/>
              <a:t>Guidelines for Medical Record Documentation</a:t>
            </a:r>
            <a:r>
              <a:rPr lang="en-US" b="0" dirty="0"/>
              <a:t>. Retrieved from, </a:t>
            </a:r>
          </a:p>
          <a:p>
            <a:r>
              <a:rPr lang="en-US" dirty="0"/>
              <a:t>https://www.ncqa.org/wp-content/uploads/2018/07/20180110_Guidelines_Medical_Record_Documentation.pdf</a:t>
            </a:r>
          </a:p>
        </p:txBody>
      </p:sp>
      <p:sp>
        <p:nvSpPr>
          <p:cNvPr id="4" name="Slide Number Placeholder 3"/>
          <p:cNvSpPr>
            <a:spLocks noGrp="1"/>
          </p:cNvSpPr>
          <p:nvPr>
            <p:ph type="sldNum" sz="quarter" idx="5"/>
          </p:nvPr>
        </p:nvSpPr>
        <p:spPr/>
        <p:txBody>
          <a:bodyPr/>
          <a:lstStyle/>
          <a:p>
            <a:fld id="{0AF14967-367E-4B92-BB79-D21603C55F21}" type="slidenum">
              <a:rPr lang="en-US" smtClean="0"/>
              <a:t>40</a:t>
            </a:fld>
            <a:endParaRPr lang="en-US"/>
          </a:p>
        </p:txBody>
      </p:sp>
    </p:spTree>
    <p:extLst>
      <p:ext uri="{BB962C8B-B14F-4D97-AF65-F5344CB8AC3E}">
        <p14:creationId xmlns:p14="http://schemas.microsoft.com/office/powerpoint/2010/main" val="2947404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F14967-367E-4B92-BB79-D21603C55F21}" type="slidenum">
              <a:rPr lang="en-US" smtClean="0"/>
              <a:t>6</a:t>
            </a:fld>
            <a:endParaRPr lang="en-US"/>
          </a:p>
        </p:txBody>
      </p:sp>
    </p:spTree>
    <p:extLst>
      <p:ext uri="{BB962C8B-B14F-4D97-AF65-F5344CB8AC3E}">
        <p14:creationId xmlns:p14="http://schemas.microsoft.com/office/powerpoint/2010/main" val="1915477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script:</a:t>
            </a:r>
            <a:endParaRPr lang="en-US" b="0" dirty="0"/>
          </a:p>
          <a:p>
            <a:r>
              <a:rPr lang="en-US" sz="1200" b="1" i="1" dirty="0">
                <a:solidFill>
                  <a:srgbClr val="333333"/>
                </a:solidFill>
                <a:effectLst/>
                <a:highlight>
                  <a:srgbClr val="FFFF00"/>
                </a:highlight>
                <a:latin typeface="Arial"/>
                <a:ea typeface="Calibri"/>
                <a:cs typeface="Arial"/>
              </a:rPr>
              <a:t>Consistent, current, and </a:t>
            </a:r>
            <a:r>
              <a:rPr lang="en-US" sz="1200" b="1" i="1">
                <a:solidFill>
                  <a:srgbClr val="333333"/>
                </a:solidFill>
                <a:effectLst/>
                <a:latin typeface="Arial"/>
                <a:ea typeface="Calibri"/>
                <a:cs typeface="Arial"/>
              </a:rPr>
              <a:t>complete documentation in a </a:t>
            </a:r>
            <a:r>
              <a:rPr lang="en-US" b="1" i="1">
                <a:solidFill>
                  <a:srgbClr val="333333"/>
                </a:solidFill>
                <a:latin typeface="Arial"/>
                <a:ea typeface="Calibri"/>
                <a:cs typeface="Arial"/>
              </a:rPr>
              <a:t>member’s</a:t>
            </a:r>
            <a:r>
              <a:rPr lang="en-US" sz="1200" b="1" i="1">
                <a:solidFill>
                  <a:srgbClr val="333333"/>
                </a:solidFill>
                <a:effectLst/>
                <a:latin typeface="Arial"/>
                <a:ea typeface="Calibri"/>
                <a:cs typeface="Arial"/>
              </a:rPr>
              <a:t> record is an essential component of quality patient care. </a:t>
            </a:r>
            <a:r>
              <a:rPr lang="en-US" dirty="0"/>
              <a:t>Using a sample model from SBIRT Oregon, the workflow demonstrates examples of how to document your SBIRT interaction in the event a member agrees to further discussion/information, or if they decline. </a:t>
            </a:r>
          </a:p>
          <a:p>
            <a:endParaRPr lang="en-US" dirty="0"/>
          </a:p>
          <a:p>
            <a:r>
              <a:rPr lang="en-US" dirty="0"/>
              <a:t>(</a:t>
            </a:r>
            <a:r>
              <a:rPr lang="en-US" b="1" i="1" dirty="0"/>
              <a:t>1</a:t>
            </a:r>
            <a:r>
              <a:rPr lang="en-US" b="1" i="1" baseline="30000" dirty="0"/>
              <a:t>st</a:t>
            </a:r>
            <a:r>
              <a:rPr lang="en-US" b="1" i="1" dirty="0"/>
              <a:t> Animation</a:t>
            </a:r>
            <a:r>
              <a:rPr lang="en-US" dirty="0"/>
              <a:t>) </a:t>
            </a:r>
          </a:p>
          <a:p>
            <a:pPr marL="171450" indent="-171450">
              <a:buFont typeface="Arial" panose="020B0604020202020204" pitchFamily="34" charset="0"/>
              <a:buChar char="•"/>
            </a:pPr>
            <a:r>
              <a:rPr lang="en-US" dirty="0"/>
              <a:t>The first step includes documenting the screening tool that was administered and what the results were.  </a:t>
            </a:r>
          </a:p>
          <a:p>
            <a:pPr marL="171450" indent="-171450">
              <a:buFont typeface="Arial" panose="020B0604020202020204" pitchFamily="34" charset="0"/>
              <a:buChar char="•"/>
            </a:pPr>
            <a:r>
              <a:rPr lang="en-US" dirty="0"/>
              <a:t>Ex: “</a:t>
            </a:r>
            <a:r>
              <a:rPr lang="en-US" i="1" dirty="0"/>
              <a:t>T</a:t>
            </a:r>
            <a:r>
              <a:rPr lang="en-US" sz="1200" i="1" kern="1200" dirty="0"/>
              <a:t>he patient completed the (AUDIT, DAST, etc.) screening tool today and the total score was a _____. This suggests______ (no risk of health problems related to substance use; an increased risk of health problems related to substance use, </a:t>
            </a:r>
            <a:r>
              <a:rPr lang="en-US" sz="1200" i="1" kern="1200" dirty="0" err="1"/>
              <a:t>etc</a:t>
            </a:r>
            <a:r>
              <a:rPr lang="en-US" sz="1200" i="1" kern="1200" dirty="0"/>
              <a:t>).</a:t>
            </a:r>
            <a:r>
              <a:rPr lang="en-US" sz="1200" kern="1200" dirty="0"/>
              <a:t>”</a:t>
            </a:r>
          </a:p>
          <a:p>
            <a:endParaRPr lang="en-US" dirty="0"/>
          </a:p>
          <a:p>
            <a:r>
              <a:rPr lang="en-US" dirty="0"/>
              <a:t>(</a:t>
            </a:r>
            <a:r>
              <a:rPr lang="en-US" b="1" i="1" dirty="0"/>
              <a:t>2</a:t>
            </a:r>
            <a:r>
              <a:rPr lang="en-US" b="1" i="1" baseline="30000" dirty="0"/>
              <a:t>nd</a:t>
            </a:r>
            <a:r>
              <a:rPr lang="en-US" b="1" i="1" dirty="0"/>
              <a:t> Animation</a:t>
            </a:r>
            <a:r>
              <a:rPr lang="en-US" dirty="0"/>
              <a:t>) </a:t>
            </a:r>
          </a:p>
          <a:p>
            <a:pPr marL="171450" indent="-171450">
              <a:buFont typeface="Arial" panose="020B0604020202020204" pitchFamily="34" charset="0"/>
              <a:buChar char="•"/>
            </a:pPr>
            <a:r>
              <a:rPr lang="en-US"/>
              <a:t>Next, you would ask to discuss the results of the tool and depending on the response, you’d either move on to the next step or document the member’s declination. If the member agrees to have a discussion, you may then review options and document what the member agrees to. </a:t>
            </a:r>
          </a:p>
          <a:p>
            <a:pPr marL="171450" indent="-171450">
              <a:buFont typeface="Arial" panose="020B0604020202020204" pitchFamily="34" charset="0"/>
              <a:buChar char="•"/>
            </a:pPr>
            <a:r>
              <a:rPr lang="en-US" dirty="0"/>
              <a:t>Ex: </a:t>
            </a:r>
            <a:r>
              <a:rPr lang="en-US" i="1" dirty="0"/>
              <a:t>“In </a:t>
            </a:r>
            <a:r>
              <a:rPr lang="en-US" sz="1200" i="1" kern="1200" dirty="0"/>
              <a:t>discussing this issue, we reviewed options that would reduce the patient’s risk of health problems related to substance use. The patient agreed to_____(Cut back to the advised use; Abstain from use; Accept a referral to SUD treatment facility, </a:t>
            </a:r>
            <a:r>
              <a:rPr lang="en-US" sz="1200" i="1" kern="1200" dirty="0" err="1"/>
              <a:t>etc</a:t>
            </a:r>
            <a:r>
              <a:rPr lang="en-US" sz="1200" i="1" kern="1200" dirty="0"/>
              <a:t>).”</a:t>
            </a:r>
          </a:p>
          <a:p>
            <a:pPr marL="171450" indent="-171450">
              <a:buFont typeface="Arial" panose="020B0604020202020204" pitchFamily="34" charset="0"/>
              <a:buChar char="•"/>
            </a:pPr>
            <a:r>
              <a:rPr lang="en-US" sz="1200" kern="1200" dirty="0"/>
              <a:t>Ex: </a:t>
            </a:r>
            <a:r>
              <a:rPr lang="en-US" sz="1200" i="1" kern="1200" dirty="0"/>
              <a:t>“We </a:t>
            </a:r>
            <a:r>
              <a:rPr lang="en-US" sz="1200" b="1" i="1" kern="1200" dirty="0"/>
              <a:t>did not </a:t>
            </a:r>
            <a:r>
              <a:rPr lang="en-US" sz="1200" i="1" kern="1200" dirty="0"/>
              <a:t>discuss this further because______(the patient’s risk did not warrant further discussion; The patient expressed an unwillingness to do so; We ran out of time and scheduled a follow up visit for further assessment; etc.)”</a:t>
            </a:r>
          </a:p>
          <a:p>
            <a:pPr marL="171450" indent="-171450">
              <a:buFont typeface="Arial" panose="020B0604020202020204" pitchFamily="34" charset="0"/>
              <a:buChar char="•"/>
            </a:pPr>
            <a:endParaRPr lang="en-US" sz="1200" i="1" kern="1200" dirty="0"/>
          </a:p>
          <a:p>
            <a:pPr marL="171450" indent="-171450">
              <a:buFont typeface="Arial" panose="020B0604020202020204" pitchFamily="34" charset="0"/>
              <a:buChar char="•"/>
            </a:pPr>
            <a:endParaRPr lang="en-US" sz="1200" i="1" kern="1200" dirty="0"/>
          </a:p>
          <a:p>
            <a:r>
              <a:rPr lang="en-US" dirty="0"/>
              <a:t>(</a:t>
            </a:r>
            <a:r>
              <a:rPr lang="en-US" b="1" i="1" dirty="0"/>
              <a:t>3</a:t>
            </a:r>
            <a:r>
              <a:rPr lang="en-US" b="1" i="1" baseline="30000" dirty="0"/>
              <a:t>rd</a:t>
            </a:r>
            <a:r>
              <a:rPr lang="en-US" b="1" i="1" dirty="0"/>
              <a:t> Animation</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Finalize your documentation by recording the total amount of time the interaction consisted of.</a:t>
            </a:r>
          </a:p>
          <a:p>
            <a:pPr marL="171450" indent="-171450">
              <a:buFont typeface="Arial" panose="020B0604020202020204" pitchFamily="34" charset="0"/>
              <a:buChar char="•"/>
            </a:pPr>
            <a:r>
              <a:rPr lang="en-US" dirty="0"/>
              <a:t>Your final step would be documenting their readiness level, stage of change, and any other skills/interventions used.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  “</a:t>
            </a:r>
            <a:r>
              <a:rPr lang="en-US" sz="1200" i="1" kern="1200" dirty="0"/>
              <a:t>The patient’s readiness to change was ____ on a scale of 1-10. We explored why it was not a lower number and discussed the patient’s own motivation to change.”</a:t>
            </a:r>
          </a:p>
          <a:p>
            <a:pPr marL="171450" indent="-171450">
              <a:buFont typeface="Arial" panose="020B0604020202020204" pitchFamily="34" charset="0"/>
              <a:buChar char="•"/>
            </a:pPr>
            <a:endParaRPr lang="en-US" dirty="0"/>
          </a:p>
          <a:p>
            <a:r>
              <a:rPr lang="en-US" b="1" dirty="0"/>
              <a:t>Trainer Notes:</a:t>
            </a:r>
          </a:p>
          <a:p>
            <a:r>
              <a:rPr lang="en-US" b="0" dirty="0"/>
              <a:t>The information on this slide is just an example provided by SBIRT Oregon.  Trainers should encourage providers to utilize whatever documentation workflow their agency allows. </a:t>
            </a:r>
          </a:p>
          <a:p>
            <a:endParaRPr lang="en-US" b="1" dirty="0"/>
          </a:p>
          <a:p>
            <a:r>
              <a:rPr lang="en-US" b="1" dirty="0"/>
              <a:t>Source:   </a:t>
            </a:r>
            <a:r>
              <a:rPr lang="en-US" b="0" dirty="0"/>
              <a:t>Oregon Health and Science University Family Medicine. (2023). </a:t>
            </a:r>
            <a:r>
              <a:rPr lang="en-US" b="0" i="1" dirty="0"/>
              <a:t>Documentation</a:t>
            </a:r>
            <a:r>
              <a:rPr lang="en-US" b="0" dirty="0"/>
              <a:t>. SBIRT Oregon. Retrieved from, https://www.sbirtoregon.org/billing-and-documentation/documentation/</a:t>
            </a:r>
          </a:p>
        </p:txBody>
      </p:sp>
      <p:sp>
        <p:nvSpPr>
          <p:cNvPr id="4" name="Slide Number Placeholder 3"/>
          <p:cNvSpPr>
            <a:spLocks noGrp="1"/>
          </p:cNvSpPr>
          <p:nvPr>
            <p:ph type="sldNum" sz="quarter" idx="5"/>
          </p:nvPr>
        </p:nvSpPr>
        <p:spPr/>
        <p:txBody>
          <a:bodyPr/>
          <a:lstStyle/>
          <a:p>
            <a:fld id="{0AF14967-367E-4B92-BB79-D21603C55F21}" type="slidenum">
              <a:rPr lang="en-US" smtClean="0"/>
              <a:t>41</a:t>
            </a:fld>
            <a:endParaRPr lang="en-US"/>
          </a:p>
        </p:txBody>
      </p:sp>
    </p:spTree>
    <p:extLst>
      <p:ext uri="{BB962C8B-B14F-4D97-AF65-F5344CB8AC3E}">
        <p14:creationId xmlns:p14="http://schemas.microsoft.com/office/powerpoint/2010/main" val="1562721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Resources:</a:t>
            </a:r>
          </a:p>
          <a:p>
            <a:endParaRPr lang="en-US"/>
          </a:p>
          <a:p>
            <a:r>
              <a:rPr lang="en-US"/>
              <a:t>OKCAPMAP- Free Doc to Doc consult line for BH Peds, Adults, and SUD.  Online access: https://www.okcapmap.org/provider-consultation/</a:t>
            </a:r>
          </a:p>
          <a:p>
            <a:r>
              <a:rPr lang="en-US"/>
              <a:t>Telephone number: 918-710-3600</a:t>
            </a:r>
          </a:p>
          <a:p>
            <a:endParaRPr lang="en-US"/>
          </a:p>
          <a:p>
            <a:r>
              <a:rPr lang="en-US"/>
              <a:t>OU STAR Clinic for Maternal Substance Use assistance: Call (405) 271-5400 to make an appointment</a:t>
            </a:r>
          </a:p>
          <a:p>
            <a:r>
              <a:rPr lang="en-US"/>
              <a:t>Patient Flyer: https://oklahoma.gov/content/dam/ok/en/odmhsas/documents/treatment/adult-treatment/STAR--flyer.pdf</a:t>
            </a:r>
          </a:p>
          <a:p>
            <a:endParaRPr lang="en-US"/>
          </a:p>
          <a:p>
            <a:r>
              <a:rPr lang="en-US"/>
              <a:t>If patient is suffering from social isolation, please refer them to care management so we may get that patient connected to Pyx Health for assistance.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14967-367E-4B92-BB79-D21603C55F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818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F14967-367E-4B92-BB79-D21603C55F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09382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F14967-367E-4B92-BB79-D21603C55F21}" type="slidenum">
              <a:rPr lang="en-US" smtClean="0"/>
              <a:t>47</a:t>
            </a:fld>
            <a:endParaRPr lang="en-US"/>
          </a:p>
        </p:txBody>
      </p:sp>
    </p:spTree>
    <p:extLst>
      <p:ext uri="{BB962C8B-B14F-4D97-AF65-F5344CB8AC3E}">
        <p14:creationId xmlns:p14="http://schemas.microsoft.com/office/powerpoint/2010/main" val="2621838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F14967-367E-4B92-BB79-D21603C55F21}" type="slidenum">
              <a:rPr lang="en-US" smtClean="0"/>
              <a:t>48</a:t>
            </a:fld>
            <a:endParaRPr lang="en-US"/>
          </a:p>
        </p:txBody>
      </p:sp>
    </p:spTree>
    <p:extLst>
      <p:ext uri="{BB962C8B-B14F-4D97-AF65-F5344CB8AC3E}">
        <p14:creationId xmlns:p14="http://schemas.microsoft.com/office/powerpoint/2010/main" val="145981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F14967-367E-4B92-BB79-D21603C55F21}" type="slidenum">
              <a:rPr lang="en-US" smtClean="0"/>
              <a:t>51</a:t>
            </a:fld>
            <a:endParaRPr lang="en-US"/>
          </a:p>
        </p:txBody>
      </p:sp>
    </p:spTree>
    <p:extLst>
      <p:ext uri="{BB962C8B-B14F-4D97-AF65-F5344CB8AC3E}">
        <p14:creationId xmlns:p14="http://schemas.microsoft.com/office/powerpoint/2010/main" val="400563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Trainer Script</a:t>
            </a:r>
            <a:r>
              <a:rPr lang="en-US"/>
              <a:t>: </a:t>
            </a:r>
          </a:p>
          <a:p>
            <a:r>
              <a:rPr lang="en-US"/>
              <a:t>-”SBIRT is a comprehensive, integrated, public health approach to the delivery of early intervention and treatment services for persons with substance use disorders, as well as those who are at risk of developing these disorders. Primary care centers, hospital emergency rooms, trauma centers, and other community settings provide opportunities for early intervention with at-risk substance users before more severe consequences occur.” (SAMHSA, 2013) </a:t>
            </a:r>
          </a:p>
          <a:p>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-”The SBIRT model represents a paradigm shift in substance use interventions. Traditionally, interventions have focused on individuals who have already have a substance use disorder. The SBIRT model provides for services on a full continuum of substance involvement.” </a:t>
            </a:r>
            <a:r>
              <a:rPr lang="en-US"/>
              <a:t>(SAMHSA, 2013) </a:t>
            </a:r>
            <a:endParaRPr lang="en-US" sz="1200" b="0" i="0" u="none" strike="noStrike" kern="1200" baseline="0">
              <a:solidFill>
                <a:schemeClr val="tx1"/>
              </a:solidFill>
              <a:latin typeface="+mn-lt"/>
              <a:ea typeface="+mn-ea"/>
              <a:cs typeface="+mn-cs"/>
            </a:endParaRPr>
          </a:p>
          <a:p>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mn-lt"/>
                <a:ea typeface="+mn-ea"/>
                <a:cs typeface="+mn-cs"/>
              </a:rPr>
              <a:t>-”SBIRT targets people who do not yet meet criteria for a SUD and provides effective strategies for early intervention, before the need develops for more extensive or specialized treatment. In fact, many such individuals may never meet the criteria for a substance use disorder, but they may still place themselves and others at risk for harm because of excessive substance use (e.g., binge drinking).” </a:t>
            </a:r>
            <a:r>
              <a:rPr lang="en-US"/>
              <a:t>(SAMHSA, 2013) </a:t>
            </a:r>
          </a:p>
          <a:p>
            <a:endParaRPr lang="en-US" sz="1200" b="0" i="0" u="none" strike="noStrike" kern="1200" baseline="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a:solidFill>
                  <a:schemeClr val="tx1"/>
                </a:solidFill>
                <a:latin typeface="+mn-lt"/>
                <a:ea typeface="+mn-ea"/>
                <a:cs typeface="+mn-cs"/>
              </a:rPr>
              <a:t>Source</a:t>
            </a:r>
            <a:r>
              <a:rPr lang="en-US" sz="1200" b="0" i="0" u="none" strike="noStrike" kern="1200" baseline="0">
                <a:solidFill>
                  <a:schemeClr val="tx1"/>
                </a:solidFill>
                <a:latin typeface="+mn-lt"/>
                <a:ea typeface="+mn-ea"/>
                <a:cs typeface="+mn-cs"/>
              </a:rPr>
              <a:t>:  </a:t>
            </a:r>
            <a:r>
              <a:rPr lang="en-US" sz="1200" kern="1200">
                <a:solidFill>
                  <a:schemeClr val="tx1"/>
                </a:solidFill>
                <a:effectLst/>
                <a:latin typeface="+mn-lt"/>
                <a:ea typeface="+mn-ea"/>
                <a:cs typeface="+mn-cs"/>
              </a:rPr>
              <a:t>Substance Abuse and Mental Health Services Administration [SAMHSA]. (2013). </a:t>
            </a:r>
            <a:r>
              <a:rPr lang="en-US" sz="1200" i="1" kern="1200">
                <a:solidFill>
                  <a:schemeClr val="tx1"/>
                </a:solidFill>
                <a:effectLst/>
                <a:latin typeface="+mn-lt"/>
                <a:ea typeface="+mn-ea"/>
                <a:cs typeface="+mn-cs"/>
              </a:rPr>
              <a:t>Systems-Level Implementation of Screening, Brief Intervention, and Referral to Treatment. Technical Assistance Publication (TAP) Series 33</a:t>
            </a:r>
            <a:r>
              <a:rPr lang="en-US" sz="1200" kern="1200">
                <a:solidFill>
                  <a:schemeClr val="tx1"/>
                </a:solidFill>
                <a:effectLst/>
                <a:latin typeface="+mn-lt"/>
                <a:ea typeface="+mn-ea"/>
                <a:cs typeface="+mn-cs"/>
              </a:rPr>
              <a:t>. HHS Publication No. (SMA) 13-4741. Rockville, MD: Substance Abuse and Mental Health Services Administration, 2013.  Retrieved from, https://store.samhsa.gov/sites/default/files/d7/priv/sma13-4741.pdf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a:t>
            </a:r>
            <a:r>
              <a:rPr lang="en-US" sz="1200" kern="1200">
                <a:solidFill>
                  <a:schemeClr val="tx1"/>
                </a:solidFill>
                <a:effectLst/>
                <a:latin typeface="+mn-lt"/>
                <a:ea typeface="+mn-ea"/>
                <a:cs typeface="+mn-cs"/>
              </a:rPr>
              <a:t>Source is older, but is still listed as a helpful SBIRT resource on the SAHMSA website, https://www.samhsa.gov/sbirt/resources.  Information is still useful and valid.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D4EF518A-1A04-4056-9E81-DBBFDD55F6DA}" type="slidenum">
              <a:rPr lang="en-US" smtClean="0"/>
              <a:t>7</a:t>
            </a:fld>
            <a:endParaRPr lang="en-US"/>
          </a:p>
        </p:txBody>
      </p:sp>
    </p:spTree>
    <p:extLst>
      <p:ext uri="{BB962C8B-B14F-4D97-AF65-F5344CB8AC3E}">
        <p14:creationId xmlns:p14="http://schemas.microsoft.com/office/powerpoint/2010/main" val="2965531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F14967-367E-4B92-BB79-D21603C55F21}" type="slidenum">
              <a:rPr lang="en-US" smtClean="0"/>
              <a:t>8</a:t>
            </a:fld>
            <a:endParaRPr lang="en-US"/>
          </a:p>
        </p:txBody>
      </p:sp>
    </p:spTree>
    <p:extLst>
      <p:ext uri="{BB962C8B-B14F-4D97-AF65-F5344CB8AC3E}">
        <p14:creationId xmlns:p14="http://schemas.microsoft.com/office/powerpoint/2010/main" val="316525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Trainer Script:</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Screening</a:t>
            </a:r>
          </a:p>
          <a:p>
            <a:pPr marL="457200" lvl="1" indent="-171450">
              <a:buFont typeface="Arial" panose="020B0604020202020204" pitchFamily="34" charset="0"/>
              <a:buChar char="•"/>
            </a:pPr>
            <a:r>
              <a:rPr lang="en-US" dirty="0"/>
              <a:t>Screening is a process of identifying members with possible substance use issues and determining the appropriate course of treatment for these individuals. The screening process does not exactly identify what kind of problem a person might have or how serious it might be. Instead, it determines whether a problem exists or whether further assessment is needed. Screening should be conducted using validated instruments to classify the member’s pattern of alcohol or drug use. Screening usually takes 5–10 minutes and can be repeated as needed to determine changes in the member’s progress over time.</a:t>
            </a:r>
            <a:endParaRPr lang="en-US" sz="1200" b="0" i="0" u="none" strike="noStrike" kern="1200" baseline="0" dirty="0">
              <a:solidFill>
                <a:schemeClr val="tx1"/>
              </a:solidFill>
              <a:latin typeface="+mn-lt"/>
              <a:ea typeface="+mn-ea"/>
              <a:cs typeface="+mn-cs"/>
            </a:endParaRPr>
          </a:p>
          <a:p>
            <a:pPr marL="0" lvl="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Brief Intervention</a:t>
            </a:r>
          </a:p>
          <a:p>
            <a:pPr marL="457200" lvl="1" indent="-171450">
              <a:buFont typeface="Arial" panose="020B0604020202020204" pitchFamily="34" charset="0"/>
              <a:buChar char="•"/>
            </a:pPr>
            <a:r>
              <a:rPr lang="en-US" dirty="0"/>
              <a:t>Brief intervention is appropriate for members identified through screening to be at moderate risk for substance use problems. Brief intervention can be provided through a single session or multiple sessions.  We will look at some examples of brief interventions later in the training. Brief intervention can be tailored to a particular population or setting. It can be a stand-alone treatment for those at-risk or a way to get members engaged in higher levels of care if needed. It is generally provided at the same site as screening.</a:t>
            </a:r>
            <a:endParaRPr lang="en-US" sz="1200" b="1" i="0" u="none" strike="noStrike" kern="1200" baseline="0" dirty="0">
              <a:solidFill>
                <a:schemeClr val="tx1"/>
              </a:solidFill>
              <a:latin typeface="+mn-lt"/>
              <a:ea typeface="+mn-ea"/>
              <a:cs typeface="+mn-cs"/>
            </a:endParaRPr>
          </a:p>
          <a:p>
            <a:pPr marL="0" lvl="0"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Referral to Treatment </a:t>
            </a:r>
          </a:p>
          <a:p>
            <a:pPr marL="457200" lvl="1" indent="-171450">
              <a:buFont typeface="Arial" panose="020B0604020202020204" pitchFamily="34" charset="0"/>
              <a:buChar char="•"/>
            </a:pPr>
            <a:r>
              <a:rPr lang="en-US" dirty="0"/>
              <a:t>Is for members identified as needing more intensive treatment than Brief Intervention and those who need to be referred to specialty SUD treatment providers. The primary goals of referral to treatment are to identify an appropriate treatment program and to facilitate engagement of the member in treatment.  Referral to treatment can be a multifaceted process involving coordination across different types of services. It requires a practical and collaborative effort between SBIRT providers and those providing specialty treatment to ensure that members, once referred, have access to and engage in the appropriate level of care. </a:t>
            </a:r>
            <a:endParaRPr lang="en-US" sz="1200" b="0" i="0" u="none" strike="noStrike" kern="1200" baseline="0" dirty="0">
              <a:solidFill>
                <a:schemeClr val="tx1"/>
              </a:solidFill>
              <a:latin typeface="+mn-lt"/>
              <a:ea typeface="+mn-ea"/>
              <a:cs typeface="+mn-cs"/>
            </a:endParaRPr>
          </a:p>
          <a:p>
            <a:endParaRPr lang="en-US" b="1" dirty="0"/>
          </a:p>
          <a:p>
            <a:r>
              <a:rPr lang="en-US" b="1" dirty="0"/>
              <a:t>Source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Substance Abuse and Mental Health Services Administration [SAMHSA]. (2013). </a:t>
            </a:r>
            <a:r>
              <a:rPr lang="en-US" sz="1200" i="1" kern="1200" dirty="0">
                <a:solidFill>
                  <a:schemeClr val="tx1"/>
                </a:solidFill>
                <a:effectLst/>
                <a:latin typeface="+mn-lt"/>
                <a:ea typeface="+mn-ea"/>
                <a:cs typeface="+mn-cs"/>
              </a:rPr>
              <a:t>Systems-Level Implementation of Screening, Brief Intervention, and Referral to Treatment. Technical Assistance Publication (TAP) Series 33</a:t>
            </a:r>
            <a:r>
              <a:rPr lang="en-US" sz="1200" kern="1200" dirty="0">
                <a:solidFill>
                  <a:schemeClr val="tx1"/>
                </a:solidFill>
                <a:effectLst/>
                <a:latin typeface="+mn-lt"/>
                <a:ea typeface="+mn-ea"/>
                <a:cs typeface="+mn-cs"/>
              </a:rPr>
              <a:t>. HHS Publication No. (SMA) 13-4741. Rockville, MD: Substance Abuse and Mental Health Services Administration, 2013.  Retrieved from, https://store.samhsa.gov/sites/default/files/d7/priv/sma13-4741.pdf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Source is older, but is still listed as a helpful SBIRT resource on the SAHMSA website, https://www.samhsa.gov/sbirt/resources.  Information is still useful and valid.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**Image belongs to Centene and therefore no special permission is required for use. </a:t>
            </a:r>
            <a:endParaRPr lang="en-US" b="1" dirty="0"/>
          </a:p>
        </p:txBody>
      </p:sp>
      <p:sp>
        <p:nvSpPr>
          <p:cNvPr id="4" name="Slide Number Placeholder 3"/>
          <p:cNvSpPr>
            <a:spLocks noGrp="1"/>
          </p:cNvSpPr>
          <p:nvPr>
            <p:ph type="sldNum" sz="quarter" idx="10"/>
          </p:nvPr>
        </p:nvSpPr>
        <p:spPr/>
        <p:txBody>
          <a:bodyPr/>
          <a:lstStyle/>
          <a:p>
            <a:fld id="{D4EF518A-1A04-4056-9E81-DBBFDD55F6DA}" type="slidenum">
              <a:rPr lang="en-US" smtClean="0"/>
              <a:t>10</a:t>
            </a:fld>
            <a:endParaRPr lang="en-US"/>
          </a:p>
        </p:txBody>
      </p:sp>
    </p:spTree>
    <p:extLst>
      <p:ext uri="{BB962C8B-B14F-4D97-AF65-F5344CB8AC3E}">
        <p14:creationId xmlns:p14="http://schemas.microsoft.com/office/powerpoint/2010/main" val="936147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Trainer Script:</a:t>
            </a:r>
          </a:p>
          <a:p>
            <a:r>
              <a:rPr lang="en-US"/>
              <a:t>The chart on the slide summarizes the SBIRT process.  As you can see, the provider’s intervention is based on the risk level that is identified through the screening process.  So, if a member scores as “no or low risk,” the provider does not need to do any further interventions.  However, if the member scores as a “moderate risk,” then the provider engages the member in a brief intervention.  We will discuss the brief intervention process in more detail later on in this training.</a:t>
            </a:r>
          </a:p>
          <a:p>
            <a:endParaRPr lang="en-US"/>
          </a:p>
          <a:p>
            <a:r>
              <a:rPr lang="en-US"/>
              <a:t>The process can also include changes in level or intensity of care if a patient needs a different intervention. Screening can be repeated at intervals, as needed. </a:t>
            </a:r>
          </a:p>
          <a:p>
            <a:endParaRPr lang="en-US" b="1"/>
          </a:p>
          <a:p>
            <a:r>
              <a:rPr lang="en-US" b="1"/>
              <a:t>Source</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Substance Abuse and Mental Health Services Administration [SAMHSA]. (2013). </a:t>
            </a:r>
            <a:r>
              <a:rPr lang="en-US" sz="1200" i="1" kern="1200">
                <a:solidFill>
                  <a:schemeClr val="tx1"/>
                </a:solidFill>
                <a:effectLst/>
                <a:latin typeface="+mn-lt"/>
                <a:ea typeface="+mn-ea"/>
                <a:cs typeface="+mn-cs"/>
              </a:rPr>
              <a:t>Systems-Level Implementation of Screening, Brief Intervention, and Referral to Treatment. Technical Assistance Publication (TAP) Series 33</a:t>
            </a:r>
            <a:r>
              <a:rPr lang="en-US" sz="1200" kern="1200">
                <a:solidFill>
                  <a:schemeClr val="tx1"/>
                </a:solidFill>
                <a:effectLst/>
                <a:latin typeface="+mn-lt"/>
                <a:ea typeface="+mn-ea"/>
                <a:cs typeface="+mn-cs"/>
              </a:rPr>
              <a:t>. HHS Publication No. (SMA) 13-4741. Rockville, MD: Substance Abuse and Mental Health Services Administration, 2013.  Retrieved from, https://store.samhsa.gov/sites/default/files/d7/priv/sma13-4741.pdf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a:solidFill>
                  <a:schemeClr val="tx1"/>
                </a:solidFill>
                <a:effectLst/>
                <a:latin typeface="+mn-lt"/>
                <a:ea typeface="+mn-ea"/>
                <a:cs typeface="+mn-cs"/>
              </a:rPr>
              <a:t>*Source is older, but is still listed as a helpful SBIRT resource on the SAHMSA website, https://www.samhsa.gov/sbirt/resources.  Information is still useful and valid. </a:t>
            </a:r>
          </a:p>
          <a:p>
            <a:endParaRPr lang="en-US"/>
          </a:p>
        </p:txBody>
      </p:sp>
      <p:sp>
        <p:nvSpPr>
          <p:cNvPr id="4" name="Slide Number Placeholder 3"/>
          <p:cNvSpPr>
            <a:spLocks noGrp="1"/>
          </p:cNvSpPr>
          <p:nvPr>
            <p:ph type="sldNum" sz="quarter" idx="5"/>
          </p:nvPr>
        </p:nvSpPr>
        <p:spPr/>
        <p:txBody>
          <a:bodyPr/>
          <a:lstStyle/>
          <a:p>
            <a:fld id="{0AF14967-367E-4B92-BB79-D21603C55F21}" type="slidenum">
              <a:rPr lang="en-US" smtClean="0"/>
              <a:t>11</a:t>
            </a:fld>
            <a:endParaRPr lang="en-US"/>
          </a:p>
        </p:txBody>
      </p:sp>
    </p:spTree>
    <p:extLst>
      <p:ext uri="{BB962C8B-B14F-4D97-AF65-F5344CB8AC3E}">
        <p14:creationId xmlns:p14="http://schemas.microsoft.com/office/powerpoint/2010/main" val="8644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Trainer Script</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There are many benefits to SBIRT.  These benefits can be summarized as the SAMHSA six.</a:t>
            </a:r>
          </a:p>
          <a:p>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1" i="1" u="none" strike="noStrike" kern="1200" baseline="0" dirty="0">
                <a:solidFill>
                  <a:schemeClr val="tx1"/>
                </a:solidFill>
                <a:latin typeface="+mn-lt"/>
                <a:ea typeface="+mn-ea"/>
                <a:cs typeface="+mn-cs"/>
              </a:rPr>
              <a:t>It is BRIEF</a:t>
            </a:r>
            <a:r>
              <a:rPr lang="en-US" sz="1200" b="0" i="0" u="none" strike="noStrike" kern="1200" baseline="0" dirty="0">
                <a:solidFill>
                  <a:schemeClr val="tx1"/>
                </a:solidFill>
                <a:latin typeface="+mn-lt"/>
                <a:ea typeface="+mn-ea"/>
                <a:cs typeface="+mn-cs"/>
              </a:rPr>
              <a:t>:  the initial screening is quick, about 5-10 minutes. (SAMHSA, 2013)</a:t>
            </a:r>
          </a:p>
          <a:p>
            <a:pPr marL="685800" lvl="1" indent="-228600">
              <a:spcAft>
                <a:spcPts val="600"/>
              </a:spcAft>
              <a:buFont typeface="Arial" panose="020B0604020202020204" pitchFamily="34" charset="0"/>
              <a:buChar char="•"/>
            </a:pPr>
            <a:r>
              <a:rPr lang="en-US" dirty="0"/>
              <a:t>According to the Massachusetts Department of Public Health, most patients, about 75-85%, will screen negative. Completing 3-4 simple questions will take 1-2 minutes. For the remaining 15-25% of patients, the full screen and brief intervention will take between 5 - 20 minutes to complete. We will take a look at a brief intervention example later on in the training.</a:t>
            </a:r>
          </a:p>
          <a:p>
            <a:pPr marL="685800" lvl="1" indent="-228600">
              <a:buFont typeface="Arial" panose="020B0604020202020204" pitchFamily="34" charset="0"/>
              <a:buChar char="•"/>
            </a:pPr>
            <a:r>
              <a:rPr lang="en-US" sz="1200" b="1" i="0" u="none" strike="noStrike" kern="1200" baseline="0" dirty="0">
                <a:solidFill>
                  <a:schemeClr val="tx1"/>
                </a:solidFill>
                <a:latin typeface="+mn-lt"/>
                <a:ea typeface="+mn-ea"/>
                <a:cs typeface="+mn-cs"/>
              </a:rPr>
              <a:t>Resource</a:t>
            </a:r>
            <a:r>
              <a:rPr lang="en-US" sz="1200" b="0" i="0" u="none" strike="noStrike" kern="1200" baseline="0" dirty="0">
                <a:solidFill>
                  <a:schemeClr val="tx1"/>
                </a:solidFill>
                <a:latin typeface="+mn-lt"/>
                <a:ea typeface="+mn-ea"/>
                <a:cs typeface="+mn-cs"/>
              </a:rPr>
              <a:t>: </a:t>
            </a:r>
            <a:r>
              <a:rPr lang="en-US" dirty="0"/>
              <a:t>Massachusetts Department of Public Health.  (2012). </a:t>
            </a:r>
            <a:r>
              <a:rPr lang="en-US" i="1" dirty="0"/>
              <a:t>SBIRT: A Step-By-Step Guide</a:t>
            </a:r>
            <a:r>
              <a:rPr lang="en-US" dirty="0"/>
              <a:t>. Bureau of Substance Abuse Services. https://www.masbirt.org/sites/www.masbirt.org/files/documents/toolkit.pdf</a:t>
            </a:r>
          </a:p>
          <a:p>
            <a:pPr marL="457200" lvl="1"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1" i="1" u="none" strike="noStrike" kern="1200" baseline="0" dirty="0">
                <a:solidFill>
                  <a:schemeClr val="tx1"/>
                </a:solidFill>
                <a:latin typeface="+mn-lt"/>
                <a:ea typeface="+mn-ea"/>
                <a:cs typeface="+mn-cs"/>
              </a:rPr>
              <a:t>Screening is UNIVERSAL</a:t>
            </a:r>
            <a:r>
              <a:rPr lang="en-US" sz="1200" b="0" i="0" u="none" strike="noStrike" kern="1200" baseline="0" dirty="0">
                <a:solidFill>
                  <a:schemeClr val="tx1"/>
                </a:solidFill>
                <a:latin typeface="+mn-lt"/>
                <a:ea typeface="+mn-ea"/>
                <a:cs typeface="+mn-cs"/>
              </a:rPr>
              <a:t>:  all patients, clients, students, or other target populations are screened as part of the standard intake process</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1" i="1" u="none" strike="noStrike" kern="1200" baseline="0" dirty="0">
                <a:solidFill>
                  <a:schemeClr val="tx1"/>
                </a:solidFill>
                <a:latin typeface="+mn-lt"/>
                <a:ea typeface="+mn-ea"/>
                <a:cs typeface="+mn-cs"/>
              </a:rPr>
              <a:t>One or more specific behaviors are TARGETED</a:t>
            </a:r>
            <a:r>
              <a:rPr lang="en-US" sz="1200" b="0" i="0" u="none" strike="noStrike" kern="1200" baseline="0" dirty="0">
                <a:solidFill>
                  <a:schemeClr val="tx1"/>
                </a:solidFill>
                <a:latin typeface="+mn-lt"/>
                <a:ea typeface="+mn-ea"/>
                <a:cs typeface="+mn-cs"/>
              </a:rPr>
              <a:t>:  the screening tool addresses specific problematic behaviors or behaviors that are preconditional to a substance use problem or disorder. </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1" i="1" u="none" strike="noStrike" kern="1200" baseline="0" dirty="0">
                <a:solidFill>
                  <a:schemeClr val="tx1"/>
                </a:solidFill>
                <a:latin typeface="+mn-lt"/>
                <a:ea typeface="+mn-ea"/>
                <a:cs typeface="+mn-cs"/>
              </a:rPr>
              <a:t>It is INTEGRATED</a:t>
            </a:r>
            <a:r>
              <a:rPr lang="en-US" sz="1200" b="0" i="0" u="none" strike="noStrike" kern="1200" baseline="0" dirty="0">
                <a:solidFill>
                  <a:schemeClr val="tx1"/>
                </a:solidFill>
                <a:latin typeface="+mn-lt"/>
                <a:ea typeface="+mn-ea"/>
                <a:cs typeface="+mn-cs"/>
              </a:rPr>
              <a:t>:  the services occur in a public health, medical, or other non-SUD treatment setting.  The settings include, for example, emergency room departments, primary care physician offices, and schools.</a:t>
            </a:r>
          </a:p>
          <a:p>
            <a:pPr marL="228600" indent="-228600">
              <a:buFont typeface="+mj-lt"/>
              <a:buAutoNum type="arabicPeriod"/>
            </a:pPr>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1" i="1" u="none" strike="noStrike" kern="1200" baseline="0" dirty="0">
                <a:solidFill>
                  <a:schemeClr val="tx1"/>
                </a:solidFill>
                <a:latin typeface="+mn-lt"/>
                <a:ea typeface="+mn-ea"/>
                <a:cs typeface="+mn-cs"/>
              </a:rPr>
              <a:t>It is COMPREHENSIVE</a:t>
            </a:r>
            <a:r>
              <a:rPr lang="en-US" sz="1200" b="0" i="0" u="none" strike="noStrike" kern="1200" baseline="0" dirty="0">
                <a:solidFill>
                  <a:schemeClr val="tx1"/>
                </a:solidFill>
                <a:latin typeface="+mn-lt"/>
                <a:ea typeface="+mn-ea"/>
                <a:cs typeface="+mn-cs"/>
              </a:rPr>
              <a:t>:  SBIRT includes a seamless transition between brief universal screening, a brief intervention and/or brief treatment, and referral to specialty SUD care. </a:t>
            </a:r>
          </a:p>
          <a:p>
            <a:pPr marL="228600" indent="-228600">
              <a:buFont typeface="+mj-lt"/>
              <a:buAutoNum type="arabicPeriod"/>
            </a:pPr>
            <a:endParaRPr lang="en-US" sz="1200" b="1" i="1" u="none" strike="noStrike" kern="1200" baseline="0" dirty="0">
              <a:solidFill>
                <a:schemeClr val="tx1"/>
              </a:solidFill>
              <a:latin typeface="+mn-lt"/>
              <a:ea typeface="+mn-ea"/>
              <a:cs typeface="+mn-cs"/>
            </a:endParaRPr>
          </a:p>
          <a:p>
            <a:pPr marL="228600" indent="-228600">
              <a:buFont typeface="+mj-lt"/>
              <a:buAutoNum type="arabicPeriod"/>
            </a:pPr>
            <a:r>
              <a:rPr lang="en-US" sz="1200" b="1" i="1" u="none" strike="noStrike" kern="1200" baseline="0" dirty="0">
                <a:solidFill>
                  <a:schemeClr val="tx1"/>
                </a:solidFill>
                <a:latin typeface="+mn-lt"/>
                <a:ea typeface="+mn-ea"/>
                <a:cs typeface="+mn-cs"/>
              </a:rPr>
              <a:t>It is EVIDENCE-BASED</a:t>
            </a:r>
            <a:r>
              <a:rPr lang="en-US" sz="1200" b="0" i="0" u="none" strike="noStrike" kern="1200" baseline="0" dirty="0">
                <a:solidFill>
                  <a:schemeClr val="tx1"/>
                </a:solidFill>
                <a:latin typeface="+mn-lt"/>
                <a:ea typeface="+mn-ea"/>
                <a:cs typeface="+mn-cs"/>
              </a:rPr>
              <a:t>:  strong research or substantial experiential evidence supports the SBIRT model.  At a minimum, programmatic outcomes demonstrate a successful approach. </a:t>
            </a:r>
          </a:p>
          <a:p>
            <a:endParaRPr lang="en-US" sz="1200" b="0" i="0" u="none" strike="noStrike" kern="1200" baseline="0" dirty="0">
              <a:solidFill>
                <a:schemeClr val="tx1"/>
              </a:solidFill>
              <a:latin typeface="+mn-lt"/>
              <a:ea typeface="+mn-ea"/>
              <a:cs typeface="+mn-cs"/>
            </a:endParaRPr>
          </a:p>
          <a:p>
            <a:r>
              <a:rPr lang="en-US" b="1" dirty="0"/>
              <a:t>Source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Substance Abuse and Mental Health Services Administration. (2013). </a:t>
            </a:r>
            <a:r>
              <a:rPr lang="en-US" sz="1200" i="1" kern="1200" dirty="0">
                <a:solidFill>
                  <a:schemeClr val="tx1"/>
                </a:solidFill>
                <a:effectLst/>
                <a:latin typeface="+mn-lt"/>
                <a:ea typeface="+mn-ea"/>
                <a:cs typeface="+mn-cs"/>
              </a:rPr>
              <a:t>Systems-Level Implementation of Screening, Brief Intervention, and Referral to Treatment. Technical Assistance Publication (TAP) Series 33</a:t>
            </a:r>
            <a:r>
              <a:rPr lang="en-US" sz="1200" kern="1200" dirty="0">
                <a:solidFill>
                  <a:schemeClr val="tx1"/>
                </a:solidFill>
                <a:effectLst/>
                <a:latin typeface="+mn-lt"/>
                <a:ea typeface="+mn-ea"/>
                <a:cs typeface="+mn-cs"/>
              </a:rPr>
              <a:t>. HHS Publication No. (SMA) 13-4741. Rockville, MD: Substance Abuse and Mental Health Services Administration, 2013.  Retrieved from, https://store.samhsa.gov/sites/default/files/d7/priv/sma13-4741.pdf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*Source is older, but is still listed as a helpful SBIRT resource on the SAHMSA website, https://www.samhsa.gov/sbirt/resources.  Information is still useful and valid. </a:t>
            </a: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4EF518A-1A04-4056-9E81-DBBFDD55F6DA}" type="slidenum">
              <a:rPr lang="en-US" smtClean="0"/>
              <a:t>12</a:t>
            </a:fld>
            <a:endParaRPr lang="en-US"/>
          </a:p>
        </p:txBody>
      </p:sp>
    </p:spTree>
    <p:extLst>
      <p:ext uri="{BB962C8B-B14F-4D97-AF65-F5344CB8AC3E}">
        <p14:creationId xmlns:p14="http://schemas.microsoft.com/office/powerpoint/2010/main" val="282671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309"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BD9C3A12-1E0F-412B-B376-8089A55D946C}" type="slidenum">
              <a:rPr kumimoji="0" lang="uk-U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13</a:t>
            </a:fld>
            <a:endParaRPr kumimoji="0" lang="uk-U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358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784" y="2130552"/>
            <a:ext cx="4681728" cy="2011680"/>
          </a:xfrm>
        </p:spPr>
        <p:txBody>
          <a:bodyPr rIns="0" anchor="b" anchorCtr="0"/>
          <a:lstStyle>
            <a:lvl1pPr algn="l">
              <a:lnSpc>
                <a:spcPct val="90000"/>
              </a:lnSpc>
              <a:defRPr sz="4000">
                <a:solidFill>
                  <a:schemeClr val="tx2"/>
                </a:solidFill>
              </a:defRPr>
            </a:lvl1pPr>
          </a:lstStyle>
          <a:p>
            <a:r>
              <a:rPr lang="en-US" dirty="0"/>
              <a:t>Click to add title</a:t>
            </a:r>
          </a:p>
        </p:txBody>
      </p:sp>
      <p:sp>
        <p:nvSpPr>
          <p:cNvPr id="8" name="Text Placeholder 4">
            <a:extLst>
              <a:ext uri="{FF2B5EF4-FFF2-40B4-BE49-F238E27FC236}">
                <a16:creationId xmlns:a16="http://schemas.microsoft.com/office/drawing/2014/main" id="{00899B3E-E422-4D7C-9C8A-CE64680ED5D1}"/>
              </a:ext>
            </a:extLst>
          </p:cNvPr>
          <p:cNvSpPr>
            <a:spLocks noGrp="1"/>
          </p:cNvSpPr>
          <p:nvPr>
            <p:ph type="body" sz="quarter" idx="18" hasCustomPrompt="1"/>
          </p:nvPr>
        </p:nvSpPr>
        <p:spPr>
          <a:xfrm>
            <a:off x="557784" y="4379976"/>
            <a:ext cx="3582017"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dirty="0"/>
              <a:t>Presenter name</a:t>
            </a:r>
          </a:p>
          <a:p>
            <a:pPr lvl="1"/>
            <a:r>
              <a:rPr lang="en-US" dirty="0"/>
              <a:t>Presenter title</a:t>
            </a:r>
          </a:p>
          <a:p>
            <a:pPr lvl="2"/>
            <a:r>
              <a:rPr lang="en-US" dirty="0"/>
              <a:t>Date</a:t>
            </a:r>
          </a:p>
        </p:txBody>
      </p:sp>
      <p:pic>
        <p:nvPicPr>
          <p:cNvPr id="7" name="Graphic 6" descr="Aetna logo.">
            <a:extLst>
              <a:ext uri="{FF2B5EF4-FFF2-40B4-BE49-F238E27FC236}">
                <a16:creationId xmlns:a16="http://schemas.microsoft.com/office/drawing/2014/main" id="{2C89AC29-3AE4-464C-86EF-B3D59D12B0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584" y="439120"/>
            <a:ext cx="2116649" cy="418679"/>
          </a:xfrm>
          <a:prstGeom prst="rect">
            <a:avLst/>
          </a:prstGeom>
        </p:spPr>
      </p:pic>
      <p:pic>
        <p:nvPicPr>
          <p:cNvPr id="6" name="Graphic 5" descr="Violet outline heart.">
            <a:extLst>
              <a:ext uri="{FF2B5EF4-FFF2-40B4-BE49-F238E27FC236}">
                <a16:creationId xmlns:a16="http://schemas.microsoft.com/office/drawing/2014/main" id="{B74A4DBF-8988-40E4-BA77-6831FDB4C9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72200" y="1014984"/>
            <a:ext cx="5221224" cy="4331964"/>
          </a:xfrm>
          <a:prstGeom prst="rect">
            <a:avLst/>
          </a:prstGeom>
        </p:spPr>
      </p:pic>
    </p:spTree>
    <p:extLst>
      <p:ext uri="{BB962C8B-B14F-4D97-AF65-F5344CB8AC3E}">
        <p14:creationId xmlns:p14="http://schemas.microsoft.com/office/powerpoint/2010/main" val="84098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EBCD11-F3FA-4388-BABD-CCED1B81D0B2}"/>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accent2"/>
                </a:solidFill>
              </a:defRPr>
            </a:lvl1pPr>
          </a:lstStyle>
          <a:p>
            <a:r>
              <a:rPr lang="en-US" dirty="0"/>
              <a:t>Click to add title</a:t>
            </a:r>
          </a:p>
        </p:txBody>
      </p:sp>
      <p:sp>
        <p:nvSpPr>
          <p:cNvPr id="10" name="Subtitle 2">
            <a:extLst>
              <a:ext uri="{FF2B5EF4-FFF2-40B4-BE49-F238E27FC236}">
                <a16:creationId xmlns:a16="http://schemas.microsoft.com/office/drawing/2014/main" id="{3AEC22FA-A0C3-4EDB-8063-61A280CE2EF7}"/>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6" name="Picture Placeholder 5"/>
          <p:cNvSpPr>
            <a:spLocks noGrp="1"/>
          </p:cNvSpPr>
          <p:nvPr>
            <p:ph type="pic" sz="quarter" idx="20" hasCustomPrompt="1"/>
          </p:nvPr>
        </p:nvSpPr>
        <p:spPr>
          <a:xfrm>
            <a:off x="4627249"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pic>
        <p:nvPicPr>
          <p:cNvPr id="11" name="Graphic 10" descr="Aetna logo.">
            <a:extLst>
              <a:ext uri="{FF2B5EF4-FFF2-40B4-BE49-F238E27FC236}">
                <a16:creationId xmlns:a16="http://schemas.microsoft.com/office/drawing/2014/main" id="{5CC62E2A-1AE3-4C90-AD75-5EEB6C5FDA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7971" y="6204229"/>
            <a:ext cx="1617485" cy="319943"/>
          </a:xfrm>
          <a:prstGeom prst="rect">
            <a:avLst/>
          </a:prstGeom>
        </p:spPr>
      </p:pic>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Tree>
    <p:extLst>
      <p:ext uri="{BB962C8B-B14F-4D97-AF65-F5344CB8AC3E}">
        <p14:creationId xmlns:p14="http://schemas.microsoft.com/office/powerpoint/2010/main" val="1108037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15A95E4-50A0-4442-B665-9A342851EB0B}"/>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dirty="0"/>
              <a:t>Agenda</a:t>
            </a:r>
          </a:p>
        </p:txBody>
      </p:sp>
      <p:sp>
        <p:nvSpPr>
          <p:cNvPr id="5" name="Text Placeholder 4"/>
          <p:cNvSpPr>
            <a:spLocks noGrp="1"/>
          </p:cNvSpPr>
          <p:nvPr>
            <p:ph type="body" sz="quarter" idx="15" hasCustomPrompt="1"/>
          </p:nvPr>
        </p:nvSpPr>
        <p:spPr>
          <a:xfrm>
            <a:off x="557784" y="1755739"/>
            <a:ext cx="8586216" cy="3985305"/>
          </a:xfrm>
        </p:spPr>
        <p:txBody>
          <a:bodyPr/>
          <a:lstStyle>
            <a:lvl1pPr>
              <a:lnSpc>
                <a:spcPct val="100000"/>
              </a:lnSpc>
              <a:spcBef>
                <a:spcPts val="1800"/>
              </a:spcBef>
              <a:spcAft>
                <a:spcPts val="0"/>
              </a:spcAft>
              <a:defRPr sz="1800" b="1">
                <a:solidFill>
                  <a:schemeClr val="tx2"/>
                </a:solidFill>
                <a:latin typeface="+mn-lt"/>
              </a:defRPr>
            </a:lvl1pPr>
            <a:lvl2pPr marL="0" indent="0">
              <a:spcBef>
                <a:spcPts val="0"/>
              </a:spcBef>
              <a:spcAft>
                <a:spcPts val="0"/>
              </a:spcAft>
              <a:buNone/>
              <a:defRPr sz="1300">
                <a:solidFill>
                  <a:schemeClr val="tx2"/>
                </a:solidFill>
                <a:latin typeface="+mn-lt"/>
              </a:defRPr>
            </a:lvl2pPr>
            <a:lvl3pPr marL="177800" indent="-177800">
              <a:spcBef>
                <a:spcPts val="600"/>
              </a:spcBef>
              <a:buFont typeface="Arial" panose="020B0604020202020204" pitchFamily="34" charset="0"/>
              <a:buChar char="•"/>
              <a:defRPr sz="1300" baseline="0">
                <a:latin typeface="+mn-lt"/>
              </a:defRPr>
            </a:lvl3pPr>
            <a:lvl4pPr marL="342900" indent="-165100">
              <a:spcBef>
                <a:spcPts val="600"/>
              </a:spcBef>
              <a:buFont typeface="Arial" panose="020B0604020202020204" pitchFamily="34" charset="0"/>
              <a:buChar char="–"/>
              <a:defRPr sz="1300" baseline="0">
                <a:latin typeface="+mn-lt"/>
              </a:defRPr>
            </a:lvl4pPr>
            <a:lvl5pPr marL="520700" indent="-177800">
              <a:spcBef>
                <a:spcPts val="600"/>
              </a:spcBef>
              <a:buFont typeface="Arial" panose="020B0604020202020204" pitchFamily="34" charset="0"/>
              <a:buChar char="•"/>
              <a:defRPr sz="1300">
                <a:latin typeface="+mn-lt"/>
              </a:defRPr>
            </a:lvl5pPr>
            <a:lvl6pPr marL="685800" indent="-165100">
              <a:spcBef>
                <a:spcPts val="600"/>
              </a:spcBef>
              <a:buFont typeface="Arial" panose="020B0604020202020204" pitchFamily="34" charset="0"/>
              <a:buChar char="–"/>
              <a:defRPr sz="1300" baseline="0">
                <a:latin typeface="+mn-lt"/>
              </a:defRPr>
            </a:lvl6pPr>
            <a:lvl7pPr marL="863600" indent="-177800">
              <a:spcBef>
                <a:spcPts val="600"/>
              </a:spcBef>
              <a:buFont typeface="Arial" panose="020B0604020202020204" pitchFamily="34" charset="0"/>
              <a:buChar char="•"/>
              <a:defRPr sz="1300">
                <a:latin typeface="+mn-lt"/>
              </a:defRPr>
            </a:lvl7pPr>
            <a:lvl8pPr marL="1028700" indent="-165100">
              <a:spcBef>
                <a:spcPts val="600"/>
              </a:spcBef>
              <a:buFont typeface="Arial" panose="020B0604020202020204" pitchFamily="34" charset="0"/>
              <a:buChar char="–"/>
              <a:defRPr sz="1300">
                <a:latin typeface="+mn-lt"/>
              </a:defRPr>
            </a:lvl8pPr>
            <a:lvl9pPr marL="1206500" indent="-177800">
              <a:spcBef>
                <a:spcPts val="600"/>
              </a:spcBef>
              <a:buFont typeface="Arial" panose="020B0604020202020204" pitchFamily="34" charset="0"/>
              <a:buChar char="•"/>
              <a:defRPr sz="1300" baseline="0">
                <a:latin typeface="+mn-lt"/>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2798868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561DB31-BA0E-469A-88AC-4C37BFB0BE7E}"/>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dirty="0"/>
              <a:t>Agenda</a:t>
            </a:r>
          </a:p>
        </p:txBody>
      </p:sp>
      <p:sp>
        <p:nvSpPr>
          <p:cNvPr id="4"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513257" y="1756548"/>
            <a:ext cx="3913633"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
        <p:nvSpPr>
          <p:cNvPr id="6"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6291452" y="1756548"/>
            <a:ext cx="3911512" cy="3614737"/>
          </a:xfrm>
          <a:prstGeom prst="rect">
            <a:avLst/>
          </a:prstGeom>
        </p:spPr>
        <p:txBody>
          <a:bodyPr/>
          <a:lstStyle>
            <a:lvl1pPr>
              <a:lnSpc>
                <a:spcPct val="100000"/>
              </a:lnSpc>
              <a:spcBef>
                <a:spcPts val="1800"/>
              </a:spcBef>
              <a:spcAft>
                <a:spcPts val="1800"/>
              </a:spcAft>
              <a:defRPr sz="2000" b="1">
                <a:solidFill>
                  <a:schemeClr val="tx2"/>
                </a:solidFill>
                <a:latin typeface="+mn-lt"/>
              </a:defRPr>
            </a:lvl1pPr>
            <a:lvl2pPr marL="0" indent="0">
              <a:spcBef>
                <a:spcPts val="0"/>
              </a:spcBef>
              <a:spcAft>
                <a:spcPts val="300"/>
              </a:spcAft>
              <a:buNone/>
              <a:tabLst>
                <a:tab pos="568325" algn="r"/>
                <a:tab pos="1028700" algn="l"/>
              </a:tabLst>
              <a:defRPr sz="1300" b="1">
                <a:solidFill>
                  <a:schemeClr val="tx2"/>
                </a:solidFill>
                <a:latin typeface="+mn-lt"/>
              </a:defRPr>
            </a:lvl2pPr>
            <a:lvl3pPr marL="1028700" indent="0">
              <a:spcBef>
                <a:spcPts val="0"/>
              </a:spcBef>
              <a:spcAft>
                <a:spcPts val="1800"/>
              </a:spcAft>
              <a:buNone/>
              <a:defRPr sz="1300">
                <a:solidFill>
                  <a:schemeClr val="tx2"/>
                </a:solidFill>
                <a:latin typeface="+mn-lt"/>
              </a:defRPr>
            </a:lvl3pPr>
            <a:lvl4pPr marL="0" indent="0">
              <a:spcBef>
                <a:spcPts val="0"/>
              </a:spcBef>
              <a:spcAft>
                <a:spcPts val="900"/>
              </a:spcAft>
              <a:buNone/>
              <a:defRPr sz="1300" i="1">
                <a:solidFill>
                  <a:schemeClr val="tx2"/>
                </a:solidFill>
                <a:latin typeface="+mn-lt"/>
              </a:defRPr>
            </a:lvl4pPr>
            <a:lvl5pPr marL="0" indent="0">
              <a:spcBef>
                <a:spcPts val="0"/>
              </a:spcBef>
              <a:spcAft>
                <a:spcPts val="900"/>
              </a:spcAft>
              <a:buFont typeface="Arial" panose="020B0604020202020204" pitchFamily="34" charset="0"/>
              <a:buNone/>
              <a:defRPr sz="140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Tree>
    <p:extLst>
      <p:ext uri="{BB962C8B-B14F-4D97-AF65-F5344CB8AC3E}">
        <p14:creationId xmlns:p14="http://schemas.microsoft.com/office/powerpoint/2010/main" val="235466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whit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1981205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a:defRPr sz="3200" b="1">
                <a:solidFill>
                  <a:schemeClr val="bg1"/>
                </a:solidFill>
                <a:latin typeface="+mj-lt"/>
              </a:defRPr>
            </a:lvl1pPr>
          </a:lstStyle>
          <a:p>
            <a:r>
              <a:rPr lang="en-US" dirty="0"/>
              <a:t>Click to edit title for divider</a:t>
            </a:r>
          </a:p>
        </p:txBody>
      </p:sp>
    </p:spTree>
    <p:extLst>
      <p:ext uri="{BB962C8B-B14F-4D97-AF65-F5344CB8AC3E}">
        <p14:creationId xmlns:p14="http://schemas.microsoft.com/office/powerpoint/2010/main" val="1938994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2287977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nav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111EDB-A7DC-4D3C-BA73-E639327B03EF}"/>
              </a:ext>
            </a:extLst>
          </p:cNvPr>
          <p:cNvSpPr/>
          <p:nvPr userDrawn="1"/>
        </p:nvSpPr>
        <p:spPr>
          <a:xfrm>
            <a:off x="0" y="0"/>
            <a:ext cx="12188825" cy="6858000"/>
          </a:xfrm>
          <a:prstGeom prst="rect">
            <a:avLst/>
          </a:prstGeom>
          <a:solidFill>
            <a:srgbClr val="0B3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4" name="Title 1">
            <a:extLst>
              <a:ext uri="{FF2B5EF4-FFF2-40B4-BE49-F238E27FC236}">
                <a16:creationId xmlns:a16="http://schemas.microsoft.com/office/drawing/2014/main" id="{A8DD2AFC-8349-4DB3-855A-645AB85DF6B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110049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heart pattern">
    <p:spTree>
      <p:nvGrpSpPr>
        <p:cNvPr id="1" name=""/>
        <p:cNvGrpSpPr/>
        <p:nvPr/>
      </p:nvGrpSpPr>
      <p:grpSpPr>
        <a:xfrm>
          <a:off x="0" y="0"/>
          <a:ext cx="0" cy="0"/>
          <a:chOff x="0" y="0"/>
          <a:chExt cx="0" cy="0"/>
        </a:xfrm>
      </p:grpSpPr>
      <p:pic>
        <p:nvPicPr>
          <p:cNvPr id="5" name="Picture 4" descr="Light heart pattern background.">
            <a:extLst>
              <a:ext uri="{FF2B5EF4-FFF2-40B4-BE49-F238E27FC236}">
                <a16:creationId xmlns:a16="http://schemas.microsoft.com/office/drawing/2014/main" id="{DCF51F69-B135-440B-B1C1-8877F65D92E0}"/>
              </a:ext>
            </a:extLst>
          </p:cNvPr>
          <p:cNvPicPr>
            <a:picLocks noChangeAspect="1"/>
          </p:cNvPicPr>
          <p:nvPr userDrawn="1"/>
        </p:nvPicPr>
        <p:blipFill rotWithShape="1">
          <a:blip r:embed="rId2"/>
          <a:srcRect l="444" t="-1" b="507"/>
          <a:stretch/>
        </p:blipFill>
        <p:spPr>
          <a:xfrm>
            <a:off x="-64" y="0"/>
            <a:ext cx="12188952" cy="6858000"/>
          </a:xfrm>
          <a:prstGeom prst="rect">
            <a:avLst/>
          </a:prstGeom>
        </p:spPr>
      </p:pic>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accent2"/>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682840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Pr>
        <a:solidFill>
          <a:srgbClr val="0B315E"/>
        </a:solidFill>
        <a:effectLst/>
      </p:bgPr>
    </p:bg>
    <p:spTree>
      <p:nvGrpSpPr>
        <p:cNvPr id="1" name=""/>
        <p:cNvGrpSpPr/>
        <p:nvPr/>
      </p:nvGrpSpPr>
      <p:grpSpPr>
        <a:xfrm>
          <a:off x="0" y="0"/>
          <a:ext cx="0" cy="0"/>
          <a:chOff x="0" y="0"/>
          <a:chExt cx="0" cy="0"/>
        </a:xfrm>
      </p:grpSpPr>
      <p:pic>
        <p:nvPicPr>
          <p:cNvPr id="5" name="Picture 4" descr="A picture containing dark, light, night&#10;&#10;Description automatically generated">
            <a:extLst>
              <a:ext uri="{FF2B5EF4-FFF2-40B4-BE49-F238E27FC236}">
                <a16:creationId xmlns:a16="http://schemas.microsoft.com/office/drawing/2014/main" id="{6E31577D-752B-4875-9B4D-6EDA2961FC3D}"/>
              </a:ext>
            </a:extLst>
          </p:cNvPr>
          <p:cNvPicPr>
            <a:picLocks noChangeAspect="1"/>
          </p:cNvPicPr>
          <p:nvPr userDrawn="1"/>
        </p:nvPicPr>
        <p:blipFill>
          <a:blip r:embed="rId2"/>
          <a:stretch>
            <a:fillRect/>
          </a:stretch>
        </p:blipFill>
        <p:spPr>
          <a:xfrm>
            <a:off x="-15469" y="-9144"/>
            <a:ext cx="12219762" cy="6876288"/>
          </a:xfrm>
          <a:prstGeom prst="rect">
            <a:avLst/>
          </a:prstGeom>
        </p:spPr>
      </p:pic>
      <p:sp>
        <p:nvSpPr>
          <p:cNvPr id="4" name="Title 1">
            <a:extLst>
              <a:ext uri="{FF2B5EF4-FFF2-40B4-BE49-F238E27FC236}">
                <a16:creationId xmlns:a16="http://schemas.microsoft.com/office/drawing/2014/main" id="{ABD1AEB8-3322-4E67-A702-83F309202013}"/>
              </a:ext>
            </a:extLst>
          </p:cNvPr>
          <p:cNvSpPr>
            <a:spLocks noGrp="1"/>
          </p:cNvSpPr>
          <p:nvPr>
            <p:ph type="title" hasCustomPrompt="1"/>
          </p:nvPr>
        </p:nvSpPr>
        <p:spPr>
          <a:xfrm>
            <a:off x="3231270" y="3022967"/>
            <a:ext cx="5726284" cy="812066"/>
          </a:xfrm>
        </p:spPr>
        <p:txBody>
          <a:bodyPr rIns="0" anchor="ctr"/>
          <a:lstStyle>
            <a:lvl1pPr algn="ctr" defTabSz="457200" rtl="0" eaLnBrk="1" latinLnBrk="0" hangingPunct="1">
              <a:lnSpc>
                <a:spcPct val="90000"/>
              </a:lnSpc>
              <a:spcBef>
                <a:spcPct val="0"/>
              </a:spcBef>
              <a:buNone/>
              <a:defRPr lang="en-US" sz="3200" b="1" kern="1200" dirty="0">
                <a:solidFill>
                  <a:schemeClr val="bg1"/>
                </a:solidFill>
                <a:latin typeface="+mj-lt"/>
                <a:ea typeface="+mj-ea"/>
                <a:cs typeface="+mj-cs"/>
              </a:defRPr>
            </a:lvl1pPr>
          </a:lstStyle>
          <a:p>
            <a:r>
              <a:rPr lang="en-US" dirty="0"/>
              <a:t>Click to edit title for divider</a:t>
            </a:r>
          </a:p>
        </p:txBody>
      </p:sp>
    </p:spTree>
    <p:extLst>
      <p:ext uri="{BB962C8B-B14F-4D97-AF65-F5344CB8AC3E}">
        <p14:creationId xmlns:p14="http://schemas.microsoft.com/office/powerpoint/2010/main" val="1074497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4099297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7784" y="2130552"/>
            <a:ext cx="4681728" cy="2011680"/>
          </a:xfrm>
        </p:spPr>
        <p:txBody>
          <a:bodyPr rIns="0" anchor="b" anchorCtr="0"/>
          <a:lstStyle>
            <a:lvl1pPr algn="l">
              <a:lnSpc>
                <a:spcPct val="90000"/>
              </a:lnSpc>
              <a:defRPr sz="4000">
                <a:solidFill>
                  <a:schemeClr val="tx2"/>
                </a:solidFill>
              </a:defRPr>
            </a:lvl1pPr>
          </a:lstStyle>
          <a:p>
            <a:r>
              <a:rPr lang="en-US" dirty="0"/>
              <a:t>Click to add title</a:t>
            </a:r>
          </a:p>
        </p:txBody>
      </p:sp>
      <p:sp>
        <p:nvSpPr>
          <p:cNvPr id="8" name="Text Placeholder 4">
            <a:extLst>
              <a:ext uri="{FF2B5EF4-FFF2-40B4-BE49-F238E27FC236}">
                <a16:creationId xmlns:a16="http://schemas.microsoft.com/office/drawing/2014/main" id="{F2E27EB6-BC75-41B5-A4CD-12CC32AE90B4}"/>
              </a:ext>
            </a:extLst>
          </p:cNvPr>
          <p:cNvSpPr>
            <a:spLocks noGrp="1"/>
          </p:cNvSpPr>
          <p:nvPr>
            <p:ph type="body" sz="quarter" idx="18" hasCustomPrompt="1"/>
          </p:nvPr>
        </p:nvSpPr>
        <p:spPr>
          <a:xfrm>
            <a:off x="557784" y="4379976"/>
            <a:ext cx="3582017"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dirty="0"/>
              <a:t>Presenter name</a:t>
            </a:r>
          </a:p>
          <a:p>
            <a:pPr lvl="1"/>
            <a:r>
              <a:rPr lang="en-US" dirty="0"/>
              <a:t>Presenter title</a:t>
            </a:r>
          </a:p>
          <a:p>
            <a:pPr lvl="2"/>
            <a:r>
              <a:rPr lang="en-US" dirty="0"/>
              <a:t>Date</a:t>
            </a:r>
          </a:p>
        </p:txBody>
      </p:sp>
      <p:pic>
        <p:nvPicPr>
          <p:cNvPr id="7" name="Graphic 6" descr="Aetna logo.">
            <a:extLst>
              <a:ext uri="{FF2B5EF4-FFF2-40B4-BE49-F238E27FC236}">
                <a16:creationId xmlns:a16="http://schemas.microsoft.com/office/drawing/2014/main" id="{711793BD-0B2F-4558-8354-359CF97EED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584" y="439120"/>
            <a:ext cx="2116649" cy="418679"/>
          </a:xfrm>
          <a:prstGeom prst="rect">
            <a:avLst/>
          </a:prstGeom>
        </p:spPr>
      </p:pic>
    </p:spTree>
    <p:extLst>
      <p:ext uri="{BB962C8B-B14F-4D97-AF65-F5344CB8AC3E}">
        <p14:creationId xmlns:p14="http://schemas.microsoft.com/office/powerpoint/2010/main" val="2653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one-column layout</a:t>
            </a:r>
          </a:p>
        </p:txBody>
      </p:sp>
      <p:sp>
        <p:nvSpPr>
          <p:cNvPr id="3" name="Content Placeholder 2"/>
          <p:cNvSpPr>
            <a:spLocks noGrp="1"/>
          </p:cNvSpPr>
          <p:nvPr>
            <p:ph idx="1" hasCustomPrompt="1"/>
          </p:nvPr>
        </p:nvSpPr>
        <p:spPr bwMode="gray">
          <a:xfrm>
            <a:off x="557784" y="1767532"/>
            <a:ext cx="8586216" cy="3977640"/>
          </a:xfrm>
        </p:spPr>
        <p:txBody>
          <a:bodyPr/>
          <a:lstStyle>
            <a:lvl1pPr>
              <a:lnSpc>
                <a:spcPct val="100000"/>
              </a:lnSpc>
              <a:buClr>
                <a:schemeClr val="tx1"/>
              </a:buClr>
              <a:defRPr sz="1800" b="1" cap="none" baseline="0">
                <a:solidFill>
                  <a:schemeClr val="tx2"/>
                </a:solidFill>
                <a:latin typeface="+mn-lt"/>
              </a:defRPr>
            </a:lvl1pPr>
            <a:lvl2pPr marL="0" indent="0">
              <a:buClr>
                <a:schemeClr val="tx1"/>
              </a:buClr>
              <a:buNone/>
              <a:defRPr sz="1300" baseline="0">
                <a:solidFill>
                  <a:schemeClr val="tx2"/>
                </a:solidFill>
              </a:defRPr>
            </a:lvl2pPr>
            <a:lvl3pPr marL="171450" indent="-171450">
              <a:spcBef>
                <a:spcPts val="1200"/>
              </a:spcBef>
              <a:buClr>
                <a:schemeClr val="tx1"/>
              </a:buClr>
              <a:buFont typeface="Arial" panose="020B0604020202020204" pitchFamily="34" charset="0"/>
              <a:buChar char="•"/>
              <a:defRPr sz="1300" baseline="0">
                <a:solidFill>
                  <a:schemeClr val="tx2"/>
                </a:solidFill>
              </a:defRPr>
            </a:lvl3pPr>
            <a:lvl4pPr marL="342900" indent="-171450">
              <a:buClr>
                <a:schemeClr val="tx1"/>
              </a:buClr>
              <a:buFont typeface="Arial" panose="020B0604020202020204" pitchFamily="34" charset="0"/>
              <a:buChar char="–"/>
              <a:defRPr sz="1300" baseline="0">
                <a:solidFill>
                  <a:schemeClr val="tx2"/>
                </a:solidFill>
              </a:defRPr>
            </a:lvl4pPr>
            <a:lvl5pPr marL="515938" indent="-173038">
              <a:buClr>
                <a:schemeClr val="tx1"/>
              </a:buClr>
              <a:buFont typeface="Arial" panose="020B0604020202020204" pitchFamily="34" charset="0"/>
              <a:buChar char="•"/>
              <a:defRPr sz="1300">
                <a:solidFill>
                  <a:schemeClr val="tx2"/>
                </a:solidFill>
              </a:defRPr>
            </a:lvl5pPr>
            <a:lvl6pPr marL="687388"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solidFill>
                  <a:schemeClr val="tx2"/>
                </a:solidFill>
              </a:defRPr>
            </a:lvl7pPr>
            <a:lvl8pPr marL="1031875" indent="-171450">
              <a:buFont typeface="Arial" panose="020B0604020202020204" pitchFamily="34" charset="0"/>
              <a:buChar char="–"/>
              <a:defRPr sz="1300">
                <a:solidFill>
                  <a:schemeClr val="tx2"/>
                </a:solidFill>
              </a:defRPr>
            </a:lvl8pPr>
            <a:lvl9pPr marL="1203325" indent="-171450">
              <a:buFont typeface="Arial" panose="020B0604020202020204" pitchFamily="34" charset="0"/>
              <a:buChar char="•"/>
              <a:defRPr sz="1300" baseline="0">
                <a:solidFill>
                  <a:schemeClr val="tx2"/>
                </a:solidFill>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4246998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two-column layout</a:t>
            </a:r>
          </a:p>
        </p:txBody>
      </p:sp>
      <p:sp>
        <p:nvSpPr>
          <p:cNvPr id="3" name="Content Placeholder 2"/>
          <p:cNvSpPr>
            <a:spLocks noGrp="1"/>
          </p:cNvSpPr>
          <p:nvPr>
            <p:ph sz="half" idx="1" hasCustomPrompt="1"/>
          </p:nvPr>
        </p:nvSpPr>
        <p:spPr bwMode="gray">
          <a:xfrm>
            <a:off x="557784" y="1767532"/>
            <a:ext cx="5237114"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5" name="Content Placeholder 2"/>
          <p:cNvSpPr>
            <a:spLocks noGrp="1"/>
          </p:cNvSpPr>
          <p:nvPr>
            <p:ph sz="half" idx="10" hasCustomPrompt="1"/>
          </p:nvPr>
        </p:nvSpPr>
        <p:spPr bwMode="gray">
          <a:xfrm>
            <a:off x="6382512" y="1767532"/>
            <a:ext cx="5237114" cy="3973512"/>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baseline="0" dirty="0" smtClean="0">
                <a:solidFill>
                  <a:schemeClr val="tx2"/>
                </a:solidFill>
              </a:defRPr>
            </a:lvl2pPr>
            <a:lvl3pPr marL="171450" indent="-171450">
              <a:spcBef>
                <a:spcPts val="1200"/>
              </a:spcBef>
              <a:buClr>
                <a:schemeClr val="tx1"/>
              </a:buClr>
              <a:buFont typeface="Arial" panose="020B0604020202020204" pitchFamily="34" charset="0"/>
              <a:buChar char="•"/>
              <a:defRPr lang="en-US" sz="1300" baseline="0" dirty="0" smtClean="0">
                <a:solidFill>
                  <a:schemeClr val="tx2"/>
                </a:solidFill>
              </a:defRPr>
            </a:lvl3pPr>
            <a:lvl4pPr marL="342900" indent="-171450">
              <a:buClr>
                <a:schemeClr val="tx1"/>
              </a:buClr>
              <a:buFont typeface="Arial" panose="020B0604020202020204" pitchFamily="34" charset="0"/>
              <a:buChar char="–"/>
              <a:defRPr lang="en-US" sz="1300" baseline="0" dirty="0" smtClean="0">
                <a:solidFill>
                  <a:schemeClr val="tx2"/>
                </a:solidFill>
              </a:defRPr>
            </a:lvl4pPr>
            <a:lvl5pPr marL="514350" indent="-171450">
              <a:buClr>
                <a:schemeClr val="tx1"/>
              </a:buClr>
              <a:buFont typeface="Arial" panose="020B0604020202020204" pitchFamily="34" charset="0"/>
              <a:buChar char="•"/>
              <a:defRPr lang="en-US" sz="1300" dirty="0">
                <a:solidFill>
                  <a:schemeClr val="tx2"/>
                </a:solidFill>
              </a:defRPr>
            </a:lvl5pPr>
            <a:lvl6pPr marL="685800" indent="-171450">
              <a:buClr>
                <a:schemeClr val="tx1"/>
              </a:buClr>
              <a:buFont typeface="Arial" panose="020B0604020202020204" pitchFamily="34" charset="0"/>
              <a:buChar char="–"/>
              <a:defRPr sz="1300" baseline="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393997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three-column layout</a:t>
            </a:r>
          </a:p>
        </p:txBody>
      </p:sp>
      <p:sp>
        <p:nvSpPr>
          <p:cNvPr id="3" name="Content Placeholder 2"/>
          <p:cNvSpPr>
            <a:spLocks noGrp="1"/>
          </p:cNvSpPr>
          <p:nvPr>
            <p:ph sz="half" idx="1" hasCustomPrompt="1"/>
          </p:nvPr>
        </p:nvSpPr>
        <p:spPr bwMode="gray">
          <a:xfrm>
            <a:off x="557784"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6" name="Content Placeholder 2"/>
          <p:cNvSpPr>
            <a:spLocks noGrp="1"/>
          </p:cNvSpPr>
          <p:nvPr>
            <p:ph sz="half" idx="10" hasCustomPrompt="1"/>
          </p:nvPr>
        </p:nvSpPr>
        <p:spPr bwMode="gray">
          <a:xfrm>
            <a:off x="4370832"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1" hasCustomPrompt="1"/>
          </p:nvPr>
        </p:nvSpPr>
        <p:spPr bwMode="gray">
          <a:xfrm>
            <a:off x="8183880" y="1764792"/>
            <a:ext cx="3433191" cy="3988308"/>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tabLst/>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920309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four-column layout</a:t>
            </a:r>
          </a:p>
        </p:txBody>
      </p:sp>
      <p:sp>
        <p:nvSpPr>
          <p:cNvPr id="3" name="Content Placeholder 2"/>
          <p:cNvSpPr>
            <a:spLocks noGrp="1"/>
          </p:cNvSpPr>
          <p:nvPr>
            <p:ph sz="half" idx="1" hasCustomPrompt="1"/>
          </p:nvPr>
        </p:nvSpPr>
        <p:spPr bwMode="gray">
          <a:xfrm>
            <a:off x="557784"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0" hasCustomPrompt="1"/>
          </p:nvPr>
        </p:nvSpPr>
        <p:spPr bwMode="gray">
          <a:xfrm>
            <a:off x="3410712"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8" name="Content Placeholder 2"/>
          <p:cNvSpPr>
            <a:spLocks noGrp="1"/>
          </p:cNvSpPr>
          <p:nvPr>
            <p:ph sz="half" idx="11" hasCustomPrompt="1"/>
          </p:nvPr>
        </p:nvSpPr>
        <p:spPr bwMode="gray">
          <a:xfrm>
            <a:off x="6254496"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9" name="Content Placeholder 2"/>
          <p:cNvSpPr>
            <a:spLocks noGrp="1"/>
          </p:cNvSpPr>
          <p:nvPr>
            <p:ph sz="half" idx="12" hasCustomPrompt="1"/>
          </p:nvPr>
        </p:nvSpPr>
        <p:spPr bwMode="gray">
          <a:xfrm>
            <a:off x="9098280" y="1764792"/>
            <a:ext cx="2505456" cy="3977640"/>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sz="1300" dirty="0" smtClean="0">
                <a:solidFill>
                  <a:schemeClr val="tx2"/>
                </a:solidFill>
              </a:defRPr>
            </a:lvl4pPr>
            <a:lvl5pPr marL="511175" indent="-163513">
              <a:buClr>
                <a:schemeClr val="tx1"/>
              </a:buClr>
              <a:buFont typeface="Arial" panose="020B0604020202020204" pitchFamily="34" charset="0"/>
              <a:buChar char="•"/>
              <a:defRPr lang="en-US" sz="1300" dirty="0">
                <a:solidFill>
                  <a:schemeClr val="tx2"/>
                </a:solidFill>
              </a:defRPr>
            </a:lvl5pPr>
            <a:lvl6pPr marL="685800" indent="-174625">
              <a:buClr>
                <a:schemeClr val="tx1"/>
              </a:buClr>
              <a:buFont typeface="Arial" panose="020B0604020202020204" pitchFamily="34" charset="0"/>
              <a:buChar char="–"/>
              <a:defRPr sz="1300">
                <a:solidFill>
                  <a:schemeClr val="tx2"/>
                </a:solidFill>
              </a:defRPr>
            </a:lvl6pPr>
            <a:lvl7pPr marL="860425" indent="-173038">
              <a:buFont typeface="Arial" panose="020B0604020202020204" pitchFamily="34" charset="0"/>
              <a:buChar char="•"/>
              <a:defRPr sz="1300"/>
            </a:lvl7pPr>
            <a:lvl8pPr marL="1031875" indent="-171450">
              <a:buFont typeface="Arial" panose="020B0604020202020204" pitchFamily="34" charset="0"/>
              <a:buChar char="–"/>
              <a:defRPr sz="1300"/>
            </a:lvl8pPr>
            <a:lvl9pPr marL="1203325" indent="-171450">
              <a:buFont typeface="Arial" panose="020B0604020202020204" pitchFamily="34" charset="0"/>
              <a:buChar char="•"/>
              <a:defRPr sz="130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126896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dirty="0"/>
              <a:t>Click to add title for five-column journey layout</a:t>
            </a:r>
          </a:p>
        </p:txBody>
      </p:sp>
      <p:sp>
        <p:nvSpPr>
          <p:cNvPr id="8" name="Content Placeholder 2"/>
          <p:cNvSpPr>
            <a:spLocks noGrp="1"/>
          </p:cNvSpPr>
          <p:nvPr>
            <p:ph sz="half" idx="1" hasCustomPrompt="1"/>
          </p:nvPr>
        </p:nvSpPr>
        <p:spPr bwMode="gray">
          <a:xfrm>
            <a:off x="1064664"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9" name="Content Placeholder 2"/>
          <p:cNvSpPr>
            <a:spLocks noGrp="1"/>
          </p:cNvSpPr>
          <p:nvPr>
            <p:ph sz="half" idx="10" hasCustomPrompt="1"/>
          </p:nvPr>
        </p:nvSpPr>
        <p:spPr bwMode="gray">
          <a:xfrm>
            <a:off x="3152826"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11" name="Content Placeholder 2"/>
          <p:cNvSpPr>
            <a:spLocks noGrp="1"/>
          </p:cNvSpPr>
          <p:nvPr>
            <p:ph sz="half" idx="11" hasCustomPrompt="1"/>
          </p:nvPr>
        </p:nvSpPr>
        <p:spPr bwMode="gray">
          <a:xfrm>
            <a:off x="5240988"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12" name="Content Placeholder 2"/>
          <p:cNvSpPr>
            <a:spLocks noGrp="1"/>
          </p:cNvSpPr>
          <p:nvPr>
            <p:ph sz="half" idx="12" hasCustomPrompt="1"/>
          </p:nvPr>
        </p:nvSpPr>
        <p:spPr bwMode="gray">
          <a:xfrm>
            <a:off x="7329150"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
        <p:nvSpPr>
          <p:cNvPr id="14" name="Content Placeholder 2"/>
          <p:cNvSpPr>
            <a:spLocks noGrp="1"/>
          </p:cNvSpPr>
          <p:nvPr>
            <p:ph sz="half" idx="13" hasCustomPrompt="1"/>
          </p:nvPr>
        </p:nvSpPr>
        <p:spPr bwMode="gray">
          <a:xfrm>
            <a:off x="9417312" y="3475038"/>
            <a:ext cx="1673352" cy="2266006"/>
          </a:xfrm>
        </p:spPr>
        <p:txBody>
          <a:bodyPr vert="horz" lIns="0" tIns="0" rIns="0" bIns="0" rtlCol="0">
            <a:noAutofit/>
          </a:bodyPr>
          <a:lstStyle>
            <a:lvl1pPr>
              <a:lnSpc>
                <a:spcPct val="100000"/>
              </a:lnSpc>
              <a:buClr>
                <a:schemeClr val="tx1"/>
              </a:buClr>
              <a:defRPr lang="en-US" sz="1800" b="1" kern="1200" cap="none" baseline="0" dirty="0">
                <a:solidFill>
                  <a:schemeClr val="tx2"/>
                </a:solidFill>
                <a:latin typeface="+mn-lt"/>
                <a:ea typeface="+mn-ea"/>
                <a:cs typeface="+mn-cs"/>
              </a:defRPr>
            </a:lvl1pPr>
            <a:lvl2pPr marL="0" indent="0">
              <a:buClr>
                <a:schemeClr val="tx1"/>
              </a:buClr>
              <a:buNone/>
              <a:defRPr lang="en-US" dirty="0" smtClean="0">
                <a:solidFill>
                  <a:schemeClr val="tx2"/>
                </a:solidFill>
              </a:defRPr>
            </a:lvl2pPr>
            <a:lvl3pPr marL="174625" indent="-174625">
              <a:spcBef>
                <a:spcPts val="1200"/>
              </a:spcBef>
              <a:buClr>
                <a:schemeClr val="tx1"/>
              </a:buClr>
              <a:buFont typeface="Arial" panose="020B0604020202020204" pitchFamily="34" charset="0"/>
              <a:buChar char="•"/>
              <a:defRPr lang="en-US" sz="1300" dirty="0" smtClean="0">
                <a:solidFill>
                  <a:schemeClr val="tx2"/>
                </a:solidFill>
              </a:defRPr>
            </a:lvl3pPr>
            <a:lvl4pPr marL="347663" indent="-173038">
              <a:buClr>
                <a:schemeClr val="tx1"/>
              </a:buClr>
              <a:buFont typeface="Arial" panose="020B0604020202020204" pitchFamily="34" charset="0"/>
              <a:buChar char="–"/>
              <a:defRPr lang="en-US" dirty="0" smtClean="0">
                <a:solidFill>
                  <a:schemeClr val="tx2"/>
                </a:solidFill>
              </a:defRPr>
            </a:lvl4pPr>
            <a:lvl5pPr marL="511175" indent="-163513">
              <a:buClr>
                <a:schemeClr val="tx1"/>
              </a:buClr>
              <a:buFont typeface="Arial" panose="020B0604020202020204" pitchFamily="34" charset="0"/>
              <a:buChar char="•"/>
              <a:defRPr lang="en-US" dirty="0">
                <a:solidFill>
                  <a:schemeClr val="tx2"/>
                </a:solidFill>
              </a:defRPr>
            </a:lvl5pPr>
            <a:lvl6pPr marL="685800" indent="-174625">
              <a:buClr>
                <a:schemeClr val="tx1"/>
              </a:buClr>
              <a:buFont typeface="Arial" panose="020B0604020202020204" pitchFamily="34" charset="0"/>
              <a:buChar char="–"/>
              <a:defRPr>
                <a:solidFill>
                  <a:schemeClr val="tx2"/>
                </a:solidFill>
              </a:defRPr>
            </a:lvl6pPr>
            <a:lvl7pPr marL="857250" indent="-174625">
              <a:defRPr/>
            </a:lvl7pPr>
            <a:lvl8pPr marL="1030288" indent="-173038">
              <a:defRPr/>
            </a:lvl8pPr>
            <a:lvl9pPr marL="1203325" indent="-173038">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p:txBody>
      </p:sp>
    </p:spTree>
    <p:extLst>
      <p:ext uri="{BB962C8B-B14F-4D97-AF65-F5344CB8AC3E}">
        <p14:creationId xmlns:p14="http://schemas.microsoft.com/office/powerpoint/2010/main" val="364606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569625" y="1752600"/>
            <a:ext cx="9049575" cy="2975735"/>
          </a:xfrm>
        </p:spPr>
        <p:txBody>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553747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with text layout</a:t>
            </a:r>
          </a:p>
        </p:txBody>
      </p:sp>
      <p:sp>
        <p:nvSpPr>
          <p:cNvPr id="13" name="Content Placeholder 2"/>
          <p:cNvSpPr>
            <a:spLocks noGrp="1"/>
          </p:cNvSpPr>
          <p:nvPr>
            <p:ph idx="1" hasCustomPrompt="1"/>
          </p:nvPr>
        </p:nvSpPr>
        <p:spPr bwMode="gray">
          <a:xfrm>
            <a:off x="557783" y="1767531"/>
            <a:ext cx="3438144" cy="297180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None/>
              <a:defRPr baseline="0">
                <a:solidFill>
                  <a:schemeClr val="tx2"/>
                </a:solidFill>
              </a:defRPr>
            </a:lvl2pPr>
            <a:lvl3pPr marL="177800" indent="-177800">
              <a:spcBef>
                <a:spcPts val="1200"/>
              </a:spcBef>
              <a:buClrTx/>
              <a:buFont typeface="Arial" panose="020B0604020202020204" pitchFamily="34" charset="0"/>
              <a:buChar char="•"/>
              <a:defRPr sz="1300" baseline="0">
                <a:solidFill>
                  <a:schemeClr val="tx2"/>
                </a:solidFill>
              </a:defRPr>
            </a:lvl3pPr>
            <a:lvl4pPr marL="342900" indent="-165100">
              <a:buClrTx/>
              <a:buFont typeface="Arial" panose="020B0604020202020204" pitchFamily="34" charset="0"/>
              <a:buChar char="–"/>
              <a:defRPr sz="1300">
                <a:solidFill>
                  <a:schemeClr val="tx2"/>
                </a:solidFill>
              </a:defRPr>
            </a:lvl4pPr>
            <a:lvl5pPr marL="515938" indent="-173038">
              <a:buClrTx/>
              <a:buFont typeface="Arial" panose="020B0604020202020204" pitchFamily="34" charset="0"/>
              <a:buChar char="•"/>
              <a:defRPr sz="1300">
                <a:solidFill>
                  <a:schemeClr val="tx2"/>
                </a:solidFill>
              </a:defRPr>
            </a:lvl5pPr>
            <a:lvl6pPr marL="687388" indent="-171450">
              <a:buClrTx/>
              <a:buFont typeface="Arial" panose="020B0604020202020204" pitchFamily="34" charset="0"/>
              <a:buChar char="–"/>
              <a:defRPr sz="1300">
                <a:solidFill>
                  <a:schemeClr val="tx2"/>
                </a:solidFill>
              </a:defRPr>
            </a:lvl6pPr>
            <a:lvl7pPr marL="860425" indent="-173038">
              <a:buClrTx/>
              <a:buFont typeface="Arial" panose="020B0604020202020204" pitchFamily="34" charset="0"/>
              <a:buChar char="•"/>
              <a:defRPr sz="1300"/>
            </a:lvl7pPr>
            <a:lvl8pPr marL="1031875" indent="-171450">
              <a:buClrTx/>
              <a:buFont typeface="Arial" panose="020B0604020202020204" pitchFamily="34" charset="0"/>
              <a:buChar char="–"/>
              <a:defRPr sz="1300"/>
            </a:lvl8pPr>
            <a:lvl9pPr marL="1203325" indent="-171450">
              <a:buClrTx/>
              <a:buFont typeface="Arial" panose="020B0604020202020204" pitchFamily="34" charset="0"/>
              <a:buChar char="•"/>
              <a:defRPr sz="1300" baseline="0"/>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4446495" y="1764792"/>
            <a:ext cx="7172418" cy="2975735"/>
          </a:xfrm>
        </p:spPr>
        <p:txBody>
          <a:bodyPr>
            <a:noAutofit/>
          </a:bodyPr>
          <a:lstStyle>
            <a:lvl1pP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662880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comparison slide</a:t>
            </a:r>
          </a:p>
        </p:txBody>
      </p:sp>
      <p:sp>
        <p:nvSpPr>
          <p:cNvPr id="15" name="Content Placeholder 3"/>
          <p:cNvSpPr>
            <a:spLocks noGrp="1"/>
          </p:cNvSpPr>
          <p:nvPr>
            <p:ph sz="half" idx="2" hasCustomPrompt="1"/>
          </p:nvPr>
        </p:nvSpPr>
        <p:spPr>
          <a:xfrm>
            <a:off x="1253148" y="3718011"/>
            <a:ext cx="3493008" cy="2023033"/>
          </a:xfrm>
          <a:noFill/>
        </p:spPr>
        <p:txBody>
          <a:bodyPr lIns="0" tIns="0" rIns="0" bIns="0"/>
          <a:lstStyle>
            <a:lvl1pPr marL="0" indent="0" algn="ctr">
              <a:lnSpc>
                <a:spcPct val="100000"/>
              </a:lnSpc>
              <a:spcBef>
                <a:spcPts val="1200"/>
              </a:spcBef>
              <a:buClrTx/>
              <a:buFont typeface="Arial"/>
              <a:buNone/>
              <a:defRPr sz="1800" b="1">
                <a:solidFill>
                  <a:schemeClr val="tx2"/>
                </a:solidFill>
                <a:latin typeface="+mn-lt"/>
              </a:defRPr>
            </a:lvl1pPr>
            <a:lvl2pPr marL="0" indent="0" algn="ctr">
              <a:spcBef>
                <a:spcPts val="1200"/>
              </a:spcBef>
              <a:buClrTx/>
              <a:buFontTx/>
              <a:buNone/>
              <a:defRPr sz="1500">
                <a:solidFill>
                  <a:schemeClr val="tx2"/>
                </a:solidFill>
              </a:defRPr>
            </a:lvl2pPr>
            <a:lvl3pPr marL="404813" indent="-173038">
              <a:spcBef>
                <a:spcPts val="600"/>
              </a:spcBef>
              <a:buClrTx/>
              <a:buFont typeface="Arial" panose="020B0604020202020204" pitchFamily="34" charset="0"/>
              <a:buChar char="•"/>
              <a:defRPr sz="1600">
                <a:solidFill>
                  <a:schemeClr val="tx2"/>
                </a:solidFill>
              </a:defRPr>
            </a:lvl3pPr>
            <a:lvl4pPr marL="631825" indent="-174625">
              <a:spcBef>
                <a:spcPts val="600"/>
              </a:spcBef>
              <a:buClrTx/>
              <a:buFont typeface="Arial" panose="020B0604020202020204" pitchFamily="34" charset="0"/>
              <a:buChar char="•"/>
              <a:defRPr sz="1600">
                <a:solidFill>
                  <a:schemeClr val="tx2"/>
                </a:solidFill>
              </a:defRPr>
            </a:lvl4pPr>
            <a:lvl5pPr marL="804863" indent="-173038">
              <a:spcBef>
                <a:spcPts val="600"/>
              </a:spcBef>
              <a:buClrTx/>
              <a:buFont typeface="Arial" panose="020B0604020202020204" pitchFamily="34" charset="0"/>
              <a:buChar char="–"/>
              <a:defRPr sz="1600">
                <a:solidFill>
                  <a:schemeClr val="tx2"/>
                </a:solidFill>
              </a:defRPr>
            </a:lvl5pPr>
            <a:lvl6pPr marL="977900" indent="-177800">
              <a:buClrTx/>
              <a:defRPr sz="1600"/>
            </a:lvl6pPr>
            <a:lvl7pPr marL="1143000" indent="-165100">
              <a:buClrTx/>
              <a:defRPr sz="1600"/>
            </a:lvl7pPr>
            <a:lvl8pPr marL="1320800" indent="-177800">
              <a:buClrTx/>
              <a:defRPr sz="1600"/>
            </a:lvl8pPr>
            <a:lvl9pPr>
              <a:defRPr sz="1600"/>
            </a:lvl9pPr>
          </a:lstStyle>
          <a:p>
            <a:pPr lvl="0"/>
            <a:r>
              <a:rPr lang="en-US" dirty="0"/>
              <a:t>Header</a:t>
            </a:r>
          </a:p>
          <a:p>
            <a:pPr lvl="1"/>
            <a:r>
              <a:rPr lang="en-US" dirty="0"/>
              <a:t>First-level</a:t>
            </a:r>
          </a:p>
        </p:txBody>
      </p:sp>
      <p:sp>
        <p:nvSpPr>
          <p:cNvPr id="11" name="Rectangle 10">
            <a:extLst>
              <a:ext uri="{FF2B5EF4-FFF2-40B4-BE49-F238E27FC236}">
                <a16:creationId xmlns:a16="http://schemas.microsoft.com/office/drawing/2014/main" id="{65139F72-CEC0-495F-8477-192D60A880E2}"/>
              </a:ext>
            </a:extLst>
          </p:cNvPr>
          <p:cNvSpPr/>
          <p:nvPr userDrawn="1"/>
        </p:nvSpPr>
        <p:spPr>
          <a:xfrm>
            <a:off x="6094412"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16" name="Content Placeholder 5"/>
          <p:cNvSpPr>
            <a:spLocks noGrp="1"/>
          </p:cNvSpPr>
          <p:nvPr>
            <p:ph sz="quarter" idx="4" hasCustomPrompt="1"/>
          </p:nvPr>
        </p:nvSpPr>
        <p:spPr>
          <a:xfrm>
            <a:off x="7378375" y="3718011"/>
            <a:ext cx="3493008" cy="2023033"/>
          </a:xfrm>
          <a:noFill/>
        </p:spPr>
        <p:txBody>
          <a:bodyPr lIns="0" tIns="0" rIns="0" bIns="0"/>
          <a:lstStyle>
            <a:lvl1pPr marL="0" indent="0" algn="ctr">
              <a:lnSpc>
                <a:spcPct val="100000"/>
              </a:lnSpc>
              <a:spcBef>
                <a:spcPts val="1200"/>
              </a:spcBef>
              <a:buClrTx/>
              <a:buFont typeface="Arial"/>
              <a:buNone/>
              <a:defRPr sz="1800" b="1">
                <a:solidFill>
                  <a:schemeClr val="bg1"/>
                </a:solidFill>
                <a:latin typeface="+mn-lt"/>
              </a:defRPr>
            </a:lvl1pPr>
            <a:lvl2pPr marL="0" indent="0" algn="ctr">
              <a:spcBef>
                <a:spcPts val="1200"/>
              </a:spcBef>
              <a:buClrTx/>
              <a:buFontTx/>
              <a:buNone/>
              <a:defRPr sz="1500">
                <a:solidFill>
                  <a:schemeClr val="bg1"/>
                </a:solidFill>
              </a:defRPr>
            </a:lvl2pPr>
            <a:lvl3pPr marL="231775" indent="0">
              <a:spcBef>
                <a:spcPts val="600"/>
              </a:spcBef>
              <a:buClrTx/>
              <a:buFont typeface="Arial" panose="020B0604020202020204" pitchFamily="34" charset="0"/>
              <a:buNone/>
              <a:defRPr sz="1600">
                <a:solidFill>
                  <a:schemeClr val="bg1"/>
                </a:solidFill>
              </a:defRPr>
            </a:lvl3pPr>
            <a:lvl4pPr marL="631825" indent="-174625">
              <a:spcBef>
                <a:spcPts val="600"/>
              </a:spcBef>
              <a:buClrTx/>
              <a:buFont typeface="Arial" panose="020B0604020202020204" pitchFamily="34" charset="0"/>
              <a:buChar char="•"/>
              <a:defRPr sz="1600">
                <a:solidFill>
                  <a:schemeClr val="bg1"/>
                </a:solidFill>
              </a:defRPr>
            </a:lvl4pPr>
            <a:lvl5pPr marL="804863" indent="-173038">
              <a:spcBef>
                <a:spcPts val="600"/>
              </a:spcBef>
              <a:buClrTx/>
              <a:buFont typeface="Arial" panose="020B0604020202020204" pitchFamily="34" charset="0"/>
              <a:buChar char="–"/>
              <a:defRPr sz="1600">
                <a:solidFill>
                  <a:schemeClr val="bg1"/>
                </a:solidFill>
              </a:defRPr>
            </a:lvl5pPr>
            <a:lvl6pPr>
              <a:spcBef>
                <a:spcPts val="600"/>
              </a:spcBef>
              <a:buClrTx/>
              <a:defRPr sz="1600">
                <a:solidFill>
                  <a:schemeClr val="bg1"/>
                </a:solidFill>
              </a:defRPr>
            </a:lvl6pPr>
            <a:lvl7pPr>
              <a:spcBef>
                <a:spcPts val="600"/>
              </a:spcBef>
              <a:buClrTx/>
              <a:defRPr sz="1600">
                <a:solidFill>
                  <a:schemeClr val="bg1"/>
                </a:solidFill>
              </a:defRPr>
            </a:lvl7pPr>
            <a:lvl8pPr>
              <a:spcBef>
                <a:spcPts val="600"/>
              </a:spcBef>
              <a:buClrTx/>
              <a:defRPr sz="1600">
                <a:solidFill>
                  <a:schemeClr val="bg1"/>
                </a:solidFill>
              </a:defRPr>
            </a:lvl8pPr>
            <a:lvl9pPr>
              <a:defRPr sz="1600"/>
            </a:lvl9pPr>
          </a:lstStyle>
          <a:p>
            <a:pPr lvl="0"/>
            <a:r>
              <a:rPr lang="en-US" dirty="0"/>
              <a:t>Header</a:t>
            </a:r>
          </a:p>
          <a:p>
            <a:pPr lvl="1"/>
            <a:r>
              <a:rPr lang="en-US" dirty="0"/>
              <a:t>First-level</a:t>
            </a:r>
          </a:p>
        </p:txBody>
      </p:sp>
      <p:pic>
        <p:nvPicPr>
          <p:cNvPr id="7" name="Graphic 6" descr="Aetna logo.">
            <a:extLst>
              <a:ext uri="{FF2B5EF4-FFF2-40B4-BE49-F238E27FC236}">
                <a16:creationId xmlns:a16="http://schemas.microsoft.com/office/drawing/2014/main" id="{34DACD69-8AD5-4975-AB47-A6635CCD79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567775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One pane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C0F96E-9999-4005-8473-826D5DCE2DEE}"/>
              </a:ext>
            </a:extLst>
          </p:cNvPr>
          <p:cNvSpPr/>
          <p:nvPr userDrawn="1"/>
        </p:nvSpPr>
        <p:spPr>
          <a:xfrm>
            <a:off x="0" y="0"/>
            <a:ext cx="4057094"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4" name="Title 1">
            <a:extLst>
              <a:ext uri="{FF2B5EF4-FFF2-40B4-BE49-F238E27FC236}">
                <a16:creationId xmlns:a16="http://schemas.microsoft.com/office/drawing/2014/main" id="{55DD33AA-4B09-4A58-994F-E3F683B34D71}"/>
              </a:ext>
            </a:extLst>
          </p:cNvPr>
          <p:cNvSpPr>
            <a:spLocks noGrp="1"/>
          </p:cNvSpPr>
          <p:nvPr>
            <p:ph type="title" hasCustomPrompt="1"/>
          </p:nvPr>
        </p:nvSpPr>
        <p:spPr>
          <a:xfrm>
            <a:off x="579556" y="0"/>
            <a:ext cx="2958302" cy="6425581"/>
          </a:xfrm>
        </p:spPr>
        <p:txBody>
          <a:bodyPr anchor="ctr"/>
          <a:lstStyle>
            <a:lvl1pPr>
              <a:defRPr>
                <a:solidFill>
                  <a:schemeClr val="tx2"/>
                </a:solidFill>
              </a:defRPr>
            </a:lvl1pPr>
          </a:lstStyle>
          <a:p>
            <a:r>
              <a:rPr lang="en-US" dirty="0"/>
              <a:t>Click to add title </a:t>
            </a:r>
            <a:br>
              <a:rPr lang="en-US" dirty="0"/>
            </a:br>
            <a:r>
              <a:rPr lang="en-US" dirty="0"/>
              <a:t>here for one panel comparison slide</a:t>
            </a:r>
          </a:p>
        </p:txBody>
      </p:sp>
      <p:sp>
        <p:nvSpPr>
          <p:cNvPr id="5" name="Content Placeholder 3">
            <a:extLst>
              <a:ext uri="{FF2B5EF4-FFF2-40B4-BE49-F238E27FC236}">
                <a16:creationId xmlns:a16="http://schemas.microsoft.com/office/drawing/2014/main" id="{078994F5-387B-48FA-B709-91852EBD4CB0}"/>
              </a:ext>
            </a:extLst>
          </p:cNvPr>
          <p:cNvSpPr>
            <a:spLocks noGrp="1"/>
          </p:cNvSpPr>
          <p:nvPr>
            <p:ph sz="half" idx="2" hasCustomPrompt="1"/>
          </p:nvPr>
        </p:nvSpPr>
        <p:spPr bwMode="gray">
          <a:xfrm>
            <a:off x="4906236" y="2971852"/>
            <a:ext cx="2368296" cy="2592183"/>
          </a:xfrm>
        </p:spPr>
        <p:txBody>
          <a:bodyPr vert="horz" lIns="0" tIns="0" rIns="0" bIns="0" rtlCol="0">
            <a:noAutofit/>
          </a:bodyPr>
          <a:lstStyle>
            <a:lvl1pPr algn="ctr">
              <a:lnSpc>
                <a:spcPct val="100000"/>
              </a:lnSpc>
              <a:buClrTx/>
              <a:defRPr lang="en-US" sz="1800" b="1" kern="1200" cap="none" baseline="0" dirty="0">
                <a:solidFill>
                  <a:schemeClr val="accent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dirty="0"/>
              <a:t>Header</a:t>
            </a:r>
          </a:p>
          <a:p>
            <a:pPr lvl="1"/>
            <a:r>
              <a:rPr lang="en-US" dirty="0"/>
              <a:t>First-level</a:t>
            </a:r>
          </a:p>
        </p:txBody>
      </p:sp>
      <p:sp>
        <p:nvSpPr>
          <p:cNvPr id="6" name="Content Placeholder 3">
            <a:extLst>
              <a:ext uri="{FF2B5EF4-FFF2-40B4-BE49-F238E27FC236}">
                <a16:creationId xmlns:a16="http://schemas.microsoft.com/office/drawing/2014/main" id="{CF3CDB29-94D9-41A9-82E8-931EF5F69E19}"/>
              </a:ext>
            </a:extLst>
          </p:cNvPr>
          <p:cNvSpPr>
            <a:spLocks noGrp="1"/>
          </p:cNvSpPr>
          <p:nvPr>
            <p:ph sz="half" idx="18" hasCustomPrompt="1"/>
          </p:nvPr>
        </p:nvSpPr>
        <p:spPr bwMode="gray">
          <a:xfrm>
            <a:off x="8969729" y="2971852"/>
            <a:ext cx="2368296" cy="2592183"/>
          </a:xfrm>
        </p:spPr>
        <p:txBody>
          <a:bodyPr vert="horz" lIns="0" tIns="0" rIns="0" bIns="0" rtlCol="0">
            <a:noAutofit/>
          </a:bodyPr>
          <a:lstStyle>
            <a:lvl1pPr algn="ctr">
              <a:lnSpc>
                <a:spcPct val="100000"/>
              </a:lnSpc>
              <a:buClrTx/>
              <a:defRPr lang="en-US" sz="1800" b="1" cap="none" baseline="0" dirty="0" smtClean="0">
                <a:solidFill>
                  <a:schemeClr val="accent2"/>
                </a:solidFill>
                <a:latin typeface="+mn-lt"/>
              </a:defRPr>
            </a:lvl1pPr>
            <a:lvl2pPr marL="0" indent="0" algn="ctr">
              <a:spcBef>
                <a:spcPts val="1800"/>
              </a:spcBef>
              <a:buClrTx/>
              <a:buFontTx/>
              <a:buNone/>
              <a:defRPr lang="en-US" sz="1500" dirty="0" smtClean="0">
                <a:solidFill>
                  <a:schemeClr val="tx2"/>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dirty="0"/>
              <a:t>Header</a:t>
            </a:r>
          </a:p>
          <a:p>
            <a:pPr lvl="1"/>
            <a:r>
              <a:rPr lang="en-US" dirty="0"/>
              <a:t>First-level</a:t>
            </a:r>
          </a:p>
        </p:txBody>
      </p:sp>
      <p:sp>
        <p:nvSpPr>
          <p:cNvPr id="8" name="Content Placeholder 8">
            <a:extLst>
              <a:ext uri="{FF2B5EF4-FFF2-40B4-BE49-F238E27FC236}">
                <a16:creationId xmlns:a16="http://schemas.microsoft.com/office/drawing/2014/main" id="{626E84EC-56CC-4EFF-B8DB-0BB161DEE752}"/>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C9532C3-9DCA-4004-87E8-E7BD18C08606}"/>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rPr>
              <a:t>©2024 Aetna Inc.</a:t>
            </a:r>
          </a:p>
        </p:txBody>
      </p:sp>
      <p:pic>
        <p:nvPicPr>
          <p:cNvPr id="10" name="Graphic 9" descr="Aetna logo.">
            <a:extLst>
              <a:ext uri="{FF2B5EF4-FFF2-40B4-BE49-F238E27FC236}">
                <a16:creationId xmlns:a16="http://schemas.microsoft.com/office/drawing/2014/main" id="{306032C7-6671-4509-89BA-3F526916465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8438049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84DEEE-7EC6-47DD-A9BD-8532F5EDE7F8}"/>
              </a:ext>
            </a:extLst>
          </p:cNvPr>
          <p:cNvSpPr/>
          <p:nvPr userDrawn="1"/>
        </p:nvSpPr>
        <p:spPr>
          <a:xfrm>
            <a:off x="0" y="6241774"/>
            <a:ext cx="5585791" cy="616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23" name="Rectangle 22">
            <a:extLst>
              <a:ext uri="{FF2B5EF4-FFF2-40B4-BE49-F238E27FC236}">
                <a16:creationId xmlns:a16="http://schemas.microsoft.com/office/drawing/2014/main" id="{B5FE79D5-35B2-49F2-B15D-DA1A165F3786}"/>
              </a:ext>
            </a:extLst>
          </p:cNvPr>
          <p:cNvSpPr/>
          <p:nvPr userDrawn="1"/>
        </p:nvSpPr>
        <p:spPr>
          <a:xfrm>
            <a:off x="4061837" y="0"/>
            <a:ext cx="4057094"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8118931" y="0"/>
            <a:ext cx="40698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25" name="Title 1">
            <a:extLst>
              <a:ext uri="{FF2B5EF4-FFF2-40B4-BE49-F238E27FC236}">
                <a16:creationId xmlns:a16="http://schemas.microsoft.com/office/drawing/2014/main" id="{430E9904-95CA-4355-B234-1DDA8EC1512E}"/>
              </a:ext>
            </a:extLst>
          </p:cNvPr>
          <p:cNvSpPr>
            <a:spLocks noGrp="1"/>
          </p:cNvSpPr>
          <p:nvPr>
            <p:ph type="title" hasCustomPrompt="1"/>
          </p:nvPr>
        </p:nvSpPr>
        <p:spPr>
          <a:xfrm>
            <a:off x="588240" y="0"/>
            <a:ext cx="2958302" cy="6425581"/>
          </a:xfrm>
        </p:spPr>
        <p:txBody>
          <a:bodyPr anchor="ctr"/>
          <a:lstStyle>
            <a:lvl1pPr>
              <a:defRPr>
                <a:solidFill>
                  <a:schemeClr val="tx2"/>
                </a:solidFill>
              </a:defRPr>
            </a:lvl1pPr>
          </a:lstStyle>
          <a:p>
            <a:r>
              <a:rPr lang="en-US" dirty="0"/>
              <a:t>Click to add </a:t>
            </a:r>
            <a:br>
              <a:rPr lang="en-US" dirty="0"/>
            </a:br>
            <a:r>
              <a:rPr lang="en-US" dirty="0"/>
              <a:t>title here for comparison slide</a:t>
            </a:r>
          </a:p>
        </p:txBody>
      </p:sp>
      <p:sp>
        <p:nvSpPr>
          <p:cNvPr id="21" name="Content Placeholder 3">
            <a:extLst>
              <a:ext uri="{FF2B5EF4-FFF2-40B4-BE49-F238E27FC236}">
                <a16:creationId xmlns:a16="http://schemas.microsoft.com/office/drawing/2014/main" id="{3E63A43E-9184-464B-AD62-08609C3C2EFC}"/>
              </a:ext>
            </a:extLst>
          </p:cNvPr>
          <p:cNvSpPr>
            <a:spLocks noGrp="1"/>
          </p:cNvSpPr>
          <p:nvPr>
            <p:ph sz="half" idx="2" hasCustomPrompt="1"/>
          </p:nvPr>
        </p:nvSpPr>
        <p:spPr bwMode="gray">
          <a:xfrm>
            <a:off x="4906236" y="2971852"/>
            <a:ext cx="2368296" cy="2592183"/>
          </a:xfrm>
        </p:spPr>
        <p:txBody>
          <a:bodyPr vert="horz" lIns="0" tIns="0" rIns="0" bIns="0" rtlCol="0">
            <a:noAutofit/>
          </a:bodyPr>
          <a:lstStyle>
            <a:lvl1pPr algn="ctr">
              <a:lnSpc>
                <a:spcPct val="100000"/>
              </a:lnSpc>
              <a:buClrTx/>
              <a:defRPr lang="en-US" sz="1800" b="1" kern="1200" cap="none" baseline="0" dirty="0">
                <a:solidFill>
                  <a:schemeClr val="tx2"/>
                </a:solidFill>
                <a:latin typeface="+mn-lt"/>
                <a:ea typeface="+mn-ea"/>
                <a:cs typeface="+mn-cs"/>
              </a:defRPr>
            </a:lvl1pPr>
            <a:lvl2pPr marL="0" indent="0" algn="ctr">
              <a:spcBef>
                <a:spcPts val="1800"/>
              </a:spcBef>
              <a:buClrTx/>
              <a:buFontTx/>
              <a:buNone/>
              <a:defRPr lang="en-US" sz="1500" baseline="0" dirty="0" smtClean="0">
                <a:solidFill>
                  <a:schemeClr val="tx2"/>
                </a:solidFill>
              </a:defRPr>
            </a:lvl2pPr>
            <a:lvl3pPr marL="171450" indent="0">
              <a:buClrTx/>
              <a:buFont typeface="Arial" panose="020B0604020202020204" pitchFamily="34" charset="0"/>
              <a:buNone/>
              <a:defRPr lang="en-US" sz="1600" baseline="0" dirty="0" smtClean="0">
                <a:solidFill>
                  <a:schemeClr val="tx2"/>
                </a:solidFill>
              </a:defRPr>
            </a:lvl3pPr>
            <a:lvl4pPr>
              <a:buClrTx/>
              <a:defRPr lang="en-US" sz="1600" baseline="0" dirty="0" smtClean="0">
                <a:solidFill>
                  <a:schemeClr val="tx2"/>
                </a:solidFill>
              </a:defRPr>
            </a:lvl4pPr>
            <a:lvl5pPr>
              <a:buClrTx/>
              <a:defRPr lang="en-US" sz="1600" baseline="0" dirty="0">
                <a:solidFill>
                  <a:schemeClr val="tx2"/>
                </a:solidFill>
              </a:defRPr>
            </a:lvl5pPr>
            <a:lvl6pPr>
              <a:buClrTx/>
              <a:defRPr sz="1600" baseline="0">
                <a:solidFill>
                  <a:schemeClr val="tx2"/>
                </a:solidFill>
              </a:defRPr>
            </a:lvl6pPr>
            <a:lvl7pPr>
              <a:buClrTx/>
              <a:defRPr sz="1600" baseline="0">
                <a:solidFill>
                  <a:schemeClr val="tx2"/>
                </a:solidFill>
              </a:defRPr>
            </a:lvl7pPr>
            <a:lvl8pPr>
              <a:buClrTx/>
              <a:defRPr sz="1600" baseline="0">
                <a:solidFill>
                  <a:schemeClr val="tx2"/>
                </a:solidFill>
              </a:defRPr>
            </a:lvl8pPr>
            <a:lvl9pPr>
              <a:buClrTx/>
              <a:defRPr sz="1600">
                <a:solidFill>
                  <a:schemeClr val="tx2"/>
                </a:solidFill>
              </a:defRPr>
            </a:lvl9pPr>
          </a:lstStyle>
          <a:p>
            <a:pPr marL="0" lvl="0" indent="0" algn="ctr" defTabSz="457200" rtl="0" eaLnBrk="1" latinLnBrk="0" hangingPunct="1">
              <a:lnSpc>
                <a:spcPct val="100000"/>
              </a:lnSpc>
              <a:spcBef>
                <a:spcPts val="1800"/>
              </a:spcBef>
              <a:buClrTx/>
              <a:buFont typeface="Arial"/>
              <a:buNone/>
            </a:pPr>
            <a:r>
              <a:rPr lang="en-US" dirty="0"/>
              <a:t>Header</a:t>
            </a:r>
          </a:p>
          <a:p>
            <a:pPr lvl="1"/>
            <a:r>
              <a:rPr lang="en-US" dirty="0"/>
              <a:t>First-level</a:t>
            </a:r>
          </a:p>
        </p:txBody>
      </p:sp>
      <p:sp>
        <p:nvSpPr>
          <p:cNvPr id="24" name="Content Placeholder 3">
            <a:extLst>
              <a:ext uri="{FF2B5EF4-FFF2-40B4-BE49-F238E27FC236}">
                <a16:creationId xmlns:a16="http://schemas.microsoft.com/office/drawing/2014/main" id="{6C89E4A5-6F21-4ECD-BCA6-5B29AF1FC1C0}"/>
              </a:ext>
            </a:extLst>
          </p:cNvPr>
          <p:cNvSpPr>
            <a:spLocks noGrp="1"/>
          </p:cNvSpPr>
          <p:nvPr>
            <p:ph sz="half" idx="18" hasCustomPrompt="1"/>
          </p:nvPr>
        </p:nvSpPr>
        <p:spPr bwMode="gray">
          <a:xfrm>
            <a:off x="8969729" y="2971852"/>
            <a:ext cx="2368296" cy="2592183"/>
          </a:xfrm>
        </p:spPr>
        <p:txBody>
          <a:bodyPr vert="horz" lIns="0" tIns="0" rIns="0" bIns="0" rtlCol="0">
            <a:noAutofit/>
          </a:bodyPr>
          <a:lstStyle>
            <a:lvl1pPr algn="ctr">
              <a:lnSpc>
                <a:spcPct val="100000"/>
              </a:lnSpc>
              <a:buClrTx/>
              <a:defRPr lang="en-US" sz="1800" b="1" cap="none" baseline="0" dirty="0" smtClean="0">
                <a:solidFill>
                  <a:schemeClr val="bg1"/>
                </a:solidFill>
                <a:latin typeface="+mn-lt"/>
              </a:defRPr>
            </a:lvl1pPr>
            <a:lvl2pPr marL="0" indent="0" algn="ctr">
              <a:spcBef>
                <a:spcPts val="1800"/>
              </a:spcBef>
              <a:buClrTx/>
              <a:buFontTx/>
              <a:buNone/>
              <a:defRPr lang="en-US" sz="1500" dirty="0" smtClean="0">
                <a:solidFill>
                  <a:schemeClr val="bg1"/>
                </a:solidFill>
              </a:defRPr>
            </a:lvl2pPr>
            <a:lvl3pPr marL="171450" indent="0">
              <a:buClrTx/>
              <a:buFont typeface="Arial" panose="020B0604020202020204" pitchFamily="34" charset="0"/>
              <a:buNone/>
              <a:defRPr lang="en-US" sz="1600" baseline="0" dirty="0" smtClean="0">
                <a:solidFill>
                  <a:schemeClr val="bg1"/>
                </a:solidFill>
              </a:defRPr>
            </a:lvl3pPr>
            <a:lvl4pPr>
              <a:buClrTx/>
              <a:defRPr lang="en-US" sz="1600" baseline="0" dirty="0" smtClean="0">
                <a:solidFill>
                  <a:schemeClr val="bg1"/>
                </a:solidFill>
              </a:defRPr>
            </a:lvl4pPr>
            <a:lvl5pPr>
              <a:buClrTx/>
              <a:defRPr lang="en-US" sz="1600" baseline="0" dirty="0">
                <a:solidFill>
                  <a:schemeClr val="bg1"/>
                </a:solidFill>
              </a:defRPr>
            </a:lvl5pPr>
            <a:lvl6pPr>
              <a:buClrTx/>
              <a:defRPr sz="1600" baseline="0">
                <a:solidFill>
                  <a:schemeClr val="bg1"/>
                </a:solidFill>
              </a:defRPr>
            </a:lvl6pPr>
            <a:lvl7pPr>
              <a:buClrTx/>
              <a:defRPr sz="1600">
                <a:solidFill>
                  <a:schemeClr val="bg1"/>
                </a:solidFill>
              </a:defRPr>
            </a:lvl7pPr>
            <a:lvl8pPr>
              <a:buClrTx/>
              <a:defRPr sz="1600" baseline="0">
                <a:solidFill>
                  <a:schemeClr val="bg1"/>
                </a:solidFill>
              </a:defRPr>
            </a:lvl8pPr>
            <a:lvl9pPr>
              <a:buClrTx/>
              <a:defRPr sz="1600">
                <a:solidFill>
                  <a:schemeClr val="bg1"/>
                </a:solidFill>
              </a:defRPr>
            </a:lvl9pPr>
          </a:lstStyle>
          <a:p>
            <a:pPr lvl="0"/>
            <a:r>
              <a:rPr lang="en-US" dirty="0"/>
              <a:t>Header</a:t>
            </a:r>
          </a:p>
          <a:p>
            <a:pPr lvl="1"/>
            <a:r>
              <a:rPr lang="en-US" dirty="0"/>
              <a:t>First-level</a:t>
            </a:r>
          </a:p>
        </p:txBody>
      </p:sp>
      <p:sp>
        <p:nvSpPr>
          <p:cNvPr id="15" name="Content Placeholder 8">
            <a:extLst>
              <a:ext uri="{FF2B5EF4-FFF2-40B4-BE49-F238E27FC236}">
                <a16:creationId xmlns:a16="http://schemas.microsoft.com/office/drawing/2014/main" id="{EE7FCED2-1768-48E4-9116-9ACCD7B290E9}"/>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C2AF51A2-67B2-4C17-B71A-8C065A996E86}"/>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rPr>
              <a:t>©2024 Aetna Inc.</a:t>
            </a:r>
          </a:p>
        </p:txBody>
      </p:sp>
      <p:pic>
        <p:nvPicPr>
          <p:cNvPr id="11" name="Graphic 10" descr="Aetna logo.">
            <a:extLst>
              <a:ext uri="{FF2B5EF4-FFF2-40B4-BE49-F238E27FC236}">
                <a16:creationId xmlns:a16="http://schemas.microsoft.com/office/drawing/2014/main" id="{3A200E09-15FE-4BFC-98F3-EDF73D4F45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77750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88825" cy="6858000"/>
          </a:xfrm>
          <a:prstGeom prst="rect">
            <a:avLst/>
          </a:prstGeom>
          <a:solidFill>
            <a:schemeClr val="bg1">
              <a:lumMod val="7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itle 1"/>
          <p:cNvSpPr>
            <a:spLocks noGrp="1"/>
          </p:cNvSpPr>
          <p:nvPr>
            <p:ph type="ctrTitle" hasCustomPrompt="1"/>
          </p:nvPr>
        </p:nvSpPr>
        <p:spPr>
          <a:xfrm>
            <a:off x="557786" y="2130552"/>
            <a:ext cx="4681728" cy="2011680"/>
          </a:xfrm>
        </p:spPr>
        <p:txBody>
          <a:bodyPr rIns="0" anchor="b" anchorCtr="0"/>
          <a:lstStyle>
            <a:lvl1pPr>
              <a:lnSpc>
                <a:spcPct val="90000"/>
              </a:lnSpc>
              <a:defRPr sz="4000">
                <a:solidFill>
                  <a:schemeClr val="bg1"/>
                </a:solidFill>
              </a:defRPr>
            </a:lvl1pPr>
          </a:lstStyle>
          <a:p>
            <a:r>
              <a:rPr lang="en-US" dirty="0"/>
              <a:t>Click to add title</a:t>
            </a:r>
          </a:p>
        </p:txBody>
      </p:sp>
      <p:sp>
        <p:nvSpPr>
          <p:cNvPr id="15" name="Text Placeholder 4"/>
          <p:cNvSpPr>
            <a:spLocks noGrp="1"/>
          </p:cNvSpPr>
          <p:nvPr>
            <p:ph type="body" sz="quarter" idx="17" hasCustomPrompt="1"/>
          </p:nvPr>
        </p:nvSpPr>
        <p:spPr>
          <a:xfrm>
            <a:off x="557784" y="4379976"/>
            <a:ext cx="3582017" cy="1262324"/>
          </a:xfrm>
        </p:spPr>
        <p:txBody>
          <a:bodyPr/>
          <a:lstStyle>
            <a:lvl1pPr>
              <a:defRPr sz="1500" b="1">
                <a:solidFill>
                  <a:schemeClr val="bg1"/>
                </a:solidFill>
              </a:defRPr>
            </a:lvl1pPr>
            <a:lvl2pPr marL="0" indent="0">
              <a:spcBef>
                <a:spcPts val="0"/>
              </a:spcBef>
              <a:spcAft>
                <a:spcPts val="2400"/>
              </a:spcAft>
              <a:buFontTx/>
              <a:buNone/>
              <a:defRPr sz="1300">
                <a:solidFill>
                  <a:schemeClr val="bg1"/>
                </a:solidFill>
              </a:defRPr>
            </a:lvl2pPr>
            <a:lvl3pPr marL="0" indent="0">
              <a:buFontTx/>
              <a:buNone/>
              <a:defRPr sz="12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pic>
        <p:nvPicPr>
          <p:cNvPr id="8" name="Graphic 7" descr="Aetna logo in white.">
            <a:extLst>
              <a:ext uri="{FF2B5EF4-FFF2-40B4-BE49-F238E27FC236}">
                <a16:creationId xmlns:a16="http://schemas.microsoft.com/office/drawing/2014/main" id="{DAD85B32-80CC-40DF-850D-58F93AF7A9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072" y="438912"/>
            <a:ext cx="2121408" cy="419620"/>
          </a:xfrm>
          <a:prstGeom prst="rect">
            <a:avLst/>
          </a:prstGeom>
        </p:spPr>
      </p:pic>
    </p:spTree>
    <p:extLst>
      <p:ext uri="{BB962C8B-B14F-4D97-AF65-F5344CB8AC3E}">
        <p14:creationId xmlns:p14="http://schemas.microsoft.com/office/powerpoint/2010/main" val="2090301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557784" y="1765300"/>
            <a:ext cx="4882896" cy="397764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dirty="0"/>
            </a:br>
            <a:r>
              <a:rPr lang="en-US" dirty="0"/>
              <a:t>IMAGE</a:t>
            </a:r>
            <a:br>
              <a:rPr lang="en-US" dirty="0"/>
            </a:br>
            <a:br>
              <a:rPr lang="en-US" dirty="0"/>
            </a:br>
            <a:br>
              <a:rPr lang="en-US" dirty="0"/>
            </a:br>
            <a:endParaRPr lang="en-US" dirty="0"/>
          </a:p>
        </p:txBody>
      </p:sp>
      <p:pic>
        <p:nvPicPr>
          <p:cNvPr id="5" name="Graphic 4" descr="Aetna logo in white.">
            <a:extLst>
              <a:ext uri="{FF2B5EF4-FFF2-40B4-BE49-F238E27FC236}">
                <a16:creationId xmlns:a16="http://schemas.microsoft.com/office/drawing/2014/main" id="{666EA0DF-F886-4CC9-B5FB-7E5F20F2D3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270009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6738938" y="1765300"/>
            <a:ext cx="4882896" cy="397764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0"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dirty="0"/>
            </a:br>
            <a:r>
              <a:rPr lang="en-US" dirty="0"/>
              <a:t>IMAGE</a:t>
            </a:r>
            <a:br>
              <a:rPr lang="en-US" dirty="0"/>
            </a:br>
            <a:br>
              <a:rPr lang="en-US" dirty="0"/>
            </a:br>
            <a:br>
              <a:rPr lang="en-US" dirty="0"/>
            </a:br>
            <a:endParaRPr lang="en-US" dirty="0"/>
          </a:p>
        </p:txBody>
      </p:sp>
      <p:sp>
        <p:nvSpPr>
          <p:cNvPr id="5" name="Content Placeholder 8">
            <a:extLst>
              <a:ext uri="{FF2B5EF4-FFF2-40B4-BE49-F238E27FC236}">
                <a16:creationId xmlns:a16="http://schemas.microsoft.com/office/drawing/2014/main" id="{3AE98730-9299-44AA-A63E-FDE64F3846E4}"/>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FB43D88-C089-4B51-9269-37A1F89F0242}"/>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rPr>
              <a:t>©2024 Aetna Inc.</a:t>
            </a:r>
          </a:p>
        </p:txBody>
      </p:sp>
    </p:spTree>
    <p:extLst>
      <p:ext uri="{BB962C8B-B14F-4D97-AF65-F5344CB8AC3E}">
        <p14:creationId xmlns:p14="http://schemas.microsoft.com/office/powerpoint/2010/main" val="1148326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8" name="Rectangle 7">
            <a:extLst>
              <a:ext uri="{FF2B5EF4-FFF2-40B4-BE49-F238E27FC236}">
                <a16:creationId xmlns:a16="http://schemas.microsoft.com/office/drawing/2014/main" id="{65139F72-CEC0-495F-8477-192D60A880E2}"/>
              </a:ext>
            </a:extLst>
          </p:cNvPr>
          <p:cNvSpPr/>
          <p:nvPr userDrawn="1"/>
        </p:nvSpPr>
        <p:spPr>
          <a:xfrm>
            <a:off x="6094412"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pic>
        <p:nvPicPr>
          <p:cNvPr id="7" name="Graphic 6" descr="Aetna logo in white.">
            <a:extLst>
              <a:ext uri="{FF2B5EF4-FFF2-40B4-BE49-F238E27FC236}">
                <a16:creationId xmlns:a16="http://schemas.microsoft.com/office/drawing/2014/main" id="{4BD54685-DA3E-4475-9E14-84E4A5E7A3F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15838242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1" y="0"/>
            <a:ext cx="609441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8" name="Content Placeholder 8">
            <a:extLst>
              <a:ext uri="{FF2B5EF4-FFF2-40B4-BE49-F238E27FC236}">
                <a16:creationId xmlns:a16="http://schemas.microsoft.com/office/drawing/2014/main" id="{D74CD6E0-706F-4864-8E7F-5B2C2BAE21FA}"/>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bg1"/>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bg1"/>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67AB6A1-5D85-4EC0-A353-F24B3707E18B}"/>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bg1"/>
                </a:solidFill>
              </a:rPr>
              <a:t>©2024 Aetna Inc.</a:t>
            </a:r>
          </a:p>
        </p:txBody>
      </p:sp>
    </p:spTree>
    <p:extLst>
      <p:ext uri="{BB962C8B-B14F-4D97-AF65-F5344CB8AC3E}">
        <p14:creationId xmlns:p14="http://schemas.microsoft.com/office/powerpoint/2010/main" val="3728517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nfographic Righ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A272A0B-3F66-4BE5-ABC2-DBBCAA26670E}"/>
              </a:ext>
            </a:extLst>
          </p:cNvPr>
          <p:cNvSpPr>
            <a:spLocks noGrp="1"/>
          </p:cNvSpPr>
          <p:nvPr>
            <p:ph type="title" hasCustomPrompt="1"/>
          </p:nvPr>
        </p:nvSpPr>
        <p:spPr>
          <a:xfrm>
            <a:off x="557784" y="530351"/>
            <a:ext cx="4882896" cy="713232"/>
          </a:xfrm>
        </p:spPr>
        <p:txBody>
          <a:bodyPr/>
          <a:lstStyle>
            <a:lvl1pPr>
              <a:defRPr>
                <a:solidFill>
                  <a:schemeClr val="tx2"/>
                </a:solidFill>
              </a:defRPr>
            </a:lvl1pPr>
          </a:lstStyle>
          <a:p>
            <a:r>
              <a:rPr lang="en-US" dirty="0"/>
              <a:t>Click to add title for text and infographic</a:t>
            </a:r>
          </a:p>
        </p:txBody>
      </p:sp>
      <p:sp>
        <p:nvSpPr>
          <p:cNvPr id="4" name="Content Placeholder 2">
            <a:extLst>
              <a:ext uri="{FF2B5EF4-FFF2-40B4-BE49-F238E27FC236}">
                <a16:creationId xmlns:a16="http://schemas.microsoft.com/office/drawing/2014/main" id="{1964CD8D-F9FC-4E28-9F6A-6AB51FF354D5}"/>
              </a:ext>
            </a:extLst>
          </p:cNvPr>
          <p:cNvSpPr>
            <a:spLocks noGrp="1"/>
          </p:cNvSpPr>
          <p:nvPr>
            <p:ph idx="1" hasCustomPrompt="1"/>
          </p:nvPr>
        </p:nvSpPr>
        <p:spPr bwMode="gray">
          <a:xfrm>
            <a:off x="557784" y="1767532"/>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5" name="Rectangle 4">
            <a:extLst>
              <a:ext uri="{FF2B5EF4-FFF2-40B4-BE49-F238E27FC236}">
                <a16:creationId xmlns:a16="http://schemas.microsoft.com/office/drawing/2014/main" id="{2AA3D8E1-3CCE-42A5-88D6-38F615FADD4D}"/>
              </a:ext>
            </a:extLst>
          </p:cNvPr>
          <p:cNvSpPr/>
          <p:nvPr userDrawn="1"/>
        </p:nvSpPr>
        <p:spPr>
          <a:xfrm>
            <a:off x="6094412"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pic>
        <p:nvPicPr>
          <p:cNvPr id="7" name="Graphic 6" descr="Aetna logo.">
            <a:extLst>
              <a:ext uri="{FF2B5EF4-FFF2-40B4-BE49-F238E27FC236}">
                <a16:creationId xmlns:a16="http://schemas.microsoft.com/office/drawing/2014/main" id="{218041A6-3305-4B17-8982-53F564923B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4092899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nd image left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1167E6-91BB-4319-852F-02EF2DA543CE}"/>
              </a:ext>
            </a:extLst>
          </p:cNvPr>
          <p:cNvSpPr>
            <a:spLocks noGrp="1"/>
          </p:cNvSpPr>
          <p:nvPr>
            <p:ph type="title" hasCustomPrompt="1"/>
          </p:nvPr>
        </p:nvSpPr>
        <p:spPr>
          <a:xfrm>
            <a:off x="6731836" y="530351"/>
            <a:ext cx="4882896" cy="713232"/>
          </a:xfrm>
        </p:spPr>
        <p:txBody>
          <a:bodyPr/>
          <a:lstStyle>
            <a:lvl1pPr>
              <a:defRPr>
                <a:solidFill>
                  <a:schemeClr val="tx2"/>
                </a:solidFill>
              </a:defRPr>
            </a:lvl1pPr>
          </a:lstStyle>
          <a:p>
            <a:r>
              <a:rPr lang="en-US" dirty="0"/>
              <a:t>Click to add title for text and infographic</a:t>
            </a:r>
          </a:p>
        </p:txBody>
      </p:sp>
      <p:sp>
        <p:nvSpPr>
          <p:cNvPr id="4" name="Content Placeholder 2">
            <a:extLst>
              <a:ext uri="{FF2B5EF4-FFF2-40B4-BE49-F238E27FC236}">
                <a16:creationId xmlns:a16="http://schemas.microsoft.com/office/drawing/2014/main" id="{69A642C1-A41C-40AD-BDFB-B8D181AC8784}"/>
              </a:ext>
            </a:extLst>
          </p:cNvPr>
          <p:cNvSpPr>
            <a:spLocks noGrp="1"/>
          </p:cNvSpPr>
          <p:nvPr>
            <p:ph idx="1" hasCustomPrompt="1"/>
          </p:nvPr>
        </p:nvSpPr>
        <p:spPr bwMode="gray">
          <a:xfrm>
            <a:off x="6738938" y="1765300"/>
            <a:ext cx="4882896" cy="397764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5" name="Rectangle 4">
            <a:extLst>
              <a:ext uri="{FF2B5EF4-FFF2-40B4-BE49-F238E27FC236}">
                <a16:creationId xmlns:a16="http://schemas.microsoft.com/office/drawing/2014/main" id="{12FD3486-B3F5-43BE-9108-5DEA0679272C}"/>
              </a:ext>
            </a:extLst>
          </p:cNvPr>
          <p:cNvSpPr/>
          <p:nvPr userDrawn="1"/>
        </p:nvSpPr>
        <p:spPr>
          <a:xfrm>
            <a:off x="-1" y="0"/>
            <a:ext cx="6094413" cy="6858000"/>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9" name="Content Placeholder 8">
            <a:extLst>
              <a:ext uri="{FF2B5EF4-FFF2-40B4-BE49-F238E27FC236}">
                <a16:creationId xmlns:a16="http://schemas.microsoft.com/office/drawing/2014/main" id="{59DBF3D3-329B-4655-97AF-A171231E7CD1}"/>
              </a:ext>
            </a:extLst>
          </p:cNvPr>
          <p:cNvSpPr txBox="1">
            <a:spLocks/>
          </p:cNvSpPr>
          <p:nvPr userDrawn="1"/>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C8E0971-C5DA-4313-A36C-00C77410B992}"/>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rPr>
              <a:t>©2024 Aetna Inc.</a:t>
            </a:r>
          </a:p>
        </p:txBody>
      </p:sp>
    </p:spTree>
    <p:extLst>
      <p:ext uri="{BB962C8B-B14F-4D97-AF65-F5344CB8AC3E}">
        <p14:creationId xmlns:p14="http://schemas.microsoft.com/office/powerpoint/2010/main" val="428860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3" y="1764792"/>
            <a:ext cx="4702280" cy="1463040"/>
          </a:xfrm>
        </p:spPr>
        <p:txBody>
          <a:bodyPr rIns="0" anchor="b"/>
          <a:lstStyle>
            <a:lvl1pPr marL="171450" indent="-171450">
              <a:lnSpc>
                <a:spcPct val="95000"/>
              </a:lnSpc>
              <a:tabLst>
                <a:tab pos="171450" algn="l"/>
              </a:tabLst>
              <a:defRPr>
                <a:solidFill>
                  <a:schemeClr val="tx2"/>
                </a:solidFill>
              </a:defRPr>
            </a:lvl1pPr>
          </a:lstStyle>
          <a:p>
            <a:r>
              <a:rPr lang="en-US" dirty="0"/>
              <a:t>“	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715222" y="3590382"/>
            <a:ext cx="4572000" cy="161925"/>
          </a:xfrm>
          <a:prstGeom prst="rect">
            <a:avLst/>
          </a:prstGeom>
          <a:noFill/>
        </p:spPr>
        <p:txBody>
          <a:bodyPr>
            <a:noAutofit/>
          </a:bodyPr>
          <a:lstStyle>
            <a:lvl1pPr>
              <a:defRPr sz="1300" cap="none" baseline="0">
                <a:solidFill>
                  <a:schemeClr val="tx2"/>
                </a:solidFill>
              </a:defRPr>
            </a:lvl1pPr>
          </a:lstStyle>
          <a:p>
            <a:pPr lvl="0"/>
            <a:r>
              <a:rPr lang="en-US" dirty="0"/>
              <a:t>Click to add author</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6094412" y="0"/>
            <a:ext cx="6094413" cy="6858000"/>
          </a:xfrm>
          <a:prstGeom prst="rect">
            <a:avLst/>
          </a:prstGeom>
          <a:solidFill>
            <a:schemeClr val="bg1">
              <a:lumMod val="85000"/>
            </a:schemeClr>
          </a:solidFill>
        </p:spPr>
        <p:txBody>
          <a:bodyPr anchor="ctr"/>
          <a:lstStyle>
            <a:lvl1pPr algn="ctr">
              <a:spcBef>
                <a:spcPts val="0"/>
              </a:spcBef>
              <a:spcAft>
                <a:spcPts val="0"/>
              </a:spcAft>
              <a:defRPr sz="6600" b="1">
                <a:solidFill>
                  <a:schemeClr val="bg2"/>
                </a:solidFill>
              </a:defRPr>
            </a:lvl1pPr>
          </a:lstStyle>
          <a:p>
            <a:br>
              <a:rPr lang="en-US" dirty="0"/>
            </a:br>
            <a:r>
              <a:rPr lang="en-US" dirty="0"/>
              <a:t>IMAGE</a:t>
            </a:r>
            <a:br>
              <a:rPr lang="en-US" dirty="0"/>
            </a:br>
            <a:br>
              <a:rPr lang="en-US" dirty="0"/>
            </a:br>
            <a:br>
              <a:rPr lang="en-US" dirty="0"/>
            </a:br>
            <a:endParaRPr lang="en-US" dirty="0"/>
          </a:p>
        </p:txBody>
      </p:sp>
      <p:pic>
        <p:nvPicPr>
          <p:cNvPr id="8" name="Graphic 7" descr="Aetna logo in white.">
            <a:extLst>
              <a:ext uri="{FF2B5EF4-FFF2-40B4-BE49-F238E27FC236}">
                <a16:creationId xmlns:a16="http://schemas.microsoft.com/office/drawing/2014/main" id="{2DF157E4-C8B3-40A1-98DD-E537BF84D03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3879276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2213" y="2180108"/>
            <a:ext cx="7168896" cy="1463040"/>
          </a:xfrm>
        </p:spPr>
        <p:txBody>
          <a:bodyPr rIns="0"/>
          <a:lstStyle>
            <a:lvl1pPr>
              <a:defRPr>
                <a:solidFill>
                  <a:schemeClr val="tx2"/>
                </a:solidFill>
              </a:defRPr>
            </a:lvl1pPr>
          </a:lstStyle>
          <a:p>
            <a:r>
              <a:rPr lang="en-US" dirty="0"/>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2512213" y="4020921"/>
            <a:ext cx="4572000" cy="161925"/>
          </a:xfrm>
          <a:prstGeom prst="rect">
            <a:avLst/>
          </a:prstGeom>
          <a:noFill/>
        </p:spPr>
        <p:txBody>
          <a:bodyPr>
            <a:noAutofit/>
          </a:bodyPr>
          <a:lstStyle>
            <a:lvl1pPr>
              <a:defRPr sz="1300" cap="none" baseline="0">
                <a:solidFill>
                  <a:schemeClr val="tx2"/>
                </a:solidFill>
              </a:defRPr>
            </a:lvl1pPr>
          </a:lstStyle>
          <a:p>
            <a:pPr lvl="0"/>
            <a:r>
              <a:rPr lang="en-US" dirty="0"/>
              <a:t>Click to add author</a:t>
            </a:r>
          </a:p>
        </p:txBody>
      </p:sp>
    </p:spTree>
    <p:extLst>
      <p:ext uri="{BB962C8B-B14F-4D97-AF65-F5344CB8AC3E}">
        <p14:creationId xmlns:p14="http://schemas.microsoft.com/office/powerpoint/2010/main" val="4143773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CE5400-9551-4441-A3A1-727FA1855083}"/>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dirty="0"/>
              <a:t>Next steps</a:t>
            </a:r>
          </a:p>
        </p:txBody>
      </p:sp>
      <p:sp>
        <p:nvSpPr>
          <p:cNvPr id="5" name="Content Placeholder 2"/>
          <p:cNvSpPr>
            <a:spLocks noGrp="1"/>
          </p:cNvSpPr>
          <p:nvPr>
            <p:ph sz="half" idx="1" hasCustomPrompt="1"/>
          </p:nvPr>
        </p:nvSpPr>
        <p:spPr bwMode="gray">
          <a:xfrm>
            <a:off x="1970122" y="2110424"/>
            <a:ext cx="2505456"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dirty="0"/>
              <a:t>1</a:t>
            </a:r>
          </a:p>
          <a:p>
            <a:pPr lvl="1"/>
            <a:r>
              <a:rPr lang="en-US" dirty="0"/>
              <a:t>Body text</a:t>
            </a:r>
          </a:p>
          <a:p>
            <a:pPr lvl="2"/>
            <a:r>
              <a:rPr lang="en-US" dirty="0"/>
              <a:t>First-level</a:t>
            </a:r>
          </a:p>
          <a:p>
            <a:pPr lvl="3"/>
            <a:r>
              <a:rPr lang="en-US" dirty="0"/>
              <a:t>Second-level</a:t>
            </a:r>
          </a:p>
          <a:p>
            <a:pPr lvl="4"/>
            <a:r>
              <a:rPr lang="en-US" dirty="0"/>
              <a:t>Third-level</a:t>
            </a:r>
          </a:p>
          <a:p>
            <a:pPr lvl="5"/>
            <a:r>
              <a:rPr lang="en-US" dirty="0"/>
              <a:t>Fourth-level</a:t>
            </a:r>
          </a:p>
          <a:p>
            <a:pPr lvl="6"/>
            <a:r>
              <a:rPr lang="en-US" dirty="0"/>
              <a:t>Fifth-level</a:t>
            </a:r>
          </a:p>
          <a:p>
            <a:pPr lvl="7"/>
            <a:r>
              <a:rPr lang="en-US" dirty="0"/>
              <a:t>Sixth-level</a:t>
            </a:r>
          </a:p>
          <a:p>
            <a:pPr lvl="8"/>
            <a:r>
              <a:rPr lang="en-US" dirty="0"/>
              <a:t>Seventh-level</a:t>
            </a:r>
          </a:p>
        </p:txBody>
      </p:sp>
      <p:sp>
        <p:nvSpPr>
          <p:cNvPr id="6" name="Content Placeholder 2"/>
          <p:cNvSpPr>
            <a:spLocks noGrp="1"/>
          </p:cNvSpPr>
          <p:nvPr>
            <p:ph sz="half" idx="10" hasCustomPrompt="1"/>
          </p:nvPr>
        </p:nvSpPr>
        <p:spPr bwMode="gray">
          <a:xfrm>
            <a:off x="4818888" y="2110424"/>
            <a:ext cx="2505456" cy="3630620"/>
          </a:xfrm>
        </p:spPr>
        <p:txBody>
          <a:bodyPr vert="horz" lIns="0" tIns="0" rIns="0" bIns="0" rtlCol="0">
            <a:noAutofit/>
          </a:bodyPr>
          <a:lstStyle>
            <a:lvl1pPr algn="ctr">
              <a:lnSpc>
                <a:spcPct val="100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dirty="0"/>
              <a:t>2</a:t>
            </a:r>
          </a:p>
          <a:p>
            <a:pPr lvl="1"/>
            <a:r>
              <a:rPr lang="en-US" dirty="0"/>
              <a:t>Body text</a:t>
            </a:r>
          </a:p>
          <a:p>
            <a:pPr lvl="2"/>
            <a:r>
              <a:rPr lang="en-US" dirty="0"/>
              <a:t>First-level</a:t>
            </a:r>
          </a:p>
          <a:p>
            <a:pPr lvl="3"/>
            <a:r>
              <a:rPr lang="en-US" dirty="0"/>
              <a:t>Second-level</a:t>
            </a:r>
          </a:p>
          <a:p>
            <a:pPr lvl="4"/>
            <a:r>
              <a:rPr lang="en-US" dirty="0"/>
              <a:t>Third-level</a:t>
            </a:r>
          </a:p>
          <a:p>
            <a:pPr lvl="5"/>
            <a:r>
              <a:rPr lang="en-US" dirty="0"/>
              <a:t>Fourth-level</a:t>
            </a:r>
          </a:p>
          <a:p>
            <a:pPr lvl="6"/>
            <a:r>
              <a:rPr lang="en-US" dirty="0"/>
              <a:t>Fifth-level</a:t>
            </a:r>
          </a:p>
          <a:p>
            <a:pPr lvl="7"/>
            <a:r>
              <a:rPr lang="en-US" dirty="0"/>
              <a:t>Sixth-level</a:t>
            </a:r>
          </a:p>
          <a:p>
            <a:pPr lvl="8"/>
            <a:r>
              <a:rPr lang="en-US" dirty="0"/>
              <a:t>Seventh-level</a:t>
            </a:r>
          </a:p>
        </p:txBody>
      </p:sp>
      <p:sp>
        <p:nvSpPr>
          <p:cNvPr id="10" name="Content Placeholder 2"/>
          <p:cNvSpPr>
            <a:spLocks noGrp="1"/>
          </p:cNvSpPr>
          <p:nvPr>
            <p:ph sz="half" idx="11" hasCustomPrompt="1"/>
          </p:nvPr>
        </p:nvSpPr>
        <p:spPr bwMode="gray">
          <a:xfrm>
            <a:off x="7662672" y="2110424"/>
            <a:ext cx="2505456" cy="3630620"/>
          </a:xfrm>
        </p:spPr>
        <p:txBody>
          <a:bodyPr vert="horz" lIns="0" tIns="0" rIns="0" bIns="0" rtlCol="0">
            <a:noAutofit/>
          </a:bodyPr>
          <a:lstStyle>
            <a:lvl1pPr algn="ctr">
              <a:lnSpc>
                <a:spcPct val="105000"/>
              </a:lnSpc>
              <a:buClrTx/>
              <a:defRPr lang="en-US" sz="3200" b="1" kern="1200" cap="none" baseline="0" dirty="0">
                <a:solidFill>
                  <a:schemeClr val="accent2"/>
                </a:solidFill>
                <a:latin typeface="+mn-lt"/>
                <a:ea typeface="+mn-ea"/>
                <a:cs typeface="+mn-cs"/>
              </a:defRPr>
            </a:lvl1pPr>
            <a:lvl2pPr marL="0" indent="0" algn="ctr">
              <a:spcBef>
                <a:spcPts val="4200"/>
              </a:spcBef>
              <a:buClrTx/>
              <a:buNone/>
              <a:defRPr lang="en-US" sz="1300" dirty="0" smtClean="0">
                <a:solidFill>
                  <a:schemeClr val="tx2"/>
                </a:solidFill>
              </a:defRPr>
            </a:lvl2pPr>
            <a:lvl3pPr marL="174625" indent="-174625" algn="l">
              <a:spcBef>
                <a:spcPts val="1200"/>
              </a:spcBef>
              <a:buClrTx/>
              <a:buFont typeface="Arial" panose="020B0604020202020204" pitchFamily="34" charset="0"/>
              <a:buChar char="•"/>
              <a:defRPr lang="en-US" sz="1300" baseline="0" dirty="0" smtClean="0">
                <a:solidFill>
                  <a:schemeClr val="tx2"/>
                </a:solidFill>
              </a:defRPr>
            </a:lvl3pPr>
            <a:lvl4pPr marL="347663" indent="-173038" algn="l">
              <a:buClrTx/>
              <a:buFont typeface="Arial" panose="020B0604020202020204" pitchFamily="34" charset="0"/>
              <a:buChar char="–"/>
              <a:defRPr lang="en-US" sz="1300" baseline="0" dirty="0" smtClean="0">
                <a:solidFill>
                  <a:schemeClr val="tx2"/>
                </a:solidFill>
              </a:defRPr>
            </a:lvl4pPr>
            <a:lvl5pPr marL="511175" indent="-163513" algn="l">
              <a:buClrTx/>
              <a:buFont typeface="Arial" panose="020B0604020202020204" pitchFamily="34" charset="0"/>
              <a:buChar char="•"/>
              <a:defRPr lang="en-US" sz="1300" dirty="0">
                <a:solidFill>
                  <a:schemeClr val="tx2"/>
                </a:solidFill>
              </a:defRPr>
            </a:lvl5pPr>
            <a:lvl6pPr marL="685800" indent="-174625" algn="l">
              <a:buClrTx/>
              <a:buFont typeface="Arial" panose="020B0604020202020204" pitchFamily="34" charset="0"/>
              <a:buChar char="–"/>
              <a:defRPr sz="1300" baseline="0">
                <a:solidFill>
                  <a:schemeClr val="tx2"/>
                </a:solidFill>
              </a:defRPr>
            </a:lvl6pPr>
            <a:lvl7pPr marL="860425" indent="-173038" algn="l">
              <a:buClrTx/>
              <a:buFont typeface="Arial" panose="020B0604020202020204" pitchFamily="34" charset="0"/>
              <a:buChar char="•"/>
              <a:defRPr sz="1300"/>
            </a:lvl7pPr>
            <a:lvl8pPr marL="1031875" indent="-171450" algn="l">
              <a:buClrTx/>
              <a:buFont typeface="Arial" panose="020B0604020202020204" pitchFamily="34" charset="0"/>
              <a:buChar char="–"/>
              <a:defRPr sz="1300"/>
            </a:lvl8pPr>
            <a:lvl9pPr marL="1203325" indent="-171450" algn="l">
              <a:buClrTx/>
              <a:buFont typeface="Arial" panose="020B0604020202020204" pitchFamily="34" charset="0"/>
              <a:buChar char="•"/>
              <a:defRPr sz="1300"/>
            </a:lvl9pPr>
          </a:lstStyle>
          <a:p>
            <a:pPr marL="0" lvl="0" indent="0" algn="ctr" defTabSz="457200" rtl="0" eaLnBrk="1" latinLnBrk="0" hangingPunct="1">
              <a:lnSpc>
                <a:spcPct val="108000"/>
              </a:lnSpc>
              <a:spcBef>
                <a:spcPts val="1800"/>
              </a:spcBef>
              <a:buClrTx/>
              <a:buFont typeface="Arial"/>
              <a:buNone/>
            </a:pPr>
            <a:r>
              <a:rPr lang="en-US" dirty="0"/>
              <a:t>3</a:t>
            </a:r>
          </a:p>
          <a:p>
            <a:pPr lvl="1"/>
            <a:r>
              <a:rPr lang="en-US" dirty="0"/>
              <a:t>Body text</a:t>
            </a:r>
          </a:p>
          <a:p>
            <a:pPr lvl="2"/>
            <a:r>
              <a:rPr lang="en-US" dirty="0"/>
              <a:t>First-level</a:t>
            </a:r>
          </a:p>
          <a:p>
            <a:pPr lvl="3"/>
            <a:r>
              <a:rPr lang="en-US" dirty="0"/>
              <a:t>Second-level</a:t>
            </a:r>
          </a:p>
          <a:p>
            <a:pPr lvl="4"/>
            <a:r>
              <a:rPr lang="en-US" dirty="0"/>
              <a:t>Third-level</a:t>
            </a:r>
          </a:p>
          <a:p>
            <a:pPr lvl="5"/>
            <a:r>
              <a:rPr lang="en-US" dirty="0"/>
              <a:t>Fourth-level</a:t>
            </a:r>
          </a:p>
          <a:p>
            <a:pPr lvl="6"/>
            <a:r>
              <a:rPr lang="en-US" dirty="0"/>
              <a:t>Fifth-level</a:t>
            </a:r>
          </a:p>
          <a:p>
            <a:pPr lvl="7"/>
            <a:r>
              <a:rPr lang="en-US" dirty="0"/>
              <a:t>Sixth-level</a:t>
            </a:r>
          </a:p>
          <a:p>
            <a:pPr lvl="8"/>
            <a:r>
              <a:rPr lang="en-US" dirty="0"/>
              <a:t>Seventh-level</a:t>
            </a:r>
          </a:p>
        </p:txBody>
      </p:sp>
    </p:spTree>
    <p:extLst>
      <p:ext uri="{BB962C8B-B14F-4D97-AF65-F5344CB8AC3E}">
        <p14:creationId xmlns:p14="http://schemas.microsoft.com/office/powerpoint/2010/main" val="2881652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18200F-1EB3-4B0D-BB1C-940C25A49887}"/>
              </a:ext>
            </a:extLst>
          </p:cNvPr>
          <p:cNvSpPr>
            <a:spLocks noGrp="1"/>
          </p:cNvSpPr>
          <p:nvPr>
            <p:ph type="title" hasCustomPrompt="1"/>
          </p:nvPr>
        </p:nvSpPr>
        <p:spPr>
          <a:xfrm>
            <a:off x="557784" y="530351"/>
            <a:ext cx="9665208" cy="713232"/>
          </a:xfrm>
        </p:spPr>
        <p:txBody>
          <a:bodyPr/>
          <a:lstStyle>
            <a:lvl1pPr>
              <a:defRPr sz="4800">
                <a:solidFill>
                  <a:schemeClr val="accent6"/>
                </a:solidFill>
              </a:defRPr>
            </a:lvl1pPr>
          </a:lstStyle>
          <a:p>
            <a:r>
              <a:rPr lang="en-US" dirty="0"/>
              <a:t>In closing</a:t>
            </a:r>
          </a:p>
        </p:txBody>
      </p:sp>
      <p:sp>
        <p:nvSpPr>
          <p:cNvPr id="4" name="Content Placeholder 2"/>
          <p:cNvSpPr>
            <a:spLocks noGrp="1"/>
          </p:cNvSpPr>
          <p:nvPr>
            <p:ph idx="1" hasCustomPrompt="1"/>
          </p:nvPr>
        </p:nvSpPr>
        <p:spPr bwMode="gray">
          <a:xfrm>
            <a:off x="557784" y="1767532"/>
            <a:ext cx="8586216" cy="3977640"/>
          </a:xfrm>
        </p:spPr>
        <p:txBody>
          <a:bodyPr/>
          <a:lstStyle>
            <a:lvl1pPr>
              <a:lnSpc>
                <a:spcPct val="100000"/>
              </a:lnSpc>
              <a:buClrTx/>
              <a:defRPr lang="en-US" sz="1800" b="1" kern="1200" cap="none" baseline="0" dirty="0">
                <a:solidFill>
                  <a:schemeClr val="tx2"/>
                </a:solidFill>
                <a:latin typeface="+mn-lt"/>
                <a:ea typeface="+mn-ea"/>
                <a:cs typeface="+mn-cs"/>
              </a:defRPr>
            </a:lvl1pPr>
            <a:lvl2pPr marL="0" indent="0">
              <a:buClrTx/>
              <a:buFontTx/>
              <a:buNone/>
              <a:defRPr baseline="0">
                <a:solidFill>
                  <a:schemeClr val="tx2"/>
                </a:solidFill>
              </a:defRPr>
            </a:lvl2pPr>
            <a:lvl3pPr marL="173038" indent="-173038">
              <a:buClrTx/>
              <a:buFont typeface="Arial" panose="020B0604020202020204" pitchFamily="34" charset="0"/>
              <a:buChar char="•"/>
              <a:defRPr baseline="0">
                <a:solidFill>
                  <a:schemeClr val="tx2"/>
                </a:solidFill>
              </a:defRPr>
            </a:lvl3pPr>
            <a:lvl4pPr marL="347663" indent="-174625">
              <a:buClrTx/>
              <a:buFont typeface="Arial" panose="020B0604020202020204" pitchFamily="34" charset="0"/>
              <a:buChar char="–"/>
              <a:defRPr>
                <a:solidFill>
                  <a:schemeClr val="tx2"/>
                </a:solidFill>
              </a:defRPr>
            </a:lvl4pPr>
            <a:lvl5pPr marL="509588" indent="-161925">
              <a:buClrTx/>
              <a:buFont typeface="Arial" panose="020B0604020202020204" pitchFamily="34" charset="0"/>
              <a:buChar char="•"/>
              <a:defRPr baseline="0">
                <a:solidFill>
                  <a:schemeClr val="tx2"/>
                </a:solidFill>
              </a:defRPr>
            </a:lvl5pPr>
            <a:lvl6pPr marL="682625" indent="-173038">
              <a:buClrTx/>
              <a:buFont typeface="Arial" panose="020B0604020202020204" pitchFamily="34" charset="0"/>
              <a:buChar char="–"/>
              <a:defRPr/>
            </a:lvl6pPr>
            <a:lvl7pPr marL="857250" indent="-174625">
              <a:buClrTx/>
              <a:buFont typeface="Arial" panose="020B0604020202020204" pitchFamily="34" charset="0"/>
              <a:buChar char="•"/>
              <a:defRPr/>
            </a:lvl7pPr>
            <a:lvl8pPr marL="1030288" indent="-173038">
              <a:buClrTx/>
              <a:buFont typeface="Arial" panose="020B0604020202020204" pitchFamily="34" charset="0"/>
              <a:buChar char="–"/>
              <a:defRPr/>
            </a:lvl8pPr>
            <a:lvl9pPr marL="1203325" indent="-173038">
              <a:buClrTx/>
              <a:buFont typeface="Arial" panose="020B0604020202020204" pitchFamily="34" charset="0"/>
              <a:buChar char="•"/>
              <a:defRPr/>
            </a:lvl9pPr>
          </a:lstStyle>
          <a:p>
            <a:pPr marL="0" lvl="0" indent="0" algn="l" defTabSz="457200" rtl="0" eaLnBrk="1" latinLnBrk="0" hangingPunct="1">
              <a:lnSpc>
                <a:spcPct val="100000"/>
              </a:lnSpc>
              <a:spcBef>
                <a:spcPts val="1800"/>
              </a:spcBef>
              <a:buClr>
                <a:schemeClr val="tx1"/>
              </a:buClr>
              <a:buFont typeface="Arial"/>
              <a:buNone/>
            </a:pPr>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63943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n-lt"/>
            </a:endParaRPr>
          </a:p>
        </p:txBody>
      </p:sp>
      <p:sp>
        <p:nvSpPr>
          <p:cNvPr id="9" name="Title 1">
            <a:extLst>
              <a:ext uri="{FF2B5EF4-FFF2-40B4-BE49-F238E27FC236}">
                <a16:creationId xmlns:a16="http://schemas.microsoft.com/office/drawing/2014/main" id="{C7B46645-5DB5-4EA2-8E9E-C4C9A3DB6989}"/>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bg1"/>
                </a:solidFill>
              </a:defRPr>
            </a:lvl1pPr>
          </a:lstStyle>
          <a:p>
            <a:r>
              <a:rPr lang="en-US" dirty="0"/>
              <a:t>Click to add title</a:t>
            </a:r>
          </a:p>
        </p:txBody>
      </p:sp>
      <p:sp>
        <p:nvSpPr>
          <p:cNvPr id="11" name="Subtitle 2">
            <a:extLst>
              <a:ext uri="{FF2B5EF4-FFF2-40B4-BE49-F238E27FC236}">
                <a16:creationId xmlns:a16="http://schemas.microsoft.com/office/drawing/2014/main" id="{92CF9373-AAFA-4754-A372-B47A6FB26F68}"/>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pic>
        <p:nvPicPr>
          <p:cNvPr id="12" name="Graphic 11" descr="Aetna logo in white.">
            <a:extLst>
              <a:ext uri="{FF2B5EF4-FFF2-40B4-BE49-F238E27FC236}">
                <a16:creationId xmlns:a16="http://schemas.microsoft.com/office/drawing/2014/main" id="{B27804AA-F02D-904A-AD3F-A5D5739589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072" y="438912"/>
            <a:ext cx="2121408" cy="419620"/>
          </a:xfrm>
          <a:prstGeom prst="rect">
            <a:avLst/>
          </a:prstGeom>
        </p:spPr>
      </p:pic>
    </p:spTree>
    <p:extLst>
      <p:ext uri="{BB962C8B-B14F-4D97-AF65-F5344CB8AC3E}">
        <p14:creationId xmlns:p14="http://schemas.microsoft.com/office/powerpoint/2010/main" val="2982169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3633916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8063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ssi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51F70-C83F-4915-A55C-CF9D7C4CEB76}"/>
              </a:ext>
            </a:extLst>
          </p:cNvPr>
          <p:cNvSpPr>
            <a:spLocks noGrp="1"/>
          </p:cNvSpPr>
          <p:nvPr>
            <p:ph type="title" hasCustomPrompt="1"/>
          </p:nvPr>
        </p:nvSpPr>
        <p:spPr>
          <a:xfrm>
            <a:off x="557784" y="-344516"/>
            <a:ext cx="11023255" cy="264306"/>
          </a:xfrm>
        </p:spPr>
        <p:txBody>
          <a:bodyPr anchor="b"/>
          <a:lstStyle>
            <a:lvl1pPr>
              <a:defRPr sz="1400"/>
            </a:lvl1pPr>
          </a:lstStyle>
          <a:p>
            <a:r>
              <a:rPr lang="en-US" dirty="0"/>
              <a:t>Title for slide built on the blank accessibility master</a:t>
            </a:r>
          </a:p>
        </p:txBody>
      </p:sp>
    </p:spTree>
    <p:extLst>
      <p:ext uri="{BB962C8B-B14F-4D97-AF65-F5344CB8AC3E}">
        <p14:creationId xmlns:p14="http://schemas.microsoft.com/office/powerpoint/2010/main" val="2605116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12188825" cy="6858000"/>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ts val="0"/>
              </a:spcBef>
              <a:spcAft>
                <a:spcPts val="0"/>
              </a:spcAft>
              <a:buClrTx/>
              <a:buSzTx/>
              <a:buFont typeface="Arial"/>
              <a:buNone/>
              <a:tabLst/>
              <a:defRPr>
                <a:solidFill>
                  <a:schemeClr val="accent6"/>
                </a:solidFill>
                <a:latin typeface="CVS Health Sans" panose="020B0504020202020204" pitchFamily="34" charset="0"/>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8" name="Title 7">
            <a:extLst>
              <a:ext uri="{FF2B5EF4-FFF2-40B4-BE49-F238E27FC236}">
                <a16:creationId xmlns:a16="http://schemas.microsoft.com/office/drawing/2014/main" id="{1C551DC1-11AC-42C9-8CB3-4FB83FD45BC9}"/>
              </a:ext>
            </a:extLst>
          </p:cNvPr>
          <p:cNvSpPr>
            <a:spLocks noGrp="1"/>
          </p:cNvSpPr>
          <p:nvPr>
            <p:ph type="title" hasCustomPrompt="1"/>
          </p:nvPr>
        </p:nvSpPr>
        <p:spPr>
          <a:xfrm>
            <a:off x="847717" y="1188272"/>
            <a:ext cx="3774730" cy="713232"/>
          </a:xfrm>
        </p:spPr>
        <p:txBody>
          <a:bodyPr/>
          <a:lstStyle>
            <a:lvl1pPr>
              <a:defRPr sz="5400">
                <a:solidFill>
                  <a:schemeClr val="bg1"/>
                </a:solidFill>
              </a:defRPr>
            </a:lvl1pPr>
          </a:lstStyle>
          <a:p>
            <a:r>
              <a:rPr lang="en-US" dirty="0"/>
              <a:t>Closing slide</a:t>
            </a:r>
          </a:p>
        </p:txBody>
      </p:sp>
      <p:pic>
        <p:nvPicPr>
          <p:cNvPr id="6" name="Graphic 5" descr="Aetna logo in white.">
            <a:extLst>
              <a:ext uri="{FF2B5EF4-FFF2-40B4-BE49-F238E27FC236}">
                <a16:creationId xmlns:a16="http://schemas.microsoft.com/office/drawing/2014/main" id="{96779852-4A95-4AFA-A0BC-05DEDBD8BD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12586694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86AF3C-6D1C-4D8B-80F4-510F140C3483}"/>
              </a:ext>
            </a:extLst>
          </p:cNvPr>
          <p:cNvSpPr>
            <a:spLocks noGrp="1"/>
          </p:cNvSpPr>
          <p:nvPr>
            <p:ph type="title" hasCustomPrompt="1"/>
          </p:nvPr>
        </p:nvSpPr>
        <p:spPr>
          <a:xfrm>
            <a:off x="1098445" y="3017954"/>
            <a:ext cx="9991935" cy="713232"/>
          </a:xfrm>
        </p:spPr>
        <p:txBody>
          <a:bodyPr/>
          <a:lstStyle>
            <a:lvl1pPr algn="ctr">
              <a:defRPr sz="5400">
                <a:solidFill>
                  <a:schemeClr val="accent2"/>
                </a:solidFill>
              </a:defRPr>
            </a:lvl1pPr>
          </a:lstStyle>
          <a:p>
            <a:r>
              <a:rPr lang="en-US" dirty="0"/>
              <a:t>Closing slide</a:t>
            </a:r>
          </a:p>
        </p:txBody>
      </p:sp>
    </p:spTree>
    <p:extLst>
      <p:ext uri="{BB962C8B-B14F-4D97-AF65-F5344CB8AC3E}">
        <p14:creationId xmlns:p14="http://schemas.microsoft.com/office/powerpoint/2010/main" val="3548015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VS logo on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268719-E45D-4DB9-A5CE-3920E9240B44}"/>
              </a:ext>
            </a:extLst>
          </p:cNvPr>
          <p:cNvSpPr/>
          <p:nvPr userDrawn="1"/>
        </p:nvSpPr>
        <p:spPr>
          <a:xfrm>
            <a:off x="0" y="5779008"/>
            <a:ext cx="12188825"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13" name="Title 1">
            <a:extLst>
              <a:ext uri="{FF2B5EF4-FFF2-40B4-BE49-F238E27FC236}">
                <a16:creationId xmlns:a16="http://schemas.microsoft.com/office/drawing/2014/main" id="{67519E24-EA44-44E4-8587-7A08DC99D588}"/>
              </a:ext>
            </a:extLst>
          </p:cNvPr>
          <p:cNvSpPr>
            <a:spLocks noGrp="1"/>
          </p:cNvSpPr>
          <p:nvPr>
            <p:ph type="title" hasCustomPrompt="1"/>
          </p:nvPr>
        </p:nvSpPr>
        <p:spPr>
          <a:xfrm>
            <a:off x="557784" y="-347472"/>
            <a:ext cx="11023255" cy="264306"/>
          </a:xfrm>
        </p:spPr>
        <p:txBody>
          <a:bodyPr anchor="b"/>
          <a:lstStyle>
            <a:lvl1pPr>
              <a:defRPr sz="1400">
                <a:solidFill>
                  <a:schemeClr val="tx2"/>
                </a:solidFill>
              </a:defRPr>
            </a:lvl1pPr>
          </a:lstStyle>
          <a:p>
            <a:r>
              <a:rPr lang="en-US" dirty="0"/>
              <a:t>Aetna logo on white background</a:t>
            </a:r>
          </a:p>
        </p:txBody>
      </p:sp>
      <p:pic>
        <p:nvPicPr>
          <p:cNvPr id="5" name="Graphic 4" descr="Aetna logo.">
            <a:extLst>
              <a:ext uri="{FF2B5EF4-FFF2-40B4-BE49-F238E27FC236}">
                <a16:creationId xmlns:a16="http://schemas.microsoft.com/office/drawing/2014/main" id="{080ABFA9-0C8E-412B-A94E-D641E8DBBC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7678" y="2928938"/>
            <a:ext cx="4594568" cy="908819"/>
          </a:xfrm>
          <a:prstGeom prst="rect">
            <a:avLst/>
          </a:prstGeom>
        </p:spPr>
      </p:pic>
    </p:spTree>
    <p:extLst>
      <p:ext uri="{BB962C8B-B14F-4D97-AF65-F5344CB8AC3E}">
        <p14:creationId xmlns:p14="http://schemas.microsoft.com/office/powerpoint/2010/main" val="38041350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VS logo on re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mn-lt"/>
              <a:cs typeface="Arial" panose="020B0604020202020204" pitchFamily="34" charset="0"/>
            </a:endParaRPr>
          </a:p>
        </p:txBody>
      </p:sp>
      <p:sp>
        <p:nvSpPr>
          <p:cNvPr id="11" name="Title 1">
            <a:extLst>
              <a:ext uri="{FF2B5EF4-FFF2-40B4-BE49-F238E27FC236}">
                <a16:creationId xmlns:a16="http://schemas.microsoft.com/office/drawing/2014/main" id="{E33B14B6-B371-42B3-8BC3-E203B9570C03}"/>
              </a:ext>
            </a:extLst>
          </p:cNvPr>
          <p:cNvSpPr>
            <a:spLocks noGrp="1"/>
          </p:cNvSpPr>
          <p:nvPr>
            <p:ph type="title" hasCustomPrompt="1"/>
          </p:nvPr>
        </p:nvSpPr>
        <p:spPr>
          <a:xfrm>
            <a:off x="557784" y="-347472"/>
            <a:ext cx="11023255" cy="264306"/>
          </a:xfrm>
        </p:spPr>
        <p:txBody>
          <a:bodyPr anchor="b"/>
          <a:lstStyle>
            <a:lvl1pPr>
              <a:defRPr sz="1400">
                <a:solidFill>
                  <a:schemeClr val="tx2"/>
                </a:solidFill>
              </a:defRPr>
            </a:lvl1pPr>
          </a:lstStyle>
          <a:p>
            <a:r>
              <a:rPr lang="en-US" dirty="0"/>
              <a:t>Aetna logo on violet background</a:t>
            </a:r>
          </a:p>
        </p:txBody>
      </p:sp>
      <p:pic>
        <p:nvPicPr>
          <p:cNvPr id="5" name="Graphic 4" descr="Aetna logo in white.">
            <a:extLst>
              <a:ext uri="{FF2B5EF4-FFF2-40B4-BE49-F238E27FC236}">
                <a16:creationId xmlns:a16="http://schemas.microsoft.com/office/drawing/2014/main" id="{38DDB345-D600-4A1F-9A3A-C63791716C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27678" y="2928938"/>
            <a:ext cx="4594568" cy="908819"/>
          </a:xfrm>
          <a:prstGeom prst="rect">
            <a:avLst/>
          </a:prstGeom>
        </p:spPr>
      </p:pic>
    </p:spTree>
    <p:extLst>
      <p:ext uri="{BB962C8B-B14F-4D97-AF65-F5344CB8AC3E}">
        <p14:creationId xmlns:p14="http://schemas.microsoft.com/office/powerpoint/2010/main" val="1097619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sz="half" idx="1"/>
          </p:nvPr>
        </p:nvSpPr>
        <p:spPr>
          <a:xfrm>
            <a:off x="601420" y="1698625"/>
            <a:ext cx="5302139" cy="4351338"/>
          </a:xfrm>
        </p:spPr>
        <p:txBody>
          <a:bodyPr/>
          <a:lstStyle>
            <a:lvl2pPr marL="292012" indent="-292012">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592" y="1698625"/>
            <a:ext cx="5302139" cy="4351338"/>
          </a:xfrm>
        </p:spPr>
        <p:txBody>
          <a:bodyPr/>
          <a:lstStyle>
            <a:lvl2pPr marL="292012" indent="-292012">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pPr defTabSz="914126">
              <a:defRPr/>
            </a:pPr>
            <a:r>
              <a:rPr lang="en-US" sz="900">
                <a:solidFill>
                  <a:srgbClr val="333333"/>
                </a:solidFill>
                <a:latin typeface="Calibri" panose="020F0502020204030204"/>
              </a:rPr>
              <a:t>Confidential and Proprietary Information</a:t>
            </a:r>
            <a:endParaRPr lang="en-US" sz="900" dirty="0">
              <a:solidFill>
                <a:srgbClr val="333333"/>
              </a:solidFill>
              <a:latin typeface="Calibri" panose="020F0502020204030204"/>
            </a:endParaRPr>
          </a:p>
        </p:txBody>
      </p:sp>
      <p:sp>
        <p:nvSpPr>
          <p:cNvPr id="7" name="Slide Number Placeholder 6"/>
          <p:cNvSpPr>
            <a:spLocks noGrp="1"/>
          </p:cNvSpPr>
          <p:nvPr>
            <p:ph type="sldNum" sz="quarter" idx="12"/>
          </p:nvPr>
        </p:nvSpPr>
        <p:spPr/>
        <p:txBody>
          <a:bodyPr/>
          <a:lstStyle/>
          <a:p>
            <a:pPr algn="r" defTabSz="914126">
              <a:defRPr/>
            </a:pPr>
            <a:fld id="{07DC6EF8-7239-44B8-A009-F3DF16CC696E}" type="slidenum">
              <a:rPr lang="en-US" sz="900" smtClean="0">
                <a:solidFill>
                  <a:srgbClr val="333333"/>
                </a:solidFill>
                <a:latin typeface="Calibri" panose="020F0502020204030204"/>
              </a:rPr>
              <a:pPr algn="r" defTabSz="914126">
                <a:defRPr/>
              </a:pPr>
              <a:t>‹#›</a:t>
            </a:fld>
            <a:endParaRPr lang="en-US" sz="900" dirty="0">
              <a:solidFill>
                <a:srgbClr val="333333"/>
              </a:solidFill>
              <a:latin typeface="Calibri" panose="020F0502020204030204"/>
            </a:endParaRPr>
          </a:p>
        </p:txBody>
      </p:sp>
    </p:spTree>
    <p:extLst>
      <p:ext uri="{BB962C8B-B14F-4D97-AF65-F5344CB8AC3E}">
        <p14:creationId xmlns:p14="http://schemas.microsoft.com/office/powerpoint/2010/main" val="2894739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4A5ED6-6AF1-3642-B0B9-567C59F58E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3"/>
            <a:ext cx="12188825" cy="1539393"/>
          </a:xfrm>
          <a:prstGeom prst="rect">
            <a:avLst/>
          </a:prstGeom>
        </p:spPr>
      </p:pic>
      <p:sp>
        <p:nvSpPr>
          <p:cNvPr id="5" name="Footer Placeholder 4"/>
          <p:cNvSpPr>
            <a:spLocks noGrp="1"/>
          </p:cNvSpPr>
          <p:nvPr>
            <p:ph type="ftr" sz="quarter" idx="11"/>
          </p:nvPr>
        </p:nvSpPr>
        <p:spPr>
          <a:xfrm>
            <a:off x="857027" y="6452607"/>
            <a:ext cx="4113728" cy="365125"/>
          </a:xfrm>
        </p:spPr>
        <p:txBody>
          <a:bodyPr/>
          <a:lstStyle>
            <a:lvl1pPr>
              <a:defRPr>
                <a:solidFill>
                  <a:schemeClr val="bg1"/>
                </a:solidFill>
              </a:defRPr>
            </a:lvl1pPr>
          </a:lstStyle>
          <a:p>
            <a:pPr defTabSz="914126">
              <a:defRPr/>
            </a:pPr>
            <a:r>
              <a:rPr lang="en-US">
                <a:solidFill>
                  <a:srgbClr val="FFFFFF"/>
                </a:solidFill>
              </a:rPr>
              <a:t>Confidential and Proprietary Information</a:t>
            </a:r>
            <a:endParaRPr lang="en-US" dirty="0">
              <a:solidFill>
                <a:srgbClr val="FFFFFF"/>
              </a:solidFill>
            </a:endParaRPr>
          </a:p>
        </p:txBody>
      </p:sp>
      <p:sp>
        <p:nvSpPr>
          <p:cNvPr id="25" name="Title 1">
            <a:extLst>
              <a:ext uri="{FF2B5EF4-FFF2-40B4-BE49-F238E27FC236}">
                <a16:creationId xmlns:a16="http://schemas.microsoft.com/office/drawing/2014/main" id="{023070DE-66AA-BB49-B50D-BC8206A48D3B}"/>
              </a:ext>
            </a:extLst>
          </p:cNvPr>
          <p:cNvSpPr>
            <a:spLocks noGrp="1"/>
          </p:cNvSpPr>
          <p:nvPr>
            <p:ph type="title" hasCustomPrompt="1"/>
          </p:nvPr>
        </p:nvSpPr>
        <p:spPr>
          <a:xfrm>
            <a:off x="5332611" y="1422400"/>
            <a:ext cx="6216301" cy="2082794"/>
          </a:xfrm>
        </p:spPr>
        <p:txBody>
          <a:bodyPr anchor="b">
            <a:normAutofit/>
          </a:bodyPr>
          <a:lstStyle>
            <a:lvl1pPr>
              <a:defRPr sz="4799">
                <a:solidFill>
                  <a:srgbClr val="CB177D"/>
                </a:solidFill>
              </a:defRPr>
            </a:lvl1pPr>
          </a:lstStyle>
          <a:p>
            <a:r>
              <a:rPr lang="en-US" dirty="0"/>
              <a:t>Click to edit Title Slide</a:t>
            </a:r>
          </a:p>
        </p:txBody>
      </p:sp>
      <p:sp>
        <p:nvSpPr>
          <p:cNvPr id="26" name="Text Placeholder 2">
            <a:extLst>
              <a:ext uri="{FF2B5EF4-FFF2-40B4-BE49-F238E27FC236}">
                <a16:creationId xmlns:a16="http://schemas.microsoft.com/office/drawing/2014/main" id="{7FD0D8BE-BFFE-2947-A550-08D726BD5E27}"/>
              </a:ext>
            </a:extLst>
          </p:cNvPr>
          <p:cNvSpPr>
            <a:spLocks noGrp="1"/>
          </p:cNvSpPr>
          <p:nvPr>
            <p:ph type="body" idx="1" hasCustomPrompt="1"/>
          </p:nvPr>
        </p:nvSpPr>
        <p:spPr>
          <a:xfrm>
            <a:off x="5332611" y="3860374"/>
            <a:ext cx="6216301" cy="1500187"/>
          </a:xfrm>
        </p:spPr>
        <p:txBody>
          <a:bodyPr/>
          <a:lstStyle>
            <a:lvl1pPr marL="0" indent="0">
              <a:buNone/>
              <a:defRPr sz="2399">
                <a:solidFill>
                  <a:srgbClr val="6E6E6E"/>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Edit Subhead</a:t>
            </a:r>
          </a:p>
        </p:txBody>
      </p:sp>
      <p:pic>
        <p:nvPicPr>
          <p:cNvPr id="7" name="Picture 6">
            <a:extLst>
              <a:ext uri="{FF2B5EF4-FFF2-40B4-BE49-F238E27FC236}">
                <a16:creationId xmlns:a16="http://schemas.microsoft.com/office/drawing/2014/main" id="{BF858AE7-EE29-144B-A704-FE46283D32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57027" y="1889608"/>
            <a:ext cx="3096092" cy="1539392"/>
          </a:xfrm>
          <a:prstGeom prst="rect">
            <a:avLst/>
          </a:prstGeom>
        </p:spPr>
      </p:pic>
    </p:spTree>
    <p:extLst>
      <p:ext uri="{BB962C8B-B14F-4D97-AF65-F5344CB8AC3E}">
        <p14:creationId xmlns:p14="http://schemas.microsoft.com/office/powerpoint/2010/main" val="3366943958"/>
      </p:ext>
    </p:extLst>
  </p:cSld>
  <p:clrMapOvr>
    <a:masterClrMapping/>
  </p:clrMapOvr>
  <p:extLst>
    <p:ext uri="{DCECCB84-F9BA-43D5-87BE-67443E8EF086}">
      <p15:sldGuideLst xmlns:p15="http://schemas.microsoft.com/office/powerpoint/2012/main">
        <p15:guide id="1" orient="horz" pos="211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lide + Im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FDBE2F-AFF7-464A-A94C-464F9C79EA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3"/>
            <a:ext cx="12188825" cy="1539393"/>
          </a:xfrm>
          <a:prstGeom prst="rect">
            <a:avLst/>
          </a:prstGeom>
        </p:spPr>
      </p:pic>
      <p:sp>
        <p:nvSpPr>
          <p:cNvPr id="2" name="Title 1"/>
          <p:cNvSpPr>
            <a:spLocks noGrp="1"/>
          </p:cNvSpPr>
          <p:nvPr>
            <p:ph type="title" hasCustomPrompt="1"/>
          </p:nvPr>
        </p:nvSpPr>
        <p:spPr>
          <a:xfrm>
            <a:off x="5708433" y="3946448"/>
            <a:ext cx="6011884" cy="1185862"/>
          </a:xfrm>
        </p:spPr>
        <p:txBody>
          <a:bodyPr anchor="t" anchorCtr="0">
            <a:normAutofit/>
          </a:bodyPr>
          <a:lstStyle>
            <a:lvl1pPr>
              <a:defRPr sz="4399">
                <a:solidFill>
                  <a:srgbClr val="CB177D"/>
                </a:solidFill>
              </a:defRPr>
            </a:lvl1pPr>
          </a:lstStyle>
          <a:p>
            <a:r>
              <a:rPr lang="en-US" dirty="0"/>
              <a:t>Click to edit Title Slide</a:t>
            </a:r>
            <a:br>
              <a:rPr lang="en-US" dirty="0"/>
            </a:br>
            <a:endParaRPr lang="en-US" dirty="0"/>
          </a:p>
        </p:txBody>
      </p:sp>
      <p:sp>
        <p:nvSpPr>
          <p:cNvPr id="3" name="Text Placeholder 2"/>
          <p:cNvSpPr>
            <a:spLocks noGrp="1"/>
          </p:cNvSpPr>
          <p:nvPr>
            <p:ph type="body" idx="1"/>
          </p:nvPr>
        </p:nvSpPr>
        <p:spPr>
          <a:xfrm>
            <a:off x="5708433" y="4670437"/>
            <a:ext cx="6011884" cy="1500187"/>
          </a:xfrm>
        </p:spPr>
        <p:txBody>
          <a:bodyPr/>
          <a:lstStyle>
            <a:lvl1pPr marL="0" indent="0">
              <a:buNone/>
              <a:defRPr sz="2399">
                <a:solidFill>
                  <a:srgbClr val="6E6E6E"/>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endParaRPr lang="en-US" dirty="0"/>
          </a:p>
        </p:txBody>
      </p:sp>
      <p:sp>
        <p:nvSpPr>
          <p:cNvPr id="5" name="Footer Placeholder 4"/>
          <p:cNvSpPr>
            <a:spLocks noGrp="1"/>
          </p:cNvSpPr>
          <p:nvPr>
            <p:ph type="ftr" sz="quarter" idx="11"/>
          </p:nvPr>
        </p:nvSpPr>
        <p:spPr>
          <a:xfrm>
            <a:off x="857027" y="6452607"/>
            <a:ext cx="4113728" cy="365125"/>
          </a:xfrm>
        </p:spPr>
        <p:txBody>
          <a:bodyPr/>
          <a:lstStyle>
            <a:lvl1pPr>
              <a:defRPr>
                <a:solidFill>
                  <a:schemeClr val="bg1"/>
                </a:solidFill>
              </a:defRPr>
            </a:lvl1pPr>
          </a:lstStyle>
          <a:p>
            <a:pPr defTabSz="914126">
              <a:defRPr/>
            </a:pPr>
            <a:r>
              <a:rPr lang="en-US">
                <a:solidFill>
                  <a:srgbClr val="FFFFFF"/>
                </a:solidFill>
              </a:rPr>
              <a:t>Confidential and Proprietary Information</a:t>
            </a:r>
            <a:endParaRPr lang="en-US" dirty="0">
              <a:solidFill>
                <a:srgbClr val="FFFFFF"/>
              </a:solidFill>
            </a:endParaRPr>
          </a:p>
        </p:txBody>
      </p:sp>
      <p:sp>
        <p:nvSpPr>
          <p:cNvPr id="6" name="Picture Placeholder 5">
            <a:extLst>
              <a:ext uri="{FF2B5EF4-FFF2-40B4-BE49-F238E27FC236}">
                <a16:creationId xmlns:a16="http://schemas.microsoft.com/office/drawing/2014/main" id="{FA60C02B-6BE5-1441-8C00-BFA8D7985F95}"/>
              </a:ext>
            </a:extLst>
          </p:cNvPr>
          <p:cNvSpPr>
            <a:spLocks noGrp="1"/>
          </p:cNvSpPr>
          <p:nvPr>
            <p:ph type="pic" sz="quarter" idx="12"/>
          </p:nvPr>
        </p:nvSpPr>
        <p:spPr>
          <a:xfrm>
            <a:off x="468508" y="862570"/>
            <a:ext cx="4209609" cy="4280640"/>
          </a:xfrm>
          <a:prstGeom prst="ellipse">
            <a:avLst/>
          </a:prstGeom>
          <a:solidFill>
            <a:srgbClr val="F0F0F0"/>
          </a:solidFill>
        </p:spPr>
        <p:txBody>
          <a:bodyPr/>
          <a:lstStyle/>
          <a:p>
            <a:endParaRPr lang="en-US" dirty="0"/>
          </a:p>
        </p:txBody>
      </p:sp>
      <p:cxnSp>
        <p:nvCxnSpPr>
          <p:cNvPr id="8" name="Straight Connector 7">
            <a:extLst>
              <a:ext uri="{FF2B5EF4-FFF2-40B4-BE49-F238E27FC236}">
                <a16:creationId xmlns:a16="http://schemas.microsoft.com/office/drawing/2014/main" id="{3A93D528-9F79-384D-8F71-F99244228D7E}"/>
              </a:ext>
            </a:extLst>
          </p:cNvPr>
          <p:cNvCxnSpPr>
            <a:cxnSpLocks/>
          </p:cNvCxnSpPr>
          <p:nvPr userDrawn="1"/>
        </p:nvCxnSpPr>
        <p:spPr>
          <a:xfrm>
            <a:off x="5708433" y="3744038"/>
            <a:ext cx="6011884" cy="0"/>
          </a:xfrm>
          <a:prstGeom prst="line">
            <a:avLst/>
          </a:prstGeom>
          <a:ln>
            <a:solidFill>
              <a:srgbClr val="6E6E6E"/>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B55DBA1-F043-4245-9224-B1AE9023D4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86667" y="1095118"/>
            <a:ext cx="3868501" cy="1923438"/>
          </a:xfrm>
          <a:prstGeom prst="rect">
            <a:avLst/>
          </a:prstGeom>
        </p:spPr>
      </p:pic>
    </p:spTree>
    <p:extLst>
      <p:ext uri="{BB962C8B-B14F-4D97-AF65-F5344CB8AC3E}">
        <p14:creationId xmlns:p14="http://schemas.microsoft.com/office/powerpoint/2010/main" val="206539558"/>
      </p:ext>
    </p:extLst>
  </p:cSld>
  <p:clrMapOvr>
    <a:masterClrMapping/>
  </p:clrMapOvr>
  <p:extLst>
    <p:ext uri="{DCECCB84-F9BA-43D5-87BE-67443E8EF086}">
      <p15:sldGuideLst xmlns:p15="http://schemas.microsoft.com/office/powerpoint/2012/main">
        <p15:guide id="1" pos="3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17256E-A2A0-4812-8FEF-A5E317147D85}"/>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accent2"/>
                </a:solidFill>
              </a:defRPr>
            </a:lvl1pPr>
          </a:lstStyle>
          <a:p>
            <a:r>
              <a:rPr lang="en-US" dirty="0"/>
              <a:t>Click to add title</a:t>
            </a:r>
          </a:p>
        </p:txBody>
      </p:sp>
      <p:sp>
        <p:nvSpPr>
          <p:cNvPr id="9" name="Subtitle 2">
            <a:extLst>
              <a:ext uri="{FF2B5EF4-FFF2-40B4-BE49-F238E27FC236}">
                <a16:creationId xmlns:a16="http://schemas.microsoft.com/office/drawing/2014/main" id="{8356AF0F-B4B5-4642-8B1D-6FB4F283BC05}"/>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7"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pic>
        <p:nvPicPr>
          <p:cNvPr id="12" name="Graphic 11" descr="Aetna logo.">
            <a:extLst>
              <a:ext uri="{FF2B5EF4-FFF2-40B4-BE49-F238E27FC236}">
                <a16:creationId xmlns:a16="http://schemas.microsoft.com/office/drawing/2014/main" id="{85A4C780-80AC-466E-8B72-5456850768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072" y="438912"/>
            <a:ext cx="2121408" cy="419620"/>
          </a:xfrm>
          <a:prstGeom prst="rect">
            <a:avLst/>
          </a:prstGeom>
        </p:spPr>
      </p:pic>
    </p:spTree>
    <p:extLst>
      <p:ext uri="{BB962C8B-B14F-4D97-AF65-F5344CB8AC3E}">
        <p14:creationId xmlns:p14="http://schemas.microsoft.com/office/powerpoint/2010/main" val="402736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A0F32AF-732A-A543-88B7-241C8D31A69F}"/>
              </a:ext>
            </a:extLst>
          </p:cNvPr>
          <p:cNvSpPr/>
          <p:nvPr userDrawn="1"/>
        </p:nvSpPr>
        <p:spPr>
          <a:xfrm>
            <a:off x="0" y="1"/>
            <a:ext cx="12188825" cy="6857999"/>
          </a:xfrm>
          <a:prstGeom prst="rect">
            <a:avLst/>
          </a:prstGeom>
          <a:gradFill flip="none" rotWithShape="1">
            <a:gsLst>
              <a:gs pos="10000">
                <a:srgbClr val="A5247F"/>
              </a:gs>
              <a:gs pos="100000">
                <a:srgbClr val="CB177D"/>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hasCustomPrompt="1"/>
          </p:nvPr>
        </p:nvSpPr>
        <p:spPr>
          <a:xfrm>
            <a:off x="831633" y="1379539"/>
            <a:ext cx="10512862" cy="1185862"/>
          </a:xfrm>
        </p:spPr>
        <p:txBody>
          <a:bodyPr anchor="b">
            <a:normAutofit/>
          </a:bodyPr>
          <a:lstStyle>
            <a:lvl1pPr>
              <a:defRPr sz="4799">
                <a:solidFill>
                  <a:schemeClr val="bg1"/>
                </a:solidFill>
              </a:defRPr>
            </a:lvl1pPr>
          </a:lstStyle>
          <a:p>
            <a:r>
              <a:rPr lang="en-US" dirty="0"/>
              <a:t>Click to edit Master Title Slide</a:t>
            </a:r>
          </a:p>
        </p:txBody>
      </p:sp>
      <p:sp>
        <p:nvSpPr>
          <p:cNvPr id="3" name="Text Placeholder 2"/>
          <p:cNvSpPr>
            <a:spLocks noGrp="1"/>
          </p:cNvSpPr>
          <p:nvPr>
            <p:ph type="body" idx="1"/>
          </p:nvPr>
        </p:nvSpPr>
        <p:spPr>
          <a:xfrm>
            <a:off x="831633" y="2746880"/>
            <a:ext cx="10512862" cy="1500187"/>
          </a:xfrm>
        </p:spPr>
        <p:txBody>
          <a:bodyPr/>
          <a:lstStyle>
            <a:lvl1pPr marL="0" indent="0">
              <a:buNone/>
              <a:defRPr sz="2399">
                <a:solidFill>
                  <a:schemeClr val="bg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Edit Master text styles</a:t>
            </a:r>
          </a:p>
        </p:txBody>
      </p:sp>
      <p:cxnSp>
        <p:nvCxnSpPr>
          <p:cNvPr id="9" name="Straight Connector 8"/>
          <p:cNvCxnSpPr/>
          <p:nvPr userDrawn="1"/>
        </p:nvCxnSpPr>
        <p:spPr>
          <a:xfrm>
            <a:off x="831633" y="6372727"/>
            <a:ext cx="10745149" cy="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857027" y="6452607"/>
            <a:ext cx="4113728" cy="365125"/>
          </a:xfrm>
        </p:spPr>
        <p:txBody>
          <a:bodyPr/>
          <a:lstStyle>
            <a:lvl1pPr>
              <a:defRPr>
                <a:solidFill>
                  <a:schemeClr val="bg1"/>
                </a:solidFill>
              </a:defRPr>
            </a:lvl1pPr>
          </a:lstStyle>
          <a:p>
            <a:pPr defTabSz="914126">
              <a:defRPr/>
            </a:pPr>
            <a:r>
              <a:rPr lang="en-US">
                <a:solidFill>
                  <a:srgbClr val="FFFFFF"/>
                </a:solidFill>
              </a:rPr>
              <a:t>Confidential and Proprietary Information</a:t>
            </a:r>
            <a:endParaRPr lang="en-US" dirty="0">
              <a:solidFill>
                <a:srgbClr val="FFFFFF"/>
              </a:solidFill>
            </a:endParaRPr>
          </a:p>
        </p:txBody>
      </p:sp>
      <p:pic>
        <p:nvPicPr>
          <p:cNvPr id="8" name="Picture 7">
            <a:extLst>
              <a:ext uri="{FF2B5EF4-FFF2-40B4-BE49-F238E27FC236}">
                <a16:creationId xmlns:a16="http://schemas.microsoft.com/office/drawing/2014/main" id="{A2AF9779-0709-354B-B98A-A3344AC6369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559520" y="356553"/>
            <a:ext cx="1845736" cy="917710"/>
          </a:xfrm>
          <a:prstGeom prst="rect">
            <a:avLst/>
          </a:prstGeom>
        </p:spPr>
      </p:pic>
    </p:spTree>
    <p:extLst>
      <p:ext uri="{BB962C8B-B14F-4D97-AF65-F5344CB8AC3E}">
        <p14:creationId xmlns:p14="http://schemas.microsoft.com/office/powerpoint/2010/main" val="21139468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vider Slide 1">
    <p:spTree>
      <p:nvGrpSpPr>
        <p:cNvPr id="1" name=""/>
        <p:cNvGrpSpPr/>
        <p:nvPr/>
      </p:nvGrpSpPr>
      <p:grpSpPr>
        <a:xfrm>
          <a:off x="0" y="0"/>
          <a:ext cx="0" cy="0"/>
          <a:chOff x="0" y="0"/>
          <a:chExt cx="0" cy="0"/>
        </a:xfrm>
      </p:grpSpPr>
      <p:sp>
        <p:nvSpPr>
          <p:cNvPr id="7" name="Rectangle 6"/>
          <p:cNvSpPr/>
          <p:nvPr userDrawn="1"/>
        </p:nvSpPr>
        <p:spPr>
          <a:xfrm>
            <a:off x="0" y="1"/>
            <a:ext cx="12188825" cy="6857999"/>
          </a:xfrm>
          <a:prstGeom prst="rect">
            <a:avLst/>
          </a:prstGeom>
          <a:gradFill flip="none" rotWithShape="1">
            <a:gsLst>
              <a:gs pos="10000">
                <a:srgbClr val="A5247F"/>
              </a:gs>
              <a:gs pos="100000">
                <a:srgbClr val="CB177D"/>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1447424" y="3172548"/>
            <a:ext cx="9293978" cy="1379132"/>
          </a:xfrm>
        </p:spPr>
        <p:txBody>
          <a:bodyPr anchor="t" anchorCtr="0">
            <a:normAutofit/>
          </a:bodyPr>
          <a:lstStyle>
            <a:lvl1pPr algn="ctr">
              <a:defRPr sz="4799" baseline="0">
                <a:solidFill>
                  <a:schemeClr val="bg1"/>
                </a:solidFill>
              </a:defRPr>
            </a:lvl1pPr>
          </a:lstStyle>
          <a:p>
            <a:r>
              <a:rPr lang="en-US" dirty="0"/>
              <a:t>Edit Divider Content </a:t>
            </a:r>
          </a:p>
        </p:txBody>
      </p:sp>
      <p:sp>
        <p:nvSpPr>
          <p:cNvPr id="3" name="Subtitle 2"/>
          <p:cNvSpPr>
            <a:spLocks noGrp="1"/>
          </p:cNvSpPr>
          <p:nvPr>
            <p:ph type="subTitle" idx="1" hasCustomPrompt="1"/>
          </p:nvPr>
        </p:nvSpPr>
        <p:spPr>
          <a:xfrm>
            <a:off x="1447424" y="2213416"/>
            <a:ext cx="9293978" cy="782799"/>
          </a:xfrm>
        </p:spPr>
        <p:txBody>
          <a:bodyPr>
            <a:normAutofit/>
          </a:bodyPr>
          <a:lstStyle>
            <a:lvl1pPr marL="0" indent="0" algn="ctr">
              <a:buNone/>
              <a:defRPr sz="2199" baseline="0">
                <a:solidFill>
                  <a:schemeClr val="bg1"/>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SLIDE</a:t>
            </a:r>
          </a:p>
        </p:txBody>
      </p:sp>
      <p:grpSp>
        <p:nvGrpSpPr>
          <p:cNvPr id="5" name="Group 4">
            <a:extLst>
              <a:ext uri="{FF2B5EF4-FFF2-40B4-BE49-F238E27FC236}">
                <a16:creationId xmlns:a16="http://schemas.microsoft.com/office/drawing/2014/main" id="{1050655F-5E6C-DD46-8A8B-69283BF5B8CA}"/>
              </a:ext>
            </a:extLst>
          </p:cNvPr>
          <p:cNvGrpSpPr/>
          <p:nvPr userDrawn="1"/>
        </p:nvGrpSpPr>
        <p:grpSpPr>
          <a:xfrm>
            <a:off x="1447424" y="1569721"/>
            <a:ext cx="9293978" cy="3696465"/>
            <a:chOff x="1447800" y="1620520"/>
            <a:chExt cx="9296399" cy="3696465"/>
          </a:xfrm>
        </p:grpSpPr>
        <p:cxnSp>
          <p:nvCxnSpPr>
            <p:cNvPr id="13" name="Straight Connector 12"/>
            <p:cNvCxnSpPr/>
            <p:nvPr userDrawn="1"/>
          </p:nvCxnSpPr>
          <p:spPr>
            <a:xfrm>
              <a:off x="1447800" y="1620520"/>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447800" y="5316985"/>
              <a:ext cx="9296399" cy="0"/>
            </a:xfrm>
            <a:prstGeom prst="line">
              <a:avLst/>
            </a:prstGeom>
            <a:ln w="222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48849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B9922B-08F2-C342-9847-AEBAA9074D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3"/>
            <a:ext cx="12188825" cy="1539393"/>
          </a:xfrm>
          <a:prstGeom prst="rect">
            <a:avLst/>
          </a:prstGeom>
        </p:spPr>
      </p:pic>
      <p:sp>
        <p:nvSpPr>
          <p:cNvPr id="5" name="Footer Placeholder 4"/>
          <p:cNvSpPr>
            <a:spLocks noGrp="1"/>
          </p:cNvSpPr>
          <p:nvPr>
            <p:ph type="ftr" sz="quarter" idx="11"/>
          </p:nvPr>
        </p:nvSpPr>
        <p:spPr>
          <a:xfrm>
            <a:off x="857027" y="6452607"/>
            <a:ext cx="4113728" cy="365125"/>
          </a:xfrm>
        </p:spPr>
        <p:txBody>
          <a:bodyPr/>
          <a:lstStyle>
            <a:lvl1pPr>
              <a:defRPr>
                <a:solidFill>
                  <a:schemeClr val="bg1"/>
                </a:solidFill>
              </a:defRPr>
            </a:lvl1pPr>
          </a:lstStyle>
          <a:p>
            <a:pPr defTabSz="914126">
              <a:defRPr/>
            </a:pPr>
            <a:r>
              <a:rPr lang="en-US">
                <a:solidFill>
                  <a:srgbClr val="FFFFFF"/>
                </a:solidFill>
              </a:rPr>
              <a:t>Confidential and Proprietary Information</a:t>
            </a:r>
            <a:endParaRPr lang="en-US" dirty="0">
              <a:solidFill>
                <a:srgbClr val="FFFFFF"/>
              </a:solidFill>
            </a:endParaRPr>
          </a:p>
        </p:txBody>
      </p:sp>
      <p:cxnSp>
        <p:nvCxnSpPr>
          <p:cNvPr id="7" name="Straight Connector 6">
            <a:extLst>
              <a:ext uri="{FF2B5EF4-FFF2-40B4-BE49-F238E27FC236}">
                <a16:creationId xmlns:a16="http://schemas.microsoft.com/office/drawing/2014/main" id="{06819976-C848-A74E-B03C-7C84D2150BCC}"/>
              </a:ext>
            </a:extLst>
          </p:cNvPr>
          <p:cNvCxnSpPr/>
          <p:nvPr userDrawn="1"/>
        </p:nvCxnSpPr>
        <p:spPr>
          <a:xfrm>
            <a:off x="1447424" y="1325880"/>
            <a:ext cx="9293978"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B2C188-530F-AD4B-96AF-3D953036E934}"/>
              </a:ext>
            </a:extLst>
          </p:cNvPr>
          <p:cNvCxnSpPr/>
          <p:nvPr userDrawn="1"/>
        </p:nvCxnSpPr>
        <p:spPr>
          <a:xfrm>
            <a:off x="1447424" y="5022345"/>
            <a:ext cx="9293978"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2323CF-97C2-5C48-8214-010B9B409984}"/>
              </a:ext>
            </a:extLst>
          </p:cNvPr>
          <p:cNvSpPr>
            <a:spLocks noGrp="1"/>
          </p:cNvSpPr>
          <p:nvPr>
            <p:ph type="ctrTitle" hasCustomPrompt="1"/>
          </p:nvPr>
        </p:nvSpPr>
        <p:spPr>
          <a:xfrm>
            <a:off x="1447424" y="2928708"/>
            <a:ext cx="9293978" cy="1379132"/>
          </a:xfrm>
        </p:spPr>
        <p:txBody>
          <a:bodyPr anchor="t" anchorCtr="0">
            <a:normAutofit/>
          </a:bodyPr>
          <a:lstStyle>
            <a:lvl1pPr algn="ctr">
              <a:defRPr sz="4799" baseline="0">
                <a:solidFill>
                  <a:srgbClr val="CB177D"/>
                </a:solidFill>
              </a:defRPr>
            </a:lvl1pPr>
          </a:lstStyle>
          <a:p>
            <a:r>
              <a:rPr lang="en-US" dirty="0"/>
              <a:t>Edit Divider Content</a:t>
            </a:r>
          </a:p>
        </p:txBody>
      </p:sp>
      <p:sp>
        <p:nvSpPr>
          <p:cNvPr id="11" name="Subtitle 2">
            <a:extLst>
              <a:ext uri="{FF2B5EF4-FFF2-40B4-BE49-F238E27FC236}">
                <a16:creationId xmlns:a16="http://schemas.microsoft.com/office/drawing/2014/main" id="{F2F6E11B-9A5D-1E4D-905F-848B37D251E3}"/>
              </a:ext>
            </a:extLst>
          </p:cNvPr>
          <p:cNvSpPr>
            <a:spLocks noGrp="1"/>
          </p:cNvSpPr>
          <p:nvPr>
            <p:ph type="subTitle" idx="1" hasCustomPrompt="1"/>
          </p:nvPr>
        </p:nvSpPr>
        <p:spPr>
          <a:xfrm>
            <a:off x="1447424" y="1959416"/>
            <a:ext cx="9293978" cy="782799"/>
          </a:xfrm>
        </p:spPr>
        <p:txBody>
          <a:bodyPr>
            <a:normAutofit/>
          </a:bodyPr>
          <a:lstStyle>
            <a:lvl1pPr marL="0" indent="0" algn="ctr">
              <a:buNone/>
              <a:defRPr sz="2199" baseline="0">
                <a:solidFill>
                  <a:srgbClr val="CB177D"/>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SLIDE</a:t>
            </a:r>
          </a:p>
        </p:txBody>
      </p:sp>
    </p:spTree>
    <p:extLst>
      <p:ext uri="{BB962C8B-B14F-4D97-AF65-F5344CB8AC3E}">
        <p14:creationId xmlns:p14="http://schemas.microsoft.com/office/powerpoint/2010/main" val="17024907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pPr defTabSz="914126">
              <a:defRPr/>
            </a:pPr>
            <a:r>
              <a:rPr lang="en-US"/>
              <a:t>Confidential and Proprietary Information</a:t>
            </a:r>
            <a:endParaRPr lang="en-US" dirty="0"/>
          </a:p>
        </p:txBody>
      </p:sp>
      <p:sp>
        <p:nvSpPr>
          <p:cNvPr id="6" name="Slide Number Placeholder 5"/>
          <p:cNvSpPr>
            <a:spLocks noGrp="1"/>
          </p:cNvSpPr>
          <p:nvPr>
            <p:ph type="sldNum" sz="quarter" idx="12"/>
          </p:nvPr>
        </p:nvSpPr>
        <p:spPr/>
        <p:txBody>
          <a:bodyPr/>
          <a:lstStyle/>
          <a:p>
            <a:pPr defTabSz="914126">
              <a:defRPr/>
            </a:pPr>
            <a:fld id="{07DC6EF8-7239-44B8-A009-F3DF16CC696E}" type="slidenum">
              <a:rPr lang="en-US" smtClean="0"/>
              <a:pPr defTabSz="914126">
                <a:defRPr/>
              </a:pPr>
              <a:t>‹#›</a:t>
            </a:fld>
            <a:endParaRPr lang="en-US" dirty="0"/>
          </a:p>
        </p:txBody>
      </p:sp>
    </p:spTree>
    <p:extLst>
      <p:ext uri="{BB962C8B-B14F-4D97-AF65-F5344CB8AC3E}">
        <p14:creationId xmlns:p14="http://schemas.microsoft.com/office/powerpoint/2010/main" val="3837619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sz="half" idx="1"/>
          </p:nvPr>
        </p:nvSpPr>
        <p:spPr>
          <a:xfrm>
            <a:off x="601420" y="1698625"/>
            <a:ext cx="5302139" cy="4351338"/>
          </a:xfrm>
        </p:spPr>
        <p:txBody>
          <a:bodyPr/>
          <a:lstStyle>
            <a:lvl2pPr marL="292012" indent="-292012">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0592" y="1698625"/>
            <a:ext cx="5302139" cy="4351338"/>
          </a:xfrm>
        </p:spPr>
        <p:txBody>
          <a:bodyPr/>
          <a:lstStyle>
            <a:lvl2pPr marL="292012" indent="-292012">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pPr defTabSz="914126">
              <a:defRPr/>
            </a:pPr>
            <a:r>
              <a:rPr lang="en-US"/>
              <a:t>Confidential and Proprietary Information</a:t>
            </a:r>
            <a:endParaRPr lang="en-US" dirty="0"/>
          </a:p>
        </p:txBody>
      </p:sp>
      <p:sp>
        <p:nvSpPr>
          <p:cNvPr id="7" name="Slide Number Placeholder 6"/>
          <p:cNvSpPr>
            <a:spLocks noGrp="1"/>
          </p:cNvSpPr>
          <p:nvPr>
            <p:ph type="sldNum" sz="quarter" idx="12"/>
          </p:nvPr>
        </p:nvSpPr>
        <p:spPr/>
        <p:txBody>
          <a:bodyPr/>
          <a:lstStyle/>
          <a:p>
            <a:pPr defTabSz="914126">
              <a:defRPr/>
            </a:pPr>
            <a:fld id="{07DC6EF8-7239-44B8-A009-F3DF16CC696E}" type="slidenum">
              <a:rPr lang="en-US" smtClean="0"/>
              <a:pPr defTabSz="914126">
                <a:defRPr/>
              </a:pPr>
              <a:t>‹#›</a:t>
            </a:fld>
            <a:endParaRPr lang="en-US" dirty="0"/>
          </a:p>
        </p:txBody>
      </p:sp>
    </p:spTree>
    <p:extLst>
      <p:ext uri="{BB962C8B-B14F-4D97-AF65-F5344CB8AC3E}">
        <p14:creationId xmlns:p14="http://schemas.microsoft.com/office/powerpoint/2010/main" val="3462688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ounded Rectangle 8"/>
          <p:cNvSpPr/>
          <p:nvPr userDrawn="1"/>
        </p:nvSpPr>
        <p:spPr>
          <a:xfrm>
            <a:off x="611427" y="1536700"/>
            <a:ext cx="5393555" cy="4711700"/>
          </a:xfrm>
          <a:prstGeom prst="roundRect">
            <a:avLst>
              <a:gd name="adj" fmla="val 20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3" name="Content Placeholder 2"/>
          <p:cNvSpPr>
            <a:spLocks noGrp="1"/>
          </p:cNvSpPr>
          <p:nvPr>
            <p:ph sz="half" idx="1"/>
          </p:nvPr>
        </p:nvSpPr>
        <p:spPr>
          <a:xfrm>
            <a:off x="812588" y="1698625"/>
            <a:ext cx="509097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pPr defTabSz="914126">
              <a:defRPr/>
            </a:pPr>
            <a:r>
              <a:rPr lang="en-US"/>
              <a:t>Confidential and Proprietary Information</a:t>
            </a:r>
            <a:endParaRPr lang="en-US" dirty="0"/>
          </a:p>
        </p:txBody>
      </p:sp>
      <p:sp>
        <p:nvSpPr>
          <p:cNvPr id="7" name="Slide Number Placeholder 6"/>
          <p:cNvSpPr>
            <a:spLocks noGrp="1"/>
          </p:cNvSpPr>
          <p:nvPr>
            <p:ph type="sldNum" sz="quarter" idx="12"/>
          </p:nvPr>
        </p:nvSpPr>
        <p:spPr/>
        <p:txBody>
          <a:bodyPr/>
          <a:lstStyle/>
          <a:p>
            <a:pPr defTabSz="914126">
              <a:defRPr/>
            </a:pPr>
            <a:fld id="{07DC6EF8-7239-44B8-A009-F3DF16CC696E}" type="slidenum">
              <a:rPr lang="en-US" smtClean="0"/>
              <a:pPr defTabSz="914126">
                <a:defRPr/>
              </a:pPr>
              <a:t>‹#›</a:t>
            </a:fld>
            <a:endParaRPr lang="en-US" dirty="0"/>
          </a:p>
        </p:txBody>
      </p:sp>
      <p:sp>
        <p:nvSpPr>
          <p:cNvPr id="11" name="Rounded Rectangle 10">
            <a:extLst>
              <a:ext uri="{FF2B5EF4-FFF2-40B4-BE49-F238E27FC236}">
                <a16:creationId xmlns:a16="http://schemas.microsoft.com/office/drawing/2014/main" id="{0DEB0D51-A210-A949-B5E9-69E00D9768A8}"/>
              </a:ext>
            </a:extLst>
          </p:cNvPr>
          <p:cNvSpPr/>
          <p:nvPr userDrawn="1"/>
        </p:nvSpPr>
        <p:spPr>
          <a:xfrm>
            <a:off x="6228444" y="1536700"/>
            <a:ext cx="5393555" cy="4711700"/>
          </a:xfrm>
          <a:prstGeom prst="roundRect">
            <a:avLst>
              <a:gd name="adj" fmla="val 207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40058272-BE7B-7446-AE3C-986233F82B19}"/>
              </a:ext>
            </a:extLst>
          </p:cNvPr>
          <p:cNvSpPr>
            <a:spLocks noGrp="1"/>
          </p:cNvSpPr>
          <p:nvPr>
            <p:ph sz="half" idx="13"/>
          </p:nvPr>
        </p:nvSpPr>
        <p:spPr>
          <a:xfrm>
            <a:off x="6429605" y="1698625"/>
            <a:ext cx="5090971"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57501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421" y="529390"/>
            <a:ext cx="10751010" cy="1161299"/>
          </a:xfrm>
        </p:spPr>
        <p:txBody>
          <a:bodyPr/>
          <a:lstStyle>
            <a:lvl1pPr>
              <a:defRPr>
                <a:solidFill>
                  <a:srgbClr val="CB177D"/>
                </a:solidFill>
              </a:defRPr>
            </a:lvl1pPr>
          </a:lstStyle>
          <a:p>
            <a:r>
              <a:rPr lang="en-US" dirty="0"/>
              <a:t>Click to edit Master title style</a:t>
            </a:r>
          </a:p>
        </p:txBody>
      </p:sp>
      <p:sp>
        <p:nvSpPr>
          <p:cNvPr id="3" name="Text Placeholder 2"/>
          <p:cNvSpPr>
            <a:spLocks noGrp="1"/>
          </p:cNvSpPr>
          <p:nvPr>
            <p:ph type="body" idx="1" hasCustomPrompt="1"/>
          </p:nvPr>
        </p:nvSpPr>
        <p:spPr>
          <a:xfrm>
            <a:off x="601421" y="1554480"/>
            <a:ext cx="5366130" cy="553988"/>
          </a:xfrm>
          <a:gradFill>
            <a:gsLst>
              <a:gs pos="10000">
                <a:srgbClr val="A5247F"/>
              </a:gs>
              <a:gs pos="100000">
                <a:srgbClr val="CB177D"/>
              </a:gs>
            </a:gsLst>
            <a:lin ang="3600000" scaled="0"/>
          </a:gradFill>
        </p:spPr>
        <p:txBody>
          <a:bodyPr anchor="ctr" anchorCtr="0">
            <a:normAutofit/>
          </a:bodyPr>
          <a:lstStyle>
            <a:lvl1pPr marL="0" indent="0" algn="ctr">
              <a:buNone/>
              <a:defRPr sz="1999" b="1" cap="all" spc="100" baseline="0">
                <a:solidFill>
                  <a:schemeClr val="bg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1421" y="2273437"/>
            <a:ext cx="5366130" cy="38182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3227" y="1554480"/>
            <a:ext cx="5366130" cy="553988"/>
          </a:xfrm>
          <a:gradFill>
            <a:gsLst>
              <a:gs pos="10000">
                <a:srgbClr val="A5247F"/>
              </a:gs>
              <a:gs pos="100000">
                <a:srgbClr val="CB177D"/>
              </a:gs>
            </a:gsLst>
            <a:lin ang="3600000" scaled="0"/>
          </a:gradFill>
        </p:spPr>
        <p:txBody>
          <a:bodyPr anchor="ctr" anchorCtr="0">
            <a:normAutofit/>
          </a:bodyPr>
          <a:lstStyle>
            <a:lvl1pPr marL="0" indent="0" algn="ctr">
              <a:buNone/>
              <a:defRPr lang="en-US" sz="1999" b="1" kern="1200" cap="all" spc="100" baseline="0" dirty="0" smtClean="0">
                <a:solidFill>
                  <a:schemeClr val="bg1"/>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marL="0" lvl="0" indent="0" algn="ctr" defTabSz="914126" rtl="0" eaLnBrk="1" latinLnBrk="0" hangingPunct="1">
              <a:lnSpc>
                <a:spcPct val="90000"/>
              </a:lnSpc>
              <a:spcBef>
                <a:spcPts val="1000"/>
              </a:spcBef>
              <a:buFont typeface="Arial" panose="020B0604020202020204" pitchFamily="34" charset="0"/>
              <a:buNone/>
            </a:pPr>
            <a:r>
              <a:rPr lang="en-US" dirty="0"/>
              <a:t>Edit Master text styles</a:t>
            </a:r>
          </a:p>
        </p:txBody>
      </p:sp>
      <p:sp>
        <p:nvSpPr>
          <p:cNvPr id="6" name="Content Placeholder 5"/>
          <p:cNvSpPr>
            <a:spLocks noGrp="1"/>
          </p:cNvSpPr>
          <p:nvPr>
            <p:ph sz="quarter" idx="4"/>
          </p:nvPr>
        </p:nvSpPr>
        <p:spPr>
          <a:xfrm>
            <a:off x="6183227" y="2273437"/>
            <a:ext cx="5366130" cy="3818252"/>
          </a:xfrm>
        </p:spPr>
        <p:txBody>
          <a:bodyPr/>
          <a:lstStyle/>
          <a:p>
            <a:pPr lvl="0"/>
            <a:r>
              <a:rPr lang="en-US" dirty="0"/>
              <a:t>Edit Master text styles</a:t>
            </a:r>
          </a:p>
          <a:p>
            <a:pPr lvl="0"/>
            <a:r>
              <a:rPr lang="en-US" dirty="0"/>
              <a:t>Second level</a:t>
            </a:r>
          </a:p>
          <a:p>
            <a:pPr lvl="1"/>
            <a:r>
              <a:rPr lang="en-US" dirty="0"/>
              <a:t>Third level</a:t>
            </a:r>
          </a:p>
          <a:p>
            <a:pPr lvl="2"/>
            <a:r>
              <a:rPr lang="en-US" dirty="0"/>
              <a:t>Fourth level</a:t>
            </a:r>
          </a:p>
          <a:p>
            <a:pPr lvl="3"/>
            <a:r>
              <a:rPr lang="en-US" dirty="0"/>
              <a:t>Fifth level</a:t>
            </a:r>
          </a:p>
        </p:txBody>
      </p:sp>
      <p:sp>
        <p:nvSpPr>
          <p:cNvPr id="8" name="Footer Placeholder 7"/>
          <p:cNvSpPr>
            <a:spLocks noGrp="1"/>
          </p:cNvSpPr>
          <p:nvPr>
            <p:ph type="ftr" sz="quarter" idx="11"/>
          </p:nvPr>
        </p:nvSpPr>
        <p:spPr/>
        <p:txBody>
          <a:bodyPr/>
          <a:lstStyle/>
          <a:p>
            <a:pPr defTabSz="914126">
              <a:defRPr/>
            </a:pPr>
            <a:r>
              <a:rPr lang="en-US"/>
              <a:t>Confidential and Proprietary Information</a:t>
            </a:r>
            <a:endParaRPr lang="en-US" dirty="0"/>
          </a:p>
        </p:txBody>
      </p:sp>
      <p:sp>
        <p:nvSpPr>
          <p:cNvPr id="9" name="Slide Number Placeholder 8"/>
          <p:cNvSpPr>
            <a:spLocks noGrp="1"/>
          </p:cNvSpPr>
          <p:nvPr>
            <p:ph type="sldNum" sz="quarter" idx="12"/>
          </p:nvPr>
        </p:nvSpPr>
        <p:spPr/>
        <p:txBody>
          <a:bodyPr/>
          <a:lstStyle/>
          <a:p>
            <a:pPr defTabSz="914126">
              <a:defRPr/>
            </a:pPr>
            <a:fld id="{07DC6EF8-7239-44B8-A009-F3DF16CC696E}" type="slidenum">
              <a:rPr lang="en-US" smtClean="0"/>
              <a:pPr defTabSz="914126">
                <a:defRPr/>
              </a:pPr>
              <a:t>‹#›</a:t>
            </a:fld>
            <a:endParaRPr lang="en-US" dirty="0"/>
          </a:p>
        </p:txBody>
      </p:sp>
    </p:spTree>
    <p:extLst>
      <p:ext uri="{BB962C8B-B14F-4D97-AF65-F5344CB8AC3E}">
        <p14:creationId xmlns:p14="http://schemas.microsoft.com/office/powerpoint/2010/main" val="12945386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pPr defTabSz="914126">
              <a:defRPr/>
            </a:pPr>
            <a:r>
              <a:rPr lang="en-US"/>
              <a:t>Confidential and Proprietary Information</a:t>
            </a:r>
            <a:endParaRPr lang="en-US" dirty="0"/>
          </a:p>
        </p:txBody>
      </p:sp>
      <p:sp>
        <p:nvSpPr>
          <p:cNvPr id="5" name="Slide Number Placeholder 4"/>
          <p:cNvSpPr>
            <a:spLocks noGrp="1"/>
          </p:cNvSpPr>
          <p:nvPr>
            <p:ph type="sldNum" sz="quarter" idx="12"/>
          </p:nvPr>
        </p:nvSpPr>
        <p:spPr/>
        <p:txBody>
          <a:bodyPr/>
          <a:lstStyle/>
          <a:p>
            <a:pPr defTabSz="914126">
              <a:defRPr/>
            </a:pPr>
            <a:fld id="{07DC6EF8-7239-44B8-A009-F3DF16CC696E}" type="slidenum">
              <a:rPr lang="en-US" smtClean="0"/>
              <a:pPr defTabSz="914126">
                <a:defRPr/>
              </a:pPr>
              <a:t>‹#›</a:t>
            </a:fld>
            <a:endParaRPr lang="en-US" dirty="0"/>
          </a:p>
        </p:txBody>
      </p:sp>
    </p:spTree>
    <p:extLst>
      <p:ext uri="{BB962C8B-B14F-4D97-AF65-F5344CB8AC3E}">
        <p14:creationId xmlns:p14="http://schemas.microsoft.com/office/powerpoint/2010/main" val="40443756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B177D"/>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pPr defTabSz="914126">
              <a:defRPr/>
            </a:pPr>
            <a:r>
              <a:rPr lang="en-US"/>
              <a:t>Confidential and Proprietary Information</a:t>
            </a:r>
            <a:endParaRPr lang="en-US" dirty="0"/>
          </a:p>
        </p:txBody>
      </p:sp>
      <p:sp>
        <p:nvSpPr>
          <p:cNvPr id="5" name="Slide Number Placeholder 4"/>
          <p:cNvSpPr>
            <a:spLocks noGrp="1"/>
          </p:cNvSpPr>
          <p:nvPr>
            <p:ph type="sldNum" sz="quarter" idx="12"/>
          </p:nvPr>
        </p:nvSpPr>
        <p:spPr/>
        <p:txBody>
          <a:bodyPr/>
          <a:lstStyle/>
          <a:p>
            <a:pPr defTabSz="914126">
              <a:defRPr/>
            </a:pPr>
            <a:fld id="{07DC6EF8-7239-44B8-A009-F3DF16CC696E}" type="slidenum">
              <a:rPr lang="en-US" smtClean="0"/>
              <a:pPr defTabSz="914126">
                <a:defRPr/>
              </a:pPr>
              <a:t>‹#›</a:t>
            </a:fld>
            <a:endParaRPr lang="en-US" dirty="0"/>
          </a:p>
        </p:txBody>
      </p:sp>
      <p:sp>
        <p:nvSpPr>
          <p:cNvPr id="6" name="Rounded Rectangle 5"/>
          <p:cNvSpPr/>
          <p:nvPr userDrawn="1"/>
        </p:nvSpPr>
        <p:spPr>
          <a:xfrm>
            <a:off x="571351" y="1536700"/>
            <a:ext cx="11005430" cy="4711700"/>
          </a:xfrm>
          <a:prstGeom prst="roundRect">
            <a:avLst>
              <a:gd name="adj" fmla="val 120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2965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defTabSz="914126">
              <a:defRPr/>
            </a:pPr>
            <a:r>
              <a:rPr lang="en-US"/>
              <a:t>Confidential and Proprietary Information</a:t>
            </a:r>
            <a:endParaRPr lang="en-US" dirty="0"/>
          </a:p>
        </p:txBody>
      </p:sp>
      <p:sp>
        <p:nvSpPr>
          <p:cNvPr id="4" name="Slide Number Placeholder 3"/>
          <p:cNvSpPr>
            <a:spLocks noGrp="1"/>
          </p:cNvSpPr>
          <p:nvPr>
            <p:ph type="sldNum" sz="quarter" idx="12"/>
          </p:nvPr>
        </p:nvSpPr>
        <p:spPr>
          <a:xfrm>
            <a:off x="11305135" y="6576241"/>
            <a:ext cx="271647" cy="212269"/>
          </a:xfrm>
        </p:spPr>
        <p:txBody>
          <a:bodyPr/>
          <a:lstStyle/>
          <a:p>
            <a:pPr defTabSz="914126">
              <a:defRPr/>
            </a:pPr>
            <a:fld id="{07DC6EF8-7239-44B8-A009-F3DF16CC696E}" type="slidenum">
              <a:rPr lang="en-US" smtClean="0"/>
              <a:pPr defTabSz="914126">
                <a:defRPr/>
              </a:pPr>
              <a:t>‹#›</a:t>
            </a:fld>
            <a:endParaRPr lang="en-US" dirty="0"/>
          </a:p>
        </p:txBody>
      </p:sp>
    </p:spTree>
    <p:extLst>
      <p:ext uri="{BB962C8B-B14F-4D97-AF65-F5344CB8AC3E}">
        <p14:creationId xmlns:p14="http://schemas.microsoft.com/office/powerpoint/2010/main" val="237285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A52A5FE8-C3AF-440F-8CF8-4D6ED56877C3}"/>
              </a:ext>
            </a:extLst>
          </p:cNvPr>
          <p:cNvSpPr>
            <a:spLocks noGrp="1"/>
          </p:cNvSpPr>
          <p:nvPr>
            <p:ph type="title" hasCustomPrompt="1"/>
          </p:nvPr>
        </p:nvSpPr>
        <p:spPr>
          <a:xfrm>
            <a:off x="557784" y="2130552"/>
            <a:ext cx="4986530" cy="2011680"/>
          </a:xfrm>
          <a:prstGeom prst="rect">
            <a:avLst/>
          </a:prstGeom>
        </p:spPr>
        <p:txBody>
          <a:bodyPr vert="horz" lIns="0" tIns="0" rIns="0" bIns="0" rtlCol="0" anchor="b" anchorCtr="0">
            <a:noAutofit/>
          </a:bodyPr>
          <a:lstStyle>
            <a:lvl1pPr>
              <a:defRPr sz="4000"/>
            </a:lvl1pPr>
          </a:lstStyle>
          <a:p>
            <a:r>
              <a:rPr lang="en-US" dirty="0"/>
              <a:t>Click to edit title</a:t>
            </a:r>
          </a:p>
        </p:txBody>
      </p:sp>
      <p:sp>
        <p:nvSpPr>
          <p:cNvPr id="12" name="Text Placeholder 4">
            <a:extLst>
              <a:ext uri="{FF2B5EF4-FFF2-40B4-BE49-F238E27FC236}">
                <a16:creationId xmlns:a16="http://schemas.microsoft.com/office/drawing/2014/main" id="{9DFF007A-F527-4D76-A8EC-8BBA773ED671}"/>
              </a:ext>
            </a:extLst>
          </p:cNvPr>
          <p:cNvSpPr>
            <a:spLocks noGrp="1"/>
          </p:cNvSpPr>
          <p:nvPr>
            <p:ph type="body" sz="quarter" idx="18" hasCustomPrompt="1"/>
          </p:nvPr>
        </p:nvSpPr>
        <p:spPr>
          <a:xfrm>
            <a:off x="557784" y="4379976"/>
            <a:ext cx="3582017" cy="1262324"/>
          </a:xfrm>
        </p:spPr>
        <p:txBody>
          <a:bodyPr/>
          <a:lstStyle>
            <a:lvl1pPr>
              <a:defRPr lang="en-US" sz="1500" b="1" kern="1200" dirty="0">
                <a:solidFill>
                  <a:schemeClr val="tx2"/>
                </a:solidFill>
                <a:latin typeface="+mn-lt"/>
                <a:ea typeface="+mn-ea"/>
                <a:cs typeface="+mn-cs"/>
              </a:defRPr>
            </a:lvl1pPr>
            <a:lvl2pPr marL="0" indent="0">
              <a:spcBef>
                <a:spcPts val="0"/>
              </a:spcBef>
              <a:spcAft>
                <a:spcPts val="2400"/>
              </a:spcAft>
              <a:buFontTx/>
              <a:buNone/>
              <a:defRPr sz="1300">
                <a:solidFill>
                  <a:schemeClr val="tx2"/>
                </a:solidFill>
                <a:latin typeface="+mn-lt"/>
              </a:defRPr>
            </a:lvl2pPr>
            <a:lvl3pPr marL="0" indent="0">
              <a:buFontTx/>
              <a:buNone/>
              <a:defRPr sz="1200">
                <a:solidFill>
                  <a:schemeClr val="tx2"/>
                </a:solidFill>
                <a:latin typeface="+mn-lt"/>
              </a:defRPr>
            </a:lvl3pPr>
            <a:lvl4pPr>
              <a:defRPr>
                <a:solidFill>
                  <a:schemeClr val="bg1"/>
                </a:solidFill>
              </a:defRPr>
            </a:lvl4pPr>
            <a:lvl5pPr>
              <a:defRPr>
                <a:solidFill>
                  <a:schemeClr val="bg1"/>
                </a:solidFill>
              </a:defRPr>
            </a:lvl5pPr>
          </a:lstStyle>
          <a:p>
            <a:pPr marL="0" lvl="0" indent="0" algn="l" defTabSz="457200" rtl="0" eaLnBrk="1" latinLnBrk="0" hangingPunct="1">
              <a:lnSpc>
                <a:spcPct val="108000"/>
              </a:lnSpc>
              <a:spcBef>
                <a:spcPts val="1800"/>
              </a:spcBef>
              <a:buClrTx/>
              <a:buFont typeface="Arial"/>
              <a:buNone/>
            </a:pPr>
            <a:r>
              <a:rPr lang="en-US" dirty="0"/>
              <a:t>Presenter name</a:t>
            </a:r>
          </a:p>
          <a:p>
            <a:pPr lvl="1"/>
            <a:r>
              <a:rPr lang="en-US" dirty="0"/>
              <a:t>Presenter title</a:t>
            </a:r>
          </a:p>
          <a:p>
            <a:pPr lvl="2"/>
            <a:r>
              <a:rPr lang="en-US" dirty="0"/>
              <a:t>Date</a:t>
            </a:r>
          </a:p>
        </p:txBody>
      </p:sp>
      <p:pic>
        <p:nvPicPr>
          <p:cNvPr id="10" name="Graphic 9" descr="Aetna logo.">
            <a:extLst>
              <a:ext uri="{FF2B5EF4-FFF2-40B4-BE49-F238E27FC236}">
                <a16:creationId xmlns:a16="http://schemas.microsoft.com/office/drawing/2014/main" id="{922A4EC4-3A3C-47F6-8223-C8EB0CA975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4584" y="439120"/>
            <a:ext cx="2116649" cy="418679"/>
          </a:xfrm>
          <a:prstGeom prst="rect">
            <a:avLst/>
          </a:prstGeom>
        </p:spPr>
      </p:pic>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6094412" y="0"/>
            <a:ext cx="6094413" cy="6858000"/>
          </a:xfrm>
          <a:prstGeom prst="rect">
            <a:avLst/>
          </a:prstGeom>
          <a:solidFill>
            <a:schemeClr val="bg1">
              <a:lumMod val="75000"/>
            </a:schemeClr>
          </a:solidFill>
        </p:spPr>
        <p:txBody>
          <a:bodyPr anchor="ctr"/>
          <a:lstStyle>
            <a:lvl1pPr algn="ctr">
              <a:spcBef>
                <a:spcPts val="0"/>
              </a:spcBef>
              <a:spcAft>
                <a:spcPts val="0"/>
              </a:spcAft>
              <a:defRPr sz="6600" b="1">
                <a:solidFill>
                  <a:schemeClr val="bg2"/>
                </a:solidFill>
                <a:latin typeface="+mn-lt"/>
              </a:defRPr>
            </a:lvl1pPr>
          </a:lstStyle>
          <a:p>
            <a:br>
              <a:rPr lang="en-US" dirty="0"/>
            </a:br>
            <a:r>
              <a:rPr lang="en-US" dirty="0"/>
              <a:t>IMAGE</a:t>
            </a:r>
            <a:br>
              <a:rPr lang="en-US" dirty="0"/>
            </a:br>
            <a:br>
              <a:rPr lang="en-US" dirty="0"/>
            </a:br>
            <a:br>
              <a:rPr lang="en-US" dirty="0"/>
            </a:br>
            <a:endParaRPr lang="en-US" dirty="0"/>
          </a:p>
        </p:txBody>
      </p:sp>
    </p:spTree>
    <p:extLst>
      <p:ext uri="{BB962C8B-B14F-4D97-AF65-F5344CB8AC3E}">
        <p14:creationId xmlns:p14="http://schemas.microsoft.com/office/powerpoint/2010/main" val="14200092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784" y="530351"/>
            <a:ext cx="9665208" cy="713232"/>
          </a:xfrm>
        </p:spPr>
        <p:txBody>
          <a:bodyPr/>
          <a:lstStyle>
            <a:lvl1pPr>
              <a:defRPr>
                <a:solidFill>
                  <a:schemeClr val="tx2"/>
                </a:solidFill>
              </a:defRPr>
            </a:lvl1pPr>
          </a:lstStyle>
          <a:p>
            <a:r>
              <a:rPr lang="en-US"/>
              <a:t>Click to add title for four-column layout</a:t>
            </a:r>
          </a:p>
        </p:txBody>
      </p:sp>
      <p:sp>
        <p:nvSpPr>
          <p:cNvPr id="3" name="Content Placeholder 2"/>
          <p:cNvSpPr>
            <a:spLocks noGrp="1"/>
          </p:cNvSpPr>
          <p:nvPr>
            <p:ph sz="half" idx="1" hasCustomPrompt="1"/>
          </p:nvPr>
        </p:nvSpPr>
        <p:spPr bwMode="gray">
          <a:xfrm>
            <a:off x="557784" y="1764792"/>
            <a:ext cx="2505456" cy="3977640"/>
          </a:xfrm>
        </p:spPr>
        <p:txBody>
          <a:bodyPr vert="horz" lIns="0" tIns="0" rIns="0" bIns="0" rtlCol="0">
            <a:noAutofit/>
          </a:bodyPr>
          <a:lstStyle>
            <a:lvl1pPr>
              <a:lnSpc>
                <a:spcPct val="100000"/>
              </a:lnSpc>
              <a:buClr>
                <a:schemeClr val="tx1"/>
              </a:buClr>
              <a:defRPr lang="en-US" sz="1799"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marL="0" lvl="0" indent="0" algn="l" defTabSz="457063" rtl="0" eaLnBrk="1" latinLnBrk="0" hangingPunct="1">
              <a:lnSpc>
                <a:spcPct val="100000"/>
              </a:lnSpc>
              <a:spcBef>
                <a:spcPts val="1799"/>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7" name="Content Placeholder 2"/>
          <p:cNvSpPr>
            <a:spLocks noGrp="1"/>
          </p:cNvSpPr>
          <p:nvPr>
            <p:ph sz="half" idx="10" hasCustomPrompt="1"/>
          </p:nvPr>
        </p:nvSpPr>
        <p:spPr bwMode="gray">
          <a:xfrm>
            <a:off x="3410712" y="1764792"/>
            <a:ext cx="2505456" cy="3977640"/>
          </a:xfrm>
        </p:spPr>
        <p:txBody>
          <a:bodyPr vert="horz" lIns="0" tIns="0" rIns="0" bIns="0" rtlCol="0">
            <a:noAutofit/>
          </a:bodyPr>
          <a:lstStyle>
            <a:lvl1pPr>
              <a:lnSpc>
                <a:spcPct val="100000"/>
              </a:lnSpc>
              <a:buClr>
                <a:schemeClr val="tx1"/>
              </a:buClr>
              <a:defRPr lang="en-US" sz="1799"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marL="0" lvl="0" indent="0" algn="l" defTabSz="457063" rtl="0" eaLnBrk="1" latinLnBrk="0" hangingPunct="1">
              <a:lnSpc>
                <a:spcPct val="100000"/>
              </a:lnSpc>
              <a:spcBef>
                <a:spcPts val="1799"/>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8" name="Content Placeholder 2"/>
          <p:cNvSpPr>
            <a:spLocks noGrp="1"/>
          </p:cNvSpPr>
          <p:nvPr>
            <p:ph sz="half" idx="11" hasCustomPrompt="1"/>
          </p:nvPr>
        </p:nvSpPr>
        <p:spPr bwMode="gray">
          <a:xfrm>
            <a:off x="6254496" y="1764792"/>
            <a:ext cx="2505456" cy="3977640"/>
          </a:xfrm>
        </p:spPr>
        <p:txBody>
          <a:bodyPr vert="horz" lIns="0" tIns="0" rIns="0" bIns="0" rtlCol="0">
            <a:noAutofit/>
          </a:bodyPr>
          <a:lstStyle>
            <a:lvl1pPr>
              <a:lnSpc>
                <a:spcPct val="100000"/>
              </a:lnSpc>
              <a:buClr>
                <a:schemeClr val="tx1"/>
              </a:buClr>
              <a:defRPr lang="en-US" sz="1799"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marL="0" lvl="0" indent="0" algn="l" defTabSz="457063" rtl="0" eaLnBrk="1" latinLnBrk="0" hangingPunct="1">
              <a:lnSpc>
                <a:spcPct val="100000"/>
              </a:lnSpc>
              <a:spcBef>
                <a:spcPts val="1799"/>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
        <p:nvSpPr>
          <p:cNvPr id="9" name="Content Placeholder 2"/>
          <p:cNvSpPr>
            <a:spLocks noGrp="1"/>
          </p:cNvSpPr>
          <p:nvPr>
            <p:ph sz="half" idx="12" hasCustomPrompt="1"/>
          </p:nvPr>
        </p:nvSpPr>
        <p:spPr bwMode="gray">
          <a:xfrm>
            <a:off x="9098281" y="1764792"/>
            <a:ext cx="2505456" cy="3977640"/>
          </a:xfrm>
        </p:spPr>
        <p:txBody>
          <a:bodyPr vert="horz" lIns="0" tIns="0" rIns="0" bIns="0" rtlCol="0">
            <a:noAutofit/>
          </a:bodyPr>
          <a:lstStyle>
            <a:lvl1pPr>
              <a:lnSpc>
                <a:spcPct val="100000"/>
              </a:lnSpc>
              <a:buClr>
                <a:schemeClr val="tx1"/>
              </a:buClr>
              <a:defRPr lang="en-US" sz="1799" b="1" kern="1200" cap="none" baseline="0" dirty="0">
                <a:solidFill>
                  <a:schemeClr val="tx2"/>
                </a:solidFill>
                <a:latin typeface="+mn-lt"/>
                <a:ea typeface="+mn-ea"/>
                <a:cs typeface="+mn-cs"/>
              </a:defRPr>
            </a:lvl1pPr>
            <a:lvl2pPr marL="0" indent="0">
              <a:buClr>
                <a:schemeClr val="tx1"/>
              </a:buClr>
              <a:buNone/>
              <a:defRPr lang="en-US" sz="1300" dirty="0" smtClean="0">
                <a:solidFill>
                  <a:schemeClr val="tx2"/>
                </a:solidFill>
              </a:defRPr>
            </a:lvl2pPr>
            <a:lvl3pPr marL="174573" indent="-174573">
              <a:spcBef>
                <a:spcPts val="1200"/>
              </a:spcBef>
              <a:buClr>
                <a:schemeClr val="tx1"/>
              </a:buClr>
              <a:buFont typeface="Arial" panose="020B0604020202020204" pitchFamily="34" charset="0"/>
              <a:buChar char="•"/>
              <a:defRPr lang="en-US" sz="1300" dirty="0" smtClean="0">
                <a:solidFill>
                  <a:schemeClr val="tx2"/>
                </a:solidFill>
              </a:defRPr>
            </a:lvl3pPr>
            <a:lvl4pPr marL="347559" indent="-172986">
              <a:buClr>
                <a:schemeClr val="tx1"/>
              </a:buClr>
              <a:buFont typeface="Arial" panose="020B0604020202020204" pitchFamily="34" charset="0"/>
              <a:buChar char="–"/>
              <a:defRPr lang="en-US" sz="1300" dirty="0" smtClean="0">
                <a:solidFill>
                  <a:schemeClr val="tx2"/>
                </a:solidFill>
              </a:defRPr>
            </a:lvl4pPr>
            <a:lvl5pPr marL="511022" indent="-163464">
              <a:buClr>
                <a:schemeClr val="tx1"/>
              </a:buClr>
              <a:buFont typeface="Arial" panose="020B0604020202020204" pitchFamily="34" charset="0"/>
              <a:buChar char="•"/>
              <a:defRPr lang="en-US" sz="1300" dirty="0">
                <a:solidFill>
                  <a:schemeClr val="tx2"/>
                </a:solidFill>
              </a:defRPr>
            </a:lvl5pPr>
            <a:lvl6pPr marL="685594" indent="-174573">
              <a:buClr>
                <a:schemeClr val="tx1"/>
              </a:buClr>
              <a:buFont typeface="Arial" panose="020B0604020202020204" pitchFamily="34" charset="0"/>
              <a:buChar char="–"/>
              <a:defRPr sz="1300">
                <a:solidFill>
                  <a:schemeClr val="tx2"/>
                </a:solidFill>
              </a:defRPr>
            </a:lvl6pPr>
            <a:lvl7pPr marL="860167" indent="-172986">
              <a:buFont typeface="Arial" panose="020B0604020202020204" pitchFamily="34" charset="0"/>
              <a:buChar char="•"/>
              <a:defRPr sz="1300"/>
            </a:lvl7pPr>
            <a:lvl8pPr marL="1031565" indent="-171399">
              <a:buFont typeface="Arial" panose="020B0604020202020204" pitchFamily="34" charset="0"/>
              <a:buChar char="–"/>
              <a:defRPr sz="1300"/>
            </a:lvl8pPr>
            <a:lvl9pPr marL="1202964" indent="-171399">
              <a:buFont typeface="Arial" panose="020B0604020202020204" pitchFamily="34" charset="0"/>
              <a:buChar char="•"/>
              <a:defRPr sz="1300"/>
            </a:lvl9pPr>
          </a:lstStyle>
          <a:p>
            <a:pPr marL="0" lvl="0" indent="0" algn="l" defTabSz="457063" rtl="0" eaLnBrk="1" latinLnBrk="0" hangingPunct="1">
              <a:lnSpc>
                <a:spcPct val="100000"/>
              </a:lnSpc>
              <a:spcBef>
                <a:spcPts val="1799"/>
              </a:spcBef>
              <a:buClr>
                <a:schemeClr val="tx1"/>
              </a:buClr>
              <a:buFont typeface="Arial"/>
              <a:buNone/>
            </a:pPr>
            <a:r>
              <a:rPr lang="en-US"/>
              <a:t>Click to add header</a:t>
            </a:r>
          </a:p>
          <a:p>
            <a:pPr lvl="1"/>
            <a:r>
              <a:rPr lang="en-US"/>
              <a:t>Body text</a:t>
            </a:r>
          </a:p>
          <a:p>
            <a:pPr lvl="2"/>
            <a:r>
              <a:rPr lang="en-US"/>
              <a:t>First-level bullet</a:t>
            </a:r>
          </a:p>
          <a:p>
            <a:pPr lvl="3"/>
            <a:r>
              <a:rPr lang="en-US"/>
              <a:t>Second-level bullet</a:t>
            </a:r>
          </a:p>
          <a:p>
            <a:pPr lvl="4"/>
            <a:r>
              <a:rPr lang="en-US"/>
              <a:t>Third-level bullet</a:t>
            </a:r>
          </a:p>
          <a:p>
            <a:pPr lvl="5"/>
            <a:r>
              <a:rPr lang="en-US"/>
              <a:t>Fourth-level bullet</a:t>
            </a:r>
          </a:p>
          <a:p>
            <a:pPr lvl="6"/>
            <a:r>
              <a:rPr lang="en-US"/>
              <a:t>Fifth-level bullet</a:t>
            </a:r>
          </a:p>
          <a:p>
            <a:pPr lvl="7"/>
            <a:r>
              <a:rPr lang="en-US"/>
              <a:t>Sixth-level bullet</a:t>
            </a:r>
          </a:p>
          <a:p>
            <a:pPr lvl="8"/>
            <a:r>
              <a:rPr lang="en-US"/>
              <a:t>Seventh-level bullet</a:t>
            </a:r>
          </a:p>
        </p:txBody>
      </p:sp>
    </p:spTree>
    <p:extLst>
      <p:ext uri="{BB962C8B-B14F-4D97-AF65-F5344CB8AC3E}">
        <p14:creationId xmlns:p14="http://schemas.microsoft.com/office/powerpoint/2010/main" val="17565743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022_4_DEFAULT SLID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B03FD-3A88-5D44-85C8-E768CB1DBBD7}"/>
              </a:ext>
            </a:extLst>
          </p:cNvPr>
          <p:cNvSpPr>
            <a:spLocks noGrp="1"/>
          </p:cNvSpPr>
          <p:nvPr>
            <p:ph type="title"/>
          </p:nvPr>
        </p:nvSpPr>
        <p:spPr/>
        <p:txBody>
          <a:bodyPr/>
          <a:lstStyle>
            <a:lvl1pPr>
              <a:defRPr>
                <a:solidFill>
                  <a:srgbClr val="5C9A1B"/>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82554D12-4210-F945-9DFA-0032A2E91BF4}"/>
              </a:ext>
            </a:extLst>
          </p:cNvPr>
          <p:cNvSpPr>
            <a:spLocks noGrp="1"/>
          </p:cNvSpPr>
          <p:nvPr>
            <p:ph type="ftr" sz="quarter" idx="12"/>
          </p:nvPr>
        </p:nvSpPr>
        <p:spPr/>
        <p:txBody>
          <a:bodyPr/>
          <a:lstStyle/>
          <a:p>
            <a:r>
              <a:rPr lang="en-US"/>
              <a:t>Footer</a:t>
            </a:r>
          </a:p>
        </p:txBody>
      </p:sp>
      <p:sp>
        <p:nvSpPr>
          <p:cNvPr id="6" name="Slide Number Placeholder 5">
            <a:extLst>
              <a:ext uri="{FF2B5EF4-FFF2-40B4-BE49-F238E27FC236}">
                <a16:creationId xmlns:a16="http://schemas.microsoft.com/office/drawing/2014/main" id="{D25BF680-827D-CC4A-8DCC-656EE086D26F}"/>
              </a:ext>
            </a:extLst>
          </p:cNvPr>
          <p:cNvSpPr>
            <a:spLocks noGrp="1"/>
          </p:cNvSpPr>
          <p:nvPr>
            <p:ph type="sldNum" sz="quarter" idx="11"/>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grpSp>
        <p:nvGrpSpPr>
          <p:cNvPr id="5" name="Group 4">
            <a:extLst>
              <a:ext uri="{FF2B5EF4-FFF2-40B4-BE49-F238E27FC236}">
                <a16:creationId xmlns:a16="http://schemas.microsoft.com/office/drawing/2014/main" id="{E81B2C61-0D02-EF4E-9CE6-8F664DB20776}"/>
              </a:ext>
            </a:extLst>
          </p:cNvPr>
          <p:cNvGrpSpPr/>
          <p:nvPr userDrawn="1"/>
        </p:nvGrpSpPr>
        <p:grpSpPr>
          <a:xfrm>
            <a:off x="-1" y="0"/>
            <a:ext cx="319958" cy="6858000"/>
            <a:chOff x="-1" y="0"/>
            <a:chExt cx="320041" cy="6858000"/>
          </a:xfrm>
        </p:grpSpPr>
        <p:sp>
          <p:nvSpPr>
            <p:cNvPr id="7" name="Rectangle 6">
              <a:extLst>
                <a:ext uri="{FF2B5EF4-FFF2-40B4-BE49-F238E27FC236}">
                  <a16:creationId xmlns:a16="http://schemas.microsoft.com/office/drawing/2014/main" id="{21C97039-486C-D144-9B3B-D3300AB72E36}"/>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99">
                <a:solidFill>
                  <a:schemeClr val="tx1"/>
                </a:solidFill>
              </a:endParaRPr>
            </a:p>
          </p:txBody>
        </p:sp>
        <p:grpSp>
          <p:nvGrpSpPr>
            <p:cNvPr id="3" name="Group 2">
              <a:extLst>
                <a:ext uri="{FF2B5EF4-FFF2-40B4-BE49-F238E27FC236}">
                  <a16:creationId xmlns:a16="http://schemas.microsoft.com/office/drawing/2014/main" id="{83EDB790-8B8A-684D-A51A-144084BEA85E}"/>
                </a:ext>
              </a:extLst>
            </p:cNvPr>
            <p:cNvGrpSpPr/>
            <p:nvPr userDrawn="1"/>
          </p:nvGrpSpPr>
          <p:grpSpPr>
            <a:xfrm>
              <a:off x="-1" y="0"/>
              <a:ext cx="320041" cy="6858000"/>
              <a:chOff x="-1" y="0"/>
              <a:chExt cx="320041" cy="6858000"/>
            </a:xfrm>
          </p:grpSpPr>
          <p:sp>
            <p:nvSpPr>
              <p:cNvPr id="8" name="Rectangle 7">
                <a:extLst>
                  <a:ext uri="{FF2B5EF4-FFF2-40B4-BE49-F238E27FC236}">
                    <a16:creationId xmlns:a16="http://schemas.microsoft.com/office/drawing/2014/main" id="{81851533-50C0-524E-AB83-72891A62D9D7}"/>
                  </a:ext>
                </a:extLst>
              </p:cNvPr>
              <p:cNvSpPr/>
              <p:nvPr userDrawn="1"/>
            </p:nvSpPr>
            <p:spPr>
              <a:xfrm>
                <a:off x="-1" y="6248400"/>
                <a:ext cx="320041" cy="609600"/>
              </a:xfrm>
              <a:prstGeom prst="rect">
                <a:avLst/>
              </a:prstGeom>
              <a:solidFill>
                <a:srgbClr val="114A2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99">
                  <a:solidFill>
                    <a:schemeClr val="tx1"/>
                  </a:solidFill>
                </a:endParaRPr>
              </a:p>
            </p:txBody>
          </p:sp>
          <p:pic>
            <p:nvPicPr>
              <p:cNvPr id="11" name="Graphic 10">
                <a:extLst>
                  <a:ext uri="{FF2B5EF4-FFF2-40B4-BE49-F238E27FC236}">
                    <a16:creationId xmlns:a16="http://schemas.microsoft.com/office/drawing/2014/main" id="{2EE5B52A-170C-B142-994F-2FC59843C470}"/>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39" t="5000" r="57317" b="5000"/>
              <a:stretch/>
            </p:blipFill>
            <p:spPr>
              <a:xfrm>
                <a:off x="0" y="0"/>
                <a:ext cx="320040" cy="6172200"/>
              </a:xfrm>
              <a:prstGeom prst="rect">
                <a:avLst/>
              </a:prstGeom>
            </p:spPr>
          </p:pic>
        </p:grpSp>
      </p:grpSp>
    </p:spTree>
    <p:extLst>
      <p:ext uri="{BB962C8B-B14F-4D97-AF65-F5344CB8AC3E}">
        <p14:creationId xmlns:p14="http://schemas.microsoft.com/office/powerpoint/2010/main" val="3338328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022_IMAGE CIRCLE - 1">
    <p:spTree>
      <p:nvGrpSpPr>
        <p:cNvPr id="1" name=""/>
        <p:cNvGrpSpPr/>
        <p:nvPr/>
      </p:nvGrpSpPr>
      <p:grpSpPr>
        <a:xfrm>
          <a:off x="0" y="0"/>
          <a:ext cx="0" cy="0"/>
          <a:chOff x="0" y="0"/>
          <a:chExt cx="0" cy="0"/>
        </a:xfrm>
      </p:grpSpPr>
      <p:sp>
        <p:nvSpPr>
          <p:cNvPr id="21" name="Picture Placeholder 2"/>
          <p:cNvSpPr>
            <a:spLocks noGrp="1"/>
          </p:cNvSpPr>
          <p:nvPr>
            <p:ph type="pic" sz="quarter" idx="11"/>
          </p:nvPr>
        </p:nvSpPr>
        <p:spPr>
          <a:xfrm>
            <a:off x="4424543" y="1600200"/>
            <a:ext cx="3656648" cy="3657600"/>
          </a:xfrm>
          <a:prstGeom prst="ellipse">
            <a:avLst/>
          </a:prstGeom>
          <a:solidFill>
            <a:schemeClr val="bg1"/>
          </a:solidFill>
          <a:ln w="38100">
            <a:noFill/>
          </a:ln>
          <a:effectLst/>
        </p:spPr>
        <p:txBody>
          <a:bodyPr/>
          <a:lstStyle/>
          <a:p>
            <a:endParaRPr lang="uk-UA"/>
          </a:p>
        </p:txBody>
      </p:sp>
      <p:sp>
        <p:nvSpPr>
          <p:cNvPr id="4" name="Title 3">
            <a:extLst>
              <a:ext uri="{FF2B5EF4-FFF2-40B4-BE49-F238E27FC236}">
                <a16:creationId xmlns:a16="http://schemas.microsoft.com/office/drawing/2014/main" id="{F8EE5500-97BA-F340-AE00-2B049A37C629}"/>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E57D9C28-D0FA-8B4C-B78D-B97DF7C2D12A}"/>
              </a:ext>
            </a:extLst>
          </p:cNvPr>
          <p:cNvSpPr>
            <a:spLocks noGrp="1"/>
          </p:cNvSpPr>
          <p:nvPr>
            <p:ph type="sldNum" sz="quarter" idx="13"/>
          </p:nvPr>
        </p:nvSpPr>
        <p:spPr/>
        <p:txBody>
          <a:bodyPr/>
          <a:lstStyle/>
          <a:p>
            <a:r>
              <a:rPr lang="en-US" b="1">
                <a:solidFill>
                  <a:schemeClr val="accent1"/>
                </a:solidFill>
              </a:rPr>
              <a:t>|</a:t>
            </a:r>
            <a:r>
              <a:rPr lang="en-US"/>
              <a:t> </a:t>
            </a:r>
            <a:fld id="{37D409AB-2201-4E18-8A34-C31753AD9B06}" type="slidenum">
              <a:rPr lang="en-US" smtClean="0">
                <a:solidFill>
                  <a:schemeClr val="tx1"/>
                </a:solidFill>
              </a:rPr>
              <a:pPr/>
              <a:t>‹#›</a:t>
            </a:fld>
            <a:endParaRPr lang="en-US">
              <a:solidFill>
                <a:schemeClr val="tx1"/>
              </a:solidFill>
            </a:endParaRPr>
          </a:p>
        </p:txBody>
      </p:sp>
      <p:sp>
        <p:nvSpPr>
          <p:cNvPr id="2" name="Footer Placeholder 1">
            <a:extLst>
              <a:ext uri="{FF2B5EF4-FFF2-40B4-BE49-F238E27FC236}">
                <a16:creationId xmlns:a16="http://schemas.microsoft.com/office/drawing/2014/main" id="{8E291331-C369-C446-B43E-74DF55A45B23}"/>
              </a:ext>
            </a:extLst>
          </p:cNvPr>
          <p:cNvSpPr>
            <a:spLocks noGrp="1"/>
          </p:cNvSpPr>
          <p:nvPr>
            <p:ph type="ftr" sz="quarter" idx="14"/>
          </p:nvPr>
        </p:nvSpPr>
        <p:spPr/>
        <p:txBody>
          <a:bodyPr/>
          <a:lstStyle/>
          <a:p>
            <a:r>
              <a:rPr lang="en-US"/>
              <a:t>Footer</a:t>
            </a:r>
          </a:p>
        </p:txBody>
      </p:sp>
      <p:grpSp>
        <p:nvGrpSpPr>
          <p:cNvPr id="7" name="Group 6">
            <a:extLst>
              <a:ext uri="{FF2B5EF4-FFF2-40B4-BE49-F238E27FC236}">
                <a16:creationId xmlns:a16="http://schemas.microsoft.com/office/drawing/2014/main" id="{B40E68E9-9A30-A74E-8D45-8A74B9DDFDA3}"/>
              </a:ext>
            </a:extLst>
          </p:cNvPr>
          <p:cNvGrpSpPr/>
          <p:nvPr userDrawn="1"/>
        </p:nvGrpSpPr>
        <p:grpSpPr>
          <a:xfrm>
            <a:off x="-1" y="0"/>
            <a:ext cx="319958" cy="6858000"/>
            <a:chOff x="-1" y="0"/>
            <a:chExt cx="320041" cy="6858000"/>
          </a:xfrm>
        </p:grpSpPr>
        <p:sp>
          <p:nvSpPr>
            <p:cNvPr id="8" name="Rectangle 7">
              <a:extLst>
                <a:ext uri="{FF2B5EF4-FFF2-40B4-BE49-F238E27FC236}">
                  <a16:creationId xmlns:a16="http://schemas.microsoft.com/office/drawing/2014/main" id="{A62AD4A9-DADB-0F4E-9F87-09C702774886}"/>
                </a:ext>
              </a:extLst>
            </p:cNvPr>
            <p:cNvSpPr/>
            <p:nvPr userDrawn="1"/>
          </p:nvSpPr>
          <p:spPr>
            <a:xfrm>
              <a:off x="0" y="0"/>
              <a:ext cx="320040" cy="617220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99">
                <a:solidFill>
                  <a:schemeClr val="tx1"/>
                </a:solidFill>
              </a:endParaRPr>
            </a:p>
          </p:txBody>
        </p:sp>
        <p:grpSp>
          <p:nvGrpSpPr>
            <p:cNvPr id="9" name="Group 8">
              <a:extLst>
                <a:ext uri="{FF2B5EF4-FFF2-40B4-BE49-F238E27FC236}">
                  <a16:creationId xmlns:a16="http://schemas.microsoft.com/office/drawing/2014/main" id="{F6599A06-F136-DA4B-9966-BD04C980F9DC}"/>
                </a:ext>
              </a:extLst>
            </p:cNvPr>
            <p:cNvGrpSpPr/>
            <p:nvPr userDrawn="1"/>
          </p:nvGrpSpPr>
          <p:grpSpPr>
            <a:xfrm>
              <a:off x="-1" y="0"/>
              <a:ext cx="320041" cy="6858000"/>
              <a:chOff x="-1" y="0"/>
              <a:chExt cx="320041" cy="6858000"/>
            </a:xfrm>
          </p:grpSpPr>
          <p:sp>
            <p:nvSpPr>
              <p:cNvPr id="10" name="Rectangle 9">
                <a:extLst>
                  <a:ext uri="{FF2B5EF4-FFF2-40B4-BE49-F238E27FC236}">
                    <a16:creationId xmlns:a16="http://schemas.microsoft.com/office/drawing/2014/main" id="{2B61BAB2-848B-8645-AC20-CEAC856D59BD}"/>
                  </a:ext>
                </a:extLst>
              </p:cNvPr>
              <p:cNvSpPr/>
              <p:nvPr userDrawn="1"/>
            </p:nvSpPr>
            <p:spPr>
              <a:xfrm>
                <a:off x="-1" y="6248400"/>
                <a:ext cx="320041" cy="609600"/>
              </a:xfrm>
              <a:prstGeom prst="rect">
                <a:avLst/>
              </a:prstGeom>
              <a:solidFill>
                <a:srgbClr val="114A2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99">
                  <a:solidFill>
                    <a:schemeClr val="tx1"/>
                  </a:solidFill>
                </a:endParaRPr>
              </a:p>
            </p:txBody>
          </p:sp>
          <p:pic>
            <p:nvPicPr>
              <p:cNvPr id="11" name="Graphic 10">
                <a:extLst>
                  <a:ext uri="{FF2B5EF4-FFF2-40B4-BE49-F238E27FC236}">
                    <a16:creationId xmlns:a16="http://schemas.microsoft.com/office/drawing/2014/main" id="{1D018968-C853-6A42-9E8C-E11D44AF4E39}"/>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28739" t="5000" r="57317" b="5000"/>
              <a:stretch/>
            </p:blipFill>
            <p:spPr>
              <a:xfrm>
                <a:off x="0" y="0"/>
                <a:ext cx="320040" cy="6172200"/>
              </a:xfrm>
              <a:prstGeom prst="rect">
                <a:avLst/>
              </a:prstGeom>
            </p:spPr>
          </p:pic>
        </p:grpSp>
      </p:grpSp>
    </p:spTree>
    <p:extLst>
      <p:ext uri="{BB962C8B-B14F-4D97-AF65-F5344CB8AC3E}">
        <p14:creationId xmlns:p14="http://schemas.microsoft.com/office/powerpoint/2010/main" val="42665190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4096E7-81F3-4C44-91B6-46DE3D97D223}"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31200474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096E7-81F3-4C44-91B6-46DE3D97D223}"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38078802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096E7-81F3-4C44-91B6-46DE3D97D223}"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5444212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4096E7-81F3-4C44-91B6-46DE3D97D223}"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1492621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4096E7-81F3-4C44-91B6-46DE3D97D223}"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1602637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4096E7-81F3-4C44-91B6-46DE3D97D223}"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16031533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096E7-81F3-4C44-91B6-46DE3D97D223}"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2295509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n-lt"/>
            </a:endParaRPr>
          </a:p>
        </p:txBody>
      </p:sp>
      <p:sp>
        <p:nvSpPr>
          <p:cNvPr id="11" name="Title 1">
            <a:extLst>
              <a:ext uri="{FF2B5EF4-FFF2-40B4-BE49-F238E27FC236}">
                <a16:creationId xmlns:a16="http://schemas.microsoft.com/office/drawing/2014/main" id="{CBE5009A-11CC-47A5-932F-BC74682BB042}"/>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bg1"/>
                </a:solidFill>
              </a:defRPr>
            </a:lvl1pPr>
          </a:lstStyle>
          <a:p>
            <a:r>
              <a:rPr lang="en-US" dirty="0"/>
              <a:t>Click to add title</a:t>
            </a:r>
          </a:p>
        </p:txBody>
      </p:sp>
      <p:sp>
        <p:nvSpPr>
          <p:cNvPr id="13" name="Subtitle 2">
            <a:extLst>
              <a:ext uri="{FF2B5EF4-FFF2-40B4-BE49-F238E27FC236}">
                <a16:creationId xmlns:a16="http://schemas.microsoft.com/office/drawing/2014/main" id="{F3D11371-C8EA-4514-A86E-85C08472B5D2}"/>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pic>
        <p:nvPicPr>
          <p:cNvPr id="10" name="Graphic 9" descr="Aetna logo in white.">
            <a:extLst>
              <a:ext uri="{FF2B5EF4-FFF2-40B4-BE49-F238E27FC236}">
                <a16:creationId xmlns:a16="http://schemas.microsoft.com/office/drawing/2014/main" id="{C21ADD6D-A5D9-4E70-BFCC-6257FC37D3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4" y="6204229"/>
            <a:ext cx="1617485" cy="319943"/>
          </a:xfrm>
          <a:prstGeom prst="rect">
            <a:avLst/>
          </a:prstGeom>
        </p:spPr>
      </p:pic>
      <p:sp>
        <p:nvSpPr>
          <p:cNvPr id="12" name="Picture Placeholder 5"/>
          <p:cNvSpPr>
            <a:spLocks noGrp="1"/>
          </p:cNvSpPr>
          <p:nvPr>
            <p:ph type="pic" sz="quarter" idx="20" hasCustomPrompt="1"/>
          </p:nvPr>
        </p:nvSpPr>
        <p:spPr>
          <a:xfrm>
            <a:off x="6224556"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Tree>
    <p:extLst>
      <p:ext uri="{BB962C8B-B14F-4D97-AF65-F5344CB8AC3E}">
        <p14:creationId xmlns:p14="http://schemas.microsoft.com/office/powerpoint/2010/main" val="7915500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4096E7-81F3-4C44-91B6-46DE3D97D223}"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21313424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4096E7-81F3-4C44-91B6-46DE3D97D223}"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13964567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096E7-81F3-4C44-91B6-46DE3D97D223}"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12217099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096E7-81F3-4C44-91B6-46DE3D97D223}"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8271-3E4C-454A-B827-1D9962D31D17}" type="slidenum">
              <a:rPr lang="en-US" smtClean="0"/>
              <a:t>‹#›</a:t>
            </a:fld>
            <a:endParaRPr lang="en-US"/>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40259068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096E7-81F3-4C44-91B6-46DE3D97D223}"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42028266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096E7-81F3-4C44-91B6-46DE3D97D223}"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8271-3E4C-454A-B827-1D9962D31D17}" type="slidenum">
              <a:rPr lang="en-US" smtClean="0"/>
              <a:t>‹#›</a:t>
            </a:fld>
            <a:endParaRPr lang="en-US"/>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710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4096E7-81F3-4C44-91B6-46DE3D97D223}"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22484715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096E7-81F3-4C44-91B6-46DE3D97D223}"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33775277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4096E7-81F3-4C44-91B6-46DE3D97D223}"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8271-3E4C-454A-B827-1D9962D31D17}" type="slidenum">
              <a:rPr lang="en-US" smtClean="0"/>
              <a:t>‹#›</a:t>
            </a:fld>
            <a:endParaRPr lang="en-US"/>
          </a:p>
        </p:txBody>
      </p:sp>
    </p:spTree>
    <p:extLst>
      <p:ext uri="{BB962C8B-B14F-4D97-AF65-F5344CB8AC3E}">
        <p14:creationId xmlns:p14="http://schemas.microsoft.com/office/powerpoint/2010/main" val="31017427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0B9922B-08F2-C342-9847-AEBAA9074D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356713"/>
            <a:ext cx="12188825" cy="1539393"/>
          </a:xfrm>
          <a:prstGeom prst="rect">
            <a:avLst/>
          </a:prstGeom>
        </p:spPr>
      </p:pic>
      <p:sp>
        <p:nvSpPr>
          <p:cNvPr id="5" name="Footer Placeholder 4"/>
          <p:cNvSpPr>
            <a:spLocks noGrp="1"/>
          </p:cNvSpPr>
          <p:nvPr>
            <p:ph type="ftr" sz="quarter" idx="11"/>
          </p:nvPr>
        </p:nvSpPr>
        <p:spPr>
          <a:xfrm>
            <a:off x="857027" y="6452607"/>
            <a:ext cx="4113728" cy="365125"/>
          </a:xfrm>
        </p:spPr>
        <p:txBody>
          <a:bodyPr/>
          <a:lstStyle>
            <a:lvl1pPr>
              <a:defRPr>
                <a:solidFill>
                  <a:schemeClr val="bg1"/>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Confidential and Proprietary Information</a:t>
            </a:r>
          </a:p>
        </p:txBody>
      </p:sp>
      <p:cxnSp>
        <p:nvCxnSpPr>
          <p:cNvPr id="7" name="Straight Connector 6">
            <a:extLst>
              <a:ext uri="{FF2B5EF4-FFF2-40B4-BE49-F238E27FC236}">
                <a16:creationId xmlns:a16="http://schemas.microsoft.com/office/drawing/2014/main" id="{06819976-C848-A74E-B03C-7C84D2150BCC}"/>
              </a:ext>
            </a:extLst>
          </p:cNvPr>
          <p:cNvCxnSpPr/>
          <p:nvPr userDrawn="1"/>
        </p:nvCxnSpPr>
        <p:spPr>
          <a:xfrm>
            <a:off x="1447424" y="1325880"/>
            <a:ext cx="9293978"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B2C188-530F-AD4B-96AF-3D953036E934}"/>
              </a:ext>
            </a:extLst>
          </p:cNvPr>
          <p:cNvCxnSpPr/>
          <p:nvPr userDrawn="1"/>
        </p:nvCxnSpPr>
        <p:spPr>
          <a:xfrm>
            <a:off x="1447424" y="5022345"/>
            <a:ext cx="9293978" cy="0"/>
          </a:xfrm>
          <a:prstGeom prst="line">
            <a:avLst/>
          </a:prstGeom>
          <a:ln w="22225" cap="rnd">
            <a:solidFill>
              <a:srgbClr val="6E6E6E"/>
            </a:solidFill>
            <a:prstDash val="sysDot"/>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A32323CF-97C2-5C48-8214-010B9B409984}"/>
              </a:ext>
            </a:extLst>
          </p:cNvPr>
          <p:cNvSpPr>
            <a:spLocks noGrp="1"/>
          </p:cNvSpPr>
          <p:nvPr>
            <p:ph type="ctrTitle" hasCustomPrompt="1"/>
          </p:nvPr>
        </p:nvSpPr>
        <p:spPr>
          <a:xfrm>
            <a:off x="1447424" y="2928708"/>
            <a:ext cx="9293978" cy="1379132"/>
          </a:xfrm>
        </p:spPr>
        <p:txBody>
          <a:bodyPr anchor="t" anchorCtr="0">
            <a:normAutofit/>
          </a:bodyPr>
          <a:lstStyle>
            <a:lvl1pPr algn="ctr">
              <a:defRPr sz="4799" baseline="0">
                <a:solidFill>
                  <a:srgbClr val="CB177D"/>
                </a:solidFill>
              </a:defRPr>
            </a:lvl1pPr>
          </a:lstStyle>
          <a:p>
            <a:r>
              <a:rPr lang="en-US" dirty="0"/>
              <a:t>Edit Divider Content</a:t>
            </a:r>
          </a:p>
        </p:txBody>
      </p:sp>
      <p:sp>
        <p:nvSpPr>
          <p:cNvPr id="11" name="Subtitle 2">
            <a:extLst>
              <a:ext uri="{FF2B5EF4-FFF2-40B4-BE49-F238E27FC236}">
                <a16:creationId xmlns:a16="http://schemas.microsoft.com/office/drawing/2014/main" id="{F2F6E11B-9A5D-1E4D-905F-848B37D251E3}"/>
              </a:ext>
            </a:extLst>
          </p:cNvPr>
          <p:cNvSpPr>
            <a:spLocks noGrp="1"/>
          </p:cNvSpPr>
          <p:nvPr>
            <p:ph type="subTitle" idx="1" hasCustomPrompt="1"/>
          </p:nvPr>
        </p:nvSpPr>
        <p:spPr>
          <a:xfrm>
            <a:off x="1447424" y="1959416"/>
            <a:ext cx="9293978" cy="782799"/>
          </a:xfrm>
        </p:spPr>
        <p:txBody>
          <a:bodyPr>
            <a:normAutofit/>
          </a:bodyPr>
          <a:lstStyle>
            <a:lvl1pPr marL="0" indent="0" algn="ctr">
              <a:buNone/>
              <a:defRPr sz="2199" baseline="0">
                <a:solidFill>
                  <a:srgbClr val="CB177D"/>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SLIDE</a:t>
            </a:r>
          </a:p>
        </p:txBody>
      </p:sp>
    </p:spTree>
    <p:extLst>
      <p:ext uri="{BB962C8B-B14F-4D97-AF65-F5344CB8AC3E}">
        <p14:creationId xmlns:p14="http://schemas.microsoft.com/office/powerpoint/2010/main" val="3831469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0" y="4350553"/>
            <a:ext cx="12188825" cy="2507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mn-lt"/>
            </a:endParaRPr>
          </a:p>
        </p:txBody>
      </p:sp>
      <p:sp>
        <p:nvSpPr>
          <p:cNvPr id="13" name="Title 1">
            <a:extLst>
              <a:ext uri="{FF2B5EF4-FFF2-40B4-BE49-F238E27FC236}">
                <a16:creationId xmlns:a16="http://schemas.microsoft.com/office/drawing/2014/main" id="{B6C16638-4EFC-48EF-86DF-0AB84F152371}"/>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bg1"/>
                </a:solidFill>
              </a:defRPr>
            </a:lvl1pPr>
          </a:lstStyle>
          <a:p>
            <a:r>
              <a:rPr lang="en-US" dirty="0"/>
              <a:t>Click to add title</a:t>
            </a:r>
          </a:p>
        </p:txBody>
      </p:sp>
      <p:sp>
        <p:nvSpPr>
          <p:cNvPr id="11" name="Subtitle 2">
            <a:extLst>
              <a:ext uri="{FF2B5EF4-FFF2-40B4-BE49-F238E27FC236}">
                <a16:creationId xmlns:a16="http://schemas.microsoft.com/office/drawing/2014/main" id="{7CC3FC45-9658-4F6F-8E6A-7FDBA811DCBF}"/>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bg1"/>
                </a:solidFill>
              </a:defRPr>
            </a:lvl1pPr>
            <a:lvl2pPr marL="0" indent="0" algn="l">
              <a:spcBef>
                <a:spcPts val="0"/>
              </a:spcBef>
              <a:buNone/>
              <a:defRPr>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0" name="Picture Placeholder 5"/>
          <p:cNvSpPr>
            <a:spLocks noGrp="1"/>
          </p:cNvSpPr>
          <p:nvPr>
            <p:ph type="pic" sz="quarter" idx="20" hasCustomPrompt="1"/>
          </p:nvPr>
        </p:nvSpPr>
        <p:spPr>
          <a:xfrm>
            <a:off x="4627249"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pic>
        <p:nvPicPr>
          <p:cNvPr id="12" name="Graphic 11" descr="Aetna logo in white.">
            <a:extLst>
              <a:ext uri="{FF2B5EF4-FFF2-40B4-BE49-F238E27FC236}">
                <a16:creationId xmlns:a16="http://schemas.microsoft.com/office/drawing/2014/main" id="{06475B8F-B8C0-4893-8022-E40A826D2E2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87971" y="6204229"/>
            <a:ext cx="1617485" cy="319943"/>
          </a:xfrm>
          <a:prstGeom prst="rect">
            <a:avLst/>
          </a:prstGeom>
        </p:spPr>
      </p:pic>
    </p:spTree>
    <p:extLst>
      <p:ext uri="{BB962C8B-B14F-4D97-AF65-F5344CB8AC3E}">
        <p14:creationId xmlns:p14="http://schemas.microsoft.com/office/powerpoint/2010/main" val="357496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EE4A196-0617-4CD0-9E7F-B18A397F30D3}"/>
              </a:ext>
            </a:extLst>
          </p:cNvPr>
          <p:cNvSpPr>
            <a:spLocks noGrp="1"/>
          </p:cNvSpPr>
          <p:nvPr>
            <p:ph type="ctrTitle" hasCustomPrompt="1"/>
          </p:nvPr>
        </p:nvSpPr>
        <p:spPr>
          <a:xfrm>
            <a:off x="557212" y="4634747"/>
            <a:ext cx="10561320" cy="795528"/>
          </a:xfrm>
        </p:spPr>
        <p:txBody>
          <a:bodyPr rIns="0" anchor="b" anchorCtr="0"/>
          <a:lstStyle>
            <a:lvl1pPr>
              <a:lnSpc>
                <a:spcPct val="90000"/>
              </a:lnSpc>
              <a:defRPr sz="4000">
                <a:solidFill>
                  <a:schemeClr val="accent2"/>
                </a:solidFill>
              </a:defRPr>
            </a:lvl1pPr>
          </a:lstStyle>
          <a:p>
            <a:r>
              <a:rPr lang="en-US" dirty="0"/>
              <a:t>Click to add title</a:t>
            </a:r>
          </a:p>
        </p:txBody>
      </p:sp>
      <p:sp>
        <p:nvSpPr>
          <p:cNvPr id="10" name="Subtitle 2">
            <a:extLst>
              <a:ext uri="{FF2B5EF4-FFF2-40B4-BE49-F238E27FC236}">
                <a16:creationId xmlns:a16="http://schemas.microsoft.com/office/drawing/2014/main" id="{6F30C31B-2085-4487-8C9A-08D20BC1EC6C}"/>
              </a:ext>
            </a:extLst>
          </p:cNvPr>
          <p:cNvSpPr>
            <a:spLocks noGrp="1"/>
          </p:cNvSpPr>
          <p:nvPr>
            <p:ph type="subTitle" idx="1" hasCustomPrompt="1"/>
          </p:nvPr>
        </p:nvSpPr>
        <p:spPr>
          <a:xfrm>
            <a:off x="557212" y="5578043"/>
            <a:ext cx="10561320" cy="488460"/>
          </a:xfrm>
        </p:spPr>
        <p:txBody>
          <a:bodyPr/>
          <a:lstStyle>
            <a:lvl1pPr marL="0" indent="0" algn="l">
              <a:spcBef>
                <a:spcPts val="0"/>
              </a:spcBef>
              <a:buNone/>
              <a:defRPr sz="1500" b="1">
                <a:solidFill>
                  <a:schemeClr val="tx2"/>
                </a:solidFill>
              </a:defRPr>
            </a:lvl1pPr>
            <a:lvl2pPr marL="0" indent="0" algn="l">
              <a:spcBef>
                <a:spcPts val="0"/>
              </a:spcBef>
              <a:buNone/>
              <a:defRPr>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presenter information</a:t>
            </a:r>
          </a:p>
          <a:p>
            <a:pPr lvl="1"/>
            <a:r>
              <a:rPr lang="en-US" dirty="0"/>
              <a:t>Title here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8833499" y="6371584"/>
            <a:ext cx="2798064" cy="201168"/>
          </a:xfrm>
          <a:prstGeom prst="rect">
            <a:avLst/>
          </a:prstGeom>
        </p:spPr>
        <p:txBody>
          <a:bodyPr>
            <a:noAutofit/>
          </a:bodyPr>
          <a:lstStyle>
            <a:lvl1pPr algn="r">
              <a:defRPr sz="12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pic>
        <p:nvPicPr>
          <p:cNvPr id="11" name="Graphic 10" descr="Aetna logo.">
            <a:extLst>
              <a:ext uri="{FF2B5EF4-FFF2-40B4-BE49-F238E27FC236}">
                <a16:creationId xmlns:a16="http://schemas.microsoft.com/office/drawing/2014/main" id="{7E48704A-AC67-4DC9-B36E-E4847EA3F5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46784" y="6204229"/>
            <a:ext cx="1617485" cy="319943"/>
          </a:xfrm>
          <a:prstGeom prst="rect">
            <a:avLst/>
          </a:prstGeom>
        </p:spPr>
      </p:pic>
      <p:sp>
        <p:nvSpPr>
          <p:cNvPr id="16" name="Picture Placeholder 5"/>
          <p:cNvSpPr>
            <a:spLocks noGrp="1"/>
          </p:cNvSpPr>
          <p:nvPr>
            <p:ph type="pic" sz="quarter" idx="20" hasCustomPrompt="1"/>
          </p:nvPr>
        </p:nvSpPr>
        <p:spPr>
          <a:xfrm>
            <a:off x="6224556" y="6065135"/>
            <a:ext cx="1270751" cy="539496"/>
          </a:xfrm>
          <a:solidFill>
            <a:schemeClr val="bg2"/>
          </a:solidFill>
        </p:spPr>
        <p:txBody>
          <a:bodyPr anchor="ctr"/>
          <a:lstStyle>
            <a:lvl1pPr algn="ctr">
              <a:defRPr sz="1000" b="1" baseline="0">
                <a:solidFill>
                  <a:schemeClr val="tx2"/>
                </a:solidFill>
                <a:latin typeface="+mn-lt"/>
                <a:cs typeface="Arial" panose="020B0604020202020204" pitchFamily="34" charset="0"/>
              </a:defRPr>
            </a:lvl1pPr>
          </a:lstStyle>
          <a:p>
            <a:r>
              <a:rPr lang="en-US" dirty="0"/>
              <a:t>PARTNER LOGO</a:t>
            </a:r>
          </a:p>
        </p:txBody>
      </p:sp>
      <p:sp>
        <p:nvSpPr>
          <p:cNvPr id="9" name="Picture Placeholder 5"/>
          <p:cNvSpPr>
            <a:spLocks noGrp="1"/>
          </p:cNvSpPr>
          <p:nvPr>
            <p:ph type="pic" sz="quarter" idx="10" hasCustomPrompt="1"/>
          </p:nvPr>
        </p:nvSpPr>
        <p:spPr>
          <a:xfrm>
            <a:off x="0" y="0"/>
            <a:ext cx="12188825" cy="4350553"/>
          </a:xfrm>
          <a:prstGeom prst="rect">
            <a:avLst/>
          </a:prstGeom>
          <a:solidFill>
            <a:schemeClr val="bg1">
              <a:lumMod val="75000"/>
            </a:schemeClr>
          </a:solidFill>
        </p:spPr>
        <p:txBody>
          <a:bodyPr anchor="ctr"/>
          <a:lstStyle>
            <a:lvl1pPr algn="ctr">
              <a:lnSpc>
                <a:spcPct val="80000"/>
              </a:lnSpc>
              <a:defRPr sz="6600" b="1" baseline="0">
                <a:solidFill>
                  <a:schemeClr val="bg2"/>
                </a:solidFill>
                <a:latin typeface="+mn-lt"/>
                <a:cs typeface="Arial" panose="020B0604020202020204" pitchFamily="34" charset="0"/>
              </a:defRPr>
            </a:lvl1pPr>
          </a:lstStyle>
          <a:p>
            <a:r>
              <a:rPr lang="en-US" dirty="0"/>
              <a:t>IMAGE</a:t>
            </a:r>
          </a:p>
        </p:txBody>
      </p:sp>
    </p:spTree>
    <p:extLst>
      <p:ext uri="{BB962C8B-B14F-4D97-AF65-F5344CB8AC3E}">
        <p14:creationId xmlns:p14="http://schemas.microsoft.com/office/powerpoint/2010/main" val="9411238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13.png"/><Relationship Id="rId2" Type="http://schemas.openxmlformats.org/officeDocument/2006/relationships/slideLayout" Target="../slideLayouts/slideLayout49.xml"/><Relationship Id="rId16" Type="http://schemas.openxmlformats.org/officeDocument/2006/relationships/theme" Target="../theme/theme2.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3.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784" y="530351"/>
            <a:ext cx="9665208" cy="713232"/>
          </a:xfrm>
          <a:prstGeom prst="rect">
            <a:avLst/>
          </a:prstGeom>
        </p:spPr>
        <p:txBody>
          <a:bodyPr vert="horz" lIns="0" tIns="0" rIns="0" bIns="0" rtlCol="0" anchor="t" anchorCtr="0">
            <a:noAutofit/>
          </a:bodyPr>
          <a:lstStyle/>
          <a:p>
            <a:r>
              <a:rPr lang="en-US" dirty="0"/>
              <a:t>Click to edit master title</a:t>
            </a:r>
          </a:p>
        </p:txBody>
      </p:sp>
      <p:sp>
        <p:nvSpPr>
          <p:cNvPr id="3" name="Text Placeholder 2"/>
          <p:cNvSpPr>
            <a:spLocks noGrp="1"/>
          </p:cNvSpPr>
          <p:nvPr>
            <p:ph type="body" idx="1"/>
          </p:nvPr>
        </p:nvSpPr>
        <p:spPr bwMode="gray">
          <a:xfrm>
            <a:off x="557784" y="1767532"/>
            <a:ext cx="11045952" cy="397764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0" name="Content Placeholder 8"/>
          <p:cNvSpPr txBox="1">
            <a:spLocks/>
          </p:cNvSpPr>
          <p:nvPr/>
        </p:nvSpPr>
        <p:spPr>
          <a:xfrm>
            <a:off x="557784" y="6367487"/>
            <a:ext cx="352367" cy="22860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CVS Health Sans"/>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fld id="{38743595-4496-5147-A886-7D133864DF76}" type="slidenum">
              <a:rPr lang="en-US" sz="1000" b="0" smtClean="0">
                <a:solidFill>
                  <a:schemeClr val="tx2"/>
                </a:solidFill>
                <a:latin typeface="CVS Health Sans Medium" panose="020B0504020202020204" pitchFamily="34" charset="0"/>
                <a:ea typeface="Open Sans" panose="020B0606030504020204" pitchFamily="34" charset="0"/>
                <a:cs typeface="Arial" panose="020B0604020202020204" pitchFamily="34" charset="0"/>
              </a:rPr>
              <a:pPr algn="l"/>
              <a:t>‹#›</a:t>
            </a:fld>
            <a:endParaRPr lang="en-US" sz="1000" b="0" dirty="0">
              <a:solidFill>
                <a:schemeClr val="tx2"/>
              </a:solidFill>
              <a:latin typeface="CVS Health Sans Medium" panose="020B0504020202020204" pitchFamily="34" charset="0"/>
              <a:ea typeface="Open Sans" panose="020B0606030504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6118871-4A8C-4517-9A46-8863C34DC7FC}"/>
              </a:ext>
            </a:extLst>
          </p:cNvPr>
          <p:cNvSpPr txBox="1"/>
          <p:nvPr userDrawn="1"/>
        </p:nvSpPr>
        <p:spPr>
          <a:xfrm>
            <a:off x="859534" y="6425581"/>
            <a:ext cx="8046720" cy="123111"/>
          </a:xfrm>
          <a:prstGeom prst="rect">
            <a:avLst/>
          </a:prstGeom>
          <a:noFill/>
        </p:spPr>
        <p:txBody>
          <a:bodyPr wrap="square" lIns="0" tIns="0" rIns="0" bIns="0" rtlCol="0" anchor="b">
            <a:spAutoFit/>
          </a:bodyPr>
          <a:lstStyle/>
          <a:p>
            <a:r>
              <a:rPr lang="en-US" sz="800" dirty="0">
                <a:solidFill>
                  <a:schemeClr val="tx2"/>
                </a:solidFill>
              </a:rPr>
              <a:t>©2025 Aetna Inc.</a:t>
            </a:r>
          </a:p>
        </p:txBody>
      </p:sp>
      <p:pic>
        <p:nvPicPr>
          <p:cNvPr id="7" name="Graphic 6" descr="Aetna logo.">
            <a:extLst>
              <a:ext uri="{FF2B5EF4-FFF2-40B4-BE49-F238E27FC236}">
                <a16:creationId xmlns:a16="http://schemas.microsoft.com/office/drawing/2014/main" id="{090891CB-A8CD-4B61-B5CF-F01AC32761D3}"/>
              </a:ext>
            </a:extLst>
          </p:cNvPr>
          <p:cNvPicPr>
            <a:picLocks noChangeAspect="1"/>
          </p:cNvPicPr>
          <p:nvPr userDrawn="1"/>
        </p:nvPicPr>
        <p:blipFill>
          <a:blip r:embed="rId49">
            <a:extLst>
              <a:ext uri="{96DAC541-7B7A-43D3-8B79-37D633B846F1}">
                <asvg:svgBlip xmlns:asvg="http://schemas.microsoft.com/office/drawing/2016/SVG/main" r:embed="rId50"/>
              </a:ext>
            </a:extLst>
          </a:blip>
          <a:stretch>
            <a:fillRect/>
          </a:stretch>
        </p:blipFill>
        <p:spPr>
          <a:xfrm>
            <a:off x="10685039" y="6352940"/>
            <a:ext cx="932403" cy="184432"/>
          </a:xfrm>
          <a:prstGeom prst="rect">
            <a:avLst/>
          </a:prstGeom>
        </p:spPr>
      </p:pic>
    </p:spTree>
    <p:extLst>
      <p:ext uri="{BB962C8B-B14F-4D97-AF65-F5344CB8AC3E}">
        <p14:creationId xmlns:p14="http://schemas.microsoft.com/office/powerpoint/2010/main" val="169567996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870" r:id="rId11"/>
    <p:sldLayoutId id="2147483888" r:id="rId12"/>
    <p:sldLayoutId id="2147483892" r:id="rId13"/>
    <p:sldLayoutId id="2147483889" r:id="rId14"/>
    <p:sldLayoutId id="2147483891" r:id="rId15"/>
    <p:sldLayoutId id="2147483975" r:id="rId16"/>
    <p:sldLayoutId id="2147483974" r:id="rId17"/>
    <p:sldLayoutId id="2147483976" r:id="rId18"/>
    <p:sldLayoutId id="2147483871" r:id="rId19"/>
    <p:sldLayoutId id="2147483893" r:id="rId20"/>
    <p:sldLayoutId id="2147483894" r:id="rId21"/>
    <p:sldLayoutId id="2147483896" r:id="rId22"/>
    <p:sldLayoutId id="2147483898" r:id="rId23"/>
    <p:sldLayoutId id="2147483900" r:id="rId24"/>
    <p:sldLayoutId id="2147483901" r:id="rId25"/>
    <p:sldLayoutId id="2147483902" r:id="rId26"/>
    <p:sldLayoutId id="2147483904" r:id="rId27"/>
    <p:sldLayoutId id="2147483977" r:id="rId28"/>
    <p:sldLayoutId id="2147483905" r:id="rId29"/>
    <p:sldLayoutId id="2147483907" r:id="rId30"/>
    <p:sldLayoutId id="2147483909" r:id="rId31"/>
    <p:sldLayoutId id="2147483906" r:id="rId32"/>
    <p:sldLayoutId id="2147483908" r:id="rId33"/>
    <p:sldLayoutId id="2147483962" r:id="rId34"/>
    <p:sldLayoutId id="2147483963" r:id="rId35"/>
    <p:sldLayoutId id="2147483910" r:id="rId36"/>
    <p:sldLayoutId id="2147483911" r:id="rId37"/>
    <p:sldLayoutId id="2147483912" r:id="rId38"/>
    <p:sldLayoutId id="2147483913" r:id="rId39"/>
    <p:sldLayoutId id="2147483878" r:id="rId40"/>
    <p:sldLayoutId id="2147483879" r:id="rId41"/>
    <p:sldLayoutId id="2147483961" r:id="rId42"/>
    <p:sldLayoutId id="2147483920" r:id="rId43"/>
    <p:sldLayoutId id="2147483922" r:id="rId44"/>
    <p:sldLayoutId id="2147483914" r:id="rId45"/>
    <p:sldLayoutId id="2147483915" r:id="rId46"/>
    <p:sldLayoutId id="2147483944" r:id="rId47"/>
  </p:sldLayoutIdLst>
  <p:hf hdr="0" dt="0"/>
  <p:txStyles>
    <p:titleStyle>
      <a:lvl1pPr algn="l" defTabSz="457200"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0" indent="0" algn="l" defTabSz="457200" rtl="0" eaLnBrk="1" fontAlgn="ctr" latinLnBrk="0" hangingPunct="1">
        <a:lnSpc>
          <a:spcPct val="100000"/>
        </a:lnSpc>
        <a:spcBef>
          <a:spcPts val="1800"/>
        </a:spcBef>
        <a:buClrTx/>
        <a:buFont typeface="Arial"/>
        <a:buNone/>
        <a:defRPr sz="1300" b="0" kern="1200">
          <a:solidFill>
            <a:schemeClr val="tx2"/>
          </a:solidFill>
          <a:latin typeface="+mn-lt"/>
          <a:ea typeface="+mn-ea"/>
          <a:cs typeface="+mn-cs"/>
        </a:defRPr>
      </a:lvl1pPr>
      <a:lvl2pPr marL="171450" indent="-171450" algn="l" defTabSz="457200" rtl="0" eaLnBrk="1" fontAlgn="ctr" latinLnBrk="0" hangingPunct="1">
        <a:lnSpc>
          <a:spcPct val="100000"/>
        </a:lnSpc>
        <a:spcBef>
          <a:spcPts val="1200"/>
        </a:spcBef>
        <a:buClrTx/>
        <a:buFont typeface="Arial"/>
        <a:buChar char="•"/>
        <a:defRPr sz="1300" kern="1200">
          <a:solidFill>
            <a:schemeClr val="tx2"/>
          </a:solidFill>
          <a:latin typeface="+mn-lt"/>
          <a:ea typeface="+mn-ea"/>
          <a:cs typeface="+mn-cs"/>
        </a:defRPr>
      </a:lvl2pPr>
      <a:lvl3pPr marL="342900" indent="-171450" algn="l" defTabSz="457200" rtl="0" eaLnBrk="1" fontAlgn="ctr" latinLnBrk="0" hangingPunct="1">
        <a:lnSpc>
          <a:spcPct val="100000"/>
        </a:lnSpc>
        <a:spcBef>
          <a:spcPts val="600"/>
        </a:spcBef>
        <a:buClrTx/>
        <a:buFont typeface="CVS Health Sans"/>
        <a:buChar char="–"/>
        <a:defRPr sz="1300" kern="1200" baseline="0">
          <a:solidFill>
            <a:schemeClr val="tx2"/>
          </a:solidFill>
          <a:latin typeface="+mn-lt"/>
          <a:ea typeface="+mn-ea"/>
          <a:cs typeface="+mn-cs"/>
        </a:defRPr>
      </a:lvl3pPr>
      <a:lvl4pPr marL="514350" indent="-17145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4pPr>
      <a:lvl5pPr marL="685800" indent="-171450" algn="l" defTabSz="457200" rtl="0" eaLnBrk="1" fontAlgn="ctr" latinLnBrk="0" hangingPunct="1">
        <a:lnSpc>
          <a:spcPct val="100000"/>
        </a:lnSpc>
        <a:spcBef>
          <a:spcPts val="600"/>
        </a:spcBef>
        <a:buClrTx/>
        <a:buFont typeface="Arial" panose="020B0604020202020204" pitchFamily="34" charset="0"/>
        <a:buChar char="–"/>
        <a:defRPr sz="1300" kern="1200" baseline="0">
          <a:solidFill>
            <a:schemeClr val="tx2"/>
          </a:solidFill>
          <a:latin typeface="+mn-lt"/>
          <a:ea typeface="+mn-ea"/>
          <a:cs typeface="+mn-cs"/>
        </a:defRPr>
      </a:lvl5pPr>
      <a:lvl6pPr marL="857250" indent="-17145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6pPr>
      <a:lvl7pPr marL="10287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7pPr>
      <a:lvl8pPr marL="1206500" indent="-177800" algn="l" defTabSz="457200" rtl="0" eaLnBrk="1" fontAlgn="ctr" latinLnBrk="0" hangingPunct="1">
        <a:lnSpc>
          <a:spcPct val="100000"/>
        </a:lnSpc>
        <a:spcBef>
          <a:spcPts val="600"/>
        </a:spcBef>
        <a:buClrTx/>
        <a:buFont typeface="Arial"/>
        <a:buChar char="•"/>
        <a:defRPr sz="1300" kern="1200">
          <a:solidFill>
            <a:schemeClr val="tx2"/>
          </a:solidFill>
          <a:latin typeface="+mn-lt"/>
          <a:ea typeface="+mn-ea"/>
          <a:cs typeface="+mn-cs"/>
        </a:defRPr>
      </a:lvl8pPr>
      <a:lvl9pPr marL="1371600" indent="-165100" algn="l" defTabSz="457200" rtl="0" eaLnBrk="1" fontAlgn="ctr" latinLnBrk="0" hangingPunct="1">
        <a:lnSpc>
          <a:spcPct val="100000"/>
        </a:lnSpc>
        <a:spcBef>
          <a:spcPts val="600"/>
        </a:spcBef>
        <a:buClrTx/>
        <a:buFont typeface="Arial" panose="020B0604020202020204" pitchFamily="34" charset="0"/>
        <a:buChar char="–"/>
        <a:defRPr sz="1300" kern="1200">
          <a:solidFill>
            <a:schemeClr val="tx2"/>
          </a:solidFill>
          <a:latin typeface="+mn-lt"/>
          <a:ea typeface="+mn-ea"/>
          <a:cs typeface="+mn-cs"/>
        </a:defRPr>
      </a:lvl9pPr>
    </p:bodyStyle>
    <p:otherStyle>
      <a:defPPr>
        <a:defRPr lang="en-US"/>
      </a:defPPr>
      <a:lvl1pPr marL="0" algn="l" defTabSz="457200" rtl="0" eaLnBrk="1" fontAlgn="ctr" latinLnBrk="0" hangingPunct="1">
        <a:defRPr sz="1500" kern="1500">
          <a:solidFill>
            <a:schemeClr val="tx1"/>
          </a:solidFill>
          <a:latin typeface="+mn-lt"/>
          <a:ea typeface="+mn-ea"/>
          <a:cs typeface="+mn-cs"/>
        </a:defRPr>
      </a:lvl1pPr>
      <a:lvl2pPr marL="0" algn="r" defTabSz="457200" rtl="0" eaLnBrk="1" fontAlgn="ctr" latinLnBrk="0" hangingPunct="1">
        <a:defRPr sz="1500" kern="1500">
          <a:solidFill>
            <a:schemeClr val="tx1"/>
          </a:solidFill>
          <a:latin typeface="+mn-lt"/>
          <a:ea typeface="+mn-ea"/>
          <a:cs typeface="+mn-cs"/>
        </a:defRPr>
      </a:lvl2pPr>
      <a:lvl3pPr marL="0" algn="ctr" defTabSz="457200" rtl="0" eaLnBrk="1" fontAlgn="ctr" latinLnBrk="0" hangingPunct="1">
        <a:defRPr sz="1500" kern="1500">
          <a:solidFill>
            <a:schemeClr val="tx1"/>
          </a:solidFill>
          <a:latin typeface="+mn-lt"/>
          <a:ea typeface="+mn-ea"/>
          <a:cs typeface="+mn-cs"/>
        </a:defRPr>
      </a:lvl3pPr>
      <a:lvl4pPr marL="0" algn="l" defTabSz="457200" rtl="0" eaLnBrk="1" fontAlgn="ctr" latinLnBrk="0" hangingPunct="1">
        <a:defRPr sz="1500" kern="1500">
          <a:solidFill>
            <a:schemeClr val="tx1"/>
          </a:solidFill>
          <a:latin typeface="+mn-lt"/>
          <a:ea typeface="+mn-ea"/>
          <a:cs typeface="+mn-cs"/>
        </a:defRPr>
      </a:lvl4pPr>
      <a:lvl5pPr marL="0" algn="r" defTabSz="457200" rtl="0" eaLnBrk="1" fontAlgn="ctr" latinLnBrk="0" hangingPunct="1">
        <a:defRPr sz="1500" kern="1500">
          <a:solidFill>
            <a:schemeClr val="tx1"/>
          </a:solidFill>
          <a:latin typeface="+mn-lt"/>
          <a:ea typeface="+mn-ea"/>
          <a:cs typeface="+mn-cs"/>
        </a:defRPr>
      </a:lvl5pPr>
      <a:lvl6pPr marL="0" algn="ctr" defTabSz="457200" rtl="0" eaLnBrk="1" fontAlgn="ctr" latinLnBrk="0" hangingPunct="1">
        <a:defRPr sz="1500" kern="1500">
          <a:solidFill>
            <a:schemeClr val="tx1"/>
          </a:solidFill>
          <a:latin typeface="+mn-lt"/>
          <a:ea typeface="+mn-ea"/>
          <a:cs typeface="+mn-cs"/>
        </a:defRPr>
      </a:lvl6pPr>
      <a:lvl7pPr marL="0" algn="l" defTabSz="457200" rtl="0" eaLnBrk="1" fontAlgn="ctr" latinLnBrk="0" hangingPunct="1">
        <a:defRPr sz="1500" kern="1500">
          <a:solidFill>
            <a:schemeClr val="tx1"/>
          </a:solidFill>
          <a:latin typeface="+mn-lt"/>
          <a:ea typeface="+mn-ea"/>
          <a:cs typeface="+mn-cs"/>
        </a:defRPr>
      </a:lvl7pPr>
      <a:lvl8pPr marL="0" algn="r" defTabSz="457200" rtl="0" eaLnBrk="1" fontAlgn="ctr" latinLnBrk="0" hangingPunct="1">
        <a:defRPr sz="1500" kern="1500">
          <a:solidFill>
            <a:schemeClr val="tx1"/>
          </a:solidFill>
          <a:latin typeface="+mn-lt"/>
          <a:ea typeface="+mn-ea"/>
          <a:cs typeface="+mn-cs"/>
        </a:defRPr>
      </a:lvl8pPr>
      <a:lvl9pPr marL="0" algn="ctr" defTabSz="457200" rtl="0" eaLnBrk="1" fontAlgn="ctr" latinLnBrk="0" hangingPunct="1">
        <a:defRPr sz="1500" kern="15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362" userDrawn="1">
          <p15:clr>
            <a:srgbClr val="F26B43"/>
          </p15:clr>
        </p15:guide>
        <p15:guide id="3" pos="7319" userDrawn="1">
          <p15:clr>
            <a:srgbClr val="F26B43"/>
          </p15:clr>
        </p15:guide>
        <p15:guide id="4" orient="horz" pos="360" userDrawn="1">
          <p15:clr>
            <a:srgbClr val="F26B43"/>
          </p15:clr>
        </p15:guide>
        <p15:guide id="5" orient="horz" pos="3622" userDrawn="1">
          <p15:clr>
            <a:srgbClr val="F26B43"/>
          </p15:clr>
        </p15:guide>
        <p15:guide id="6" orient="horz" pos="411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1422" y="529390"/>
            <a:ext cx="10975360" cy="1007311"/>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601422" y="1702381"/>
            <a:ext cx="10975359"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162349" y="6587128"/>
            <a:ext cx="4113728" cy="69489"/>
          </a:xfrm>
          <a:prstGeom prst="rect">
            <a:avLst/>
          </a:prstGeom>
        </p:spPr>
        <p:txBody>
          <a:bodyPr vert="horz" lIns="0" tIns="0" rIns="0" bIns="0" rtlCol="0" anchor="t" anchorCtr="0"/>
          <a:lstStyle>
            <a:lvl1pPr algn="l">
              <a:defRPr sz="900">
                <a:solidFill>
                  <a:srgbClr val="333333"/>
                </a:solidFill>
              </a:defRPr>
            </a:lvl1pPr>
          </a:lstStyle>
          <a:p>
            <a:pPr defTabSz="914126">
              <a:defRPr/>
            </a:pPr>
            <a:r>
              <a:rPr lang="en-US"/>
              <a:t>Confidential and Proprietary Information</a:t>
            </a:r>
            <a:endParaRPr lang="en-US" dirty="0"/>
          </a:p>
        </p:txBody>
      </p:sp>
      <p:sp>
        <p:nvSpPr>
          <p:cNvPr id="6" name="Slide Number Placeholder 5"/>
          <p:cNvSpPr>
            <a:spLocks noGrp="1"/>
          </p:cNvSpPr>
          <p:nvPr>
            <p:ph type="sldNum" sz="quarter" idx="4"/>
          </p:nvPr>
        </p:nvSpPr>
        <p:spPr>
          <a:xfrm>
            <a:off x="8834297" y="6576241"/>
            <a:ext cx="2742486" cy="134802"/>
          </a:xfrm>
          <a:prstGeom prst="rect">
            <a:avLst/>
          </a:prstGeom>
        </p:spPr>
        <p:txBody>
          <a:bodyPr vert="horz" lIns="0" tIns="0" rIns="0" bIns="0" rtlCol="0" anchor="t" anchorCtr="0"/>
          <a:lstStyle>
            <a:lvl1pPr algn="r">
              <a:defRPr sz="900">
                <a:solidFill>
                  <a:srgbClr val="333333"/>
                </a:solidFill>
              </a:defRPr>
            </a:lvl1pPr>
          </a:lstStyle>
          <a:p>
            <a:pPr defTabSz="914126">
              <a:defRPr/>
            </a:pPr>
            <a:fld id="{07DC6EF8-7239-44B8-A009-F3DF16CC696E}" type="slidenum">
              <a:rPr lang="en-US" smtClean="0"/>
              <a:pPr defTabSz="914126">
                <a:defRPr/>
              </a:pPr>
              <a:t>‹#›</a:t>
            </a:fld>
            <a:endParaRPr lang="en-US" dirty="0"/>
          </a:p>
        </p:txBody>
      </p:sp>
      <p:cxnSp>
        <p:nvCxnSpPr>
          <p:cNvPr id="8" name="Straight Connector 7"/>
          <p:cNvCxnSpPr/>
          <p:nvPr userDrawn="1"/>
        </p:nvCxnSpPr>
        <p:spPr>
          <a:xfrm>
            <a:off x="589394" y="6376406"/>
            <a:ext cx="10987389" cy="0"/>
          </a:xfrm>
          <a:prstGeom prst="line">
            <a:avLst/>
          </a:prstGeom>
          <a:ln w="6350" cmpd="sng">
            <a:solidFill>
              <a:srgbClr val="8C8986"/>
            </a:solidFill>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userDrawn="1"/>
        </p:nvGrpSpPr>
        <p:grpSpPr>
          <a:xfrm>
            <a:off x="0" y="-1078327"/>
            <a:ext cx="2979074" cy="686359"/>
            <a:chOff x="0" y="-1087431"/>
            <a:chExt cx="2029374" cy="686359"/>
          </a:xfrm>
        </p:grpSpPr>
        <p:sp>
          <p:nvSpPr>
            <p:cNvPr id="10" name="Rectangle 9"/>
            <p:cNvSpPr/>
            <p:nvPr userDrawn="1"/>
          </p:nvSpPr>
          <p:spPr>
            <a:xfrm>
              <a:off x="0" y="-740256"/>
              <a:ext cx="2029371" cy="339184"/>
            </a:xfrm>
            <a:prstGeom prst="rect">
              <a:avLst/>
            </a:prstGeom>
            <a:solidFill>
              <a:srgbClr val="CB177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203-23-125</a:t>
              </a:r>
            </a:p>
          </p:txBody>
        </p:sp>
        <p:sp>
          <p:nvSpPr>
            <p:cNvPr id="23" name="TextBox 22"/>
            <p:cNvSpPr txBox="1"/>
            <p:nvPr userDrawn="1"/>
          </p:nvSpPr>
          <p:spPr>
            <a:xfrm>
              <a:off x="12032" y="-1087431"/>
              <a:ext cx="2017341" cy="184666"/>
            </a:xfrm>
            <a:prstGeom prst="rect">
              <a:avLst/>
            </a:prstGeom>
            <a:noFill/>
          </p:spPr>
          <p:txBody>
            <a:bodyPr wrap="square" lIns="0" tIns="0" rIns="0" bIns="0"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Calibri" panose="020F0502020204030204"/>
                  <a:ea typeface="+mn-ea"/>
                  <a:cs typeface="+mn-cs"/>
                </a:rPr>
                <a:t>Titles, Subheads</a:t>
              </a:r>
            </a:p>
          </p:txBody>
        </p:sp>
        <p:cxnSp>
          <p:nvCxnSpPr>
            <p:cNvPr id="15" name="Straight Connector 14"/>
            <p:cNvCxnSpPr/>
            <p:nvPr userDrawn="1"/>
          </p:nvCxnSpPr>
          <p:spPr>
            <a:xfrm>
              <a:off x="0" y="-848916"/>
              <a:ext cx="2029374"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userDrawn="1"/>
        </p:nvGrpSpPr>
        <p:grpSpPr>
          <a:xfrm>
            <a:off x="3191446" y="-1062943"/>
            <a:ext cx="872276" cy="688447"/>
            <a:chOff x="2249302" y="-1062943"/>
            <a:chExt cx="872503" cy="688447"/>
          </a:xfrm>
        </p:grpSpPr>
        <p:sp>
          <p:nvSpPr>
            <p:cNvPr id="21" name="Rectangle 20"/>
            <p:cNvSpPr/>
            <p:nvPr userDrawn="1"/>
          </p:nvSpPr>
          <p:spPr>
            <a:xfrm>
              <a:off x="2249302" y="-740256"/>
              <a:ext cx="872503" cy="365760"/>
            </a:xfrm>
            <a:prstGeom prst="rect">
              <a:avLst/>
            </a:prstGeom>
            <a:solidFill>
              <a:srgbClr val="3333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51-51-51</a:t>
              </a:r>
            </a:p>
          </p:txBody>
        </p:sp>
        <p:sp>
          <p:nvSpPr>
            <p:cNvPr id="25" name="TextBox 24"/>
            <p:cNvSpPr txBox="1"/>
            <p:nvPr userDrawn="1"/>
          </p:nvSpPr>
          <p:spPr>
            <a:xfrm>
              <a:off x="2314291" y="-1062943"/>
              <a:ext cx="742524" cy="184666"/>
            </a:xfrm>
            <a:prstGeom prst="rect">
              <a:avLst/>
            </a:prstGeom>
            <a:noFill/>
          </p:spPr>
          <p:txBody>
            <a:bodyPr wrap="square" lIns="0" tIns="0" rIns="0" bIns="0"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Calibri" panose="020F0502020204030204"/>
                  <a:ea typeface="+mn-ea"/>
                  <a:cs typeface="+mn-cs"/>
                </a:rPr>
                <a:t>Text</a:t>
              </a:r>
            </a:p>
          </p:txBody>
        </p:sp>
        <p:cxnSp>
          <p:nvCxnSpPr>
            <p:cNvPr id="40" name="Straight Connector 39"/>
            <p:cNvCxnSpPr/>
            <p:nvPr userDrawn="1"/>
          </p:nvCxnSpPr>
          <p:spPr>
            <a:xfrm>
              <a:off x="2249302" y="-848916"/>
              <a:ext cx="872503"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userDrawn="1"/>
        </p:nvGrpSpPr>
        <p:grpSpPr>
          <a:xfrm>
            <a:off x="4332498" y="-1078327"/>
            <a:ext cx="5754270" cy="703782"/>
            <a:chOff x="3084244" y="-1078327"/>
            <a:chExt cx="5755769" cy="703782"/>
          </a:xfrm>
        </p:grpSpPr>
        <p:sp>
          <p:nvSpPr>
            <p:cNvPr id="26" name="TextBox 25"/>
            <p:cNvSpPr txBox="1"/>
            <p:nvPr userDrawn="1"/>
          </p:nvSpPr>
          <p:spPr>
            <a:xfrm>
              <a:off x="3084244" y="-1078327"/>
              <a:ext cx="5755767" cy="184666"/>
            </a:xfrm>
            <a:prstGeom prst="rect">
              <a:avLst/>
            </a:prstGeom>
            <a:noFill/>
          </p:spPr>
          <p:txBody>
            <a:bodyPr wrap="square" lIns="0" tIns="0" rIns="0" bIns="0"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Calibri" panose="020F0502020204030204"/>
                  <a:ea typeface="+mn-ea"/>
                  <a:cs typeface="+mn-cs"/>
                </a:rPr>
                <a:t>Accent</a:t>
              </a:r>
            </a:p>
          </p:txBody>
        </p:sp>
        <p:grpSp>
          <p:nvGrpSpPr>
            <p:cNvPr id="42" name="Group 41"/>
            <p:cNvGrpSpPr/>
            <p:nvPr userDrawn="1"/>
          </p:nvGrpSpPr>
          <p:grpSpPr>
            <a:xfrm>
              <a:off x="3084245" y="-740256"/>
              <a:ext cx="5755768" cy="365711"/>
              <a:chOff x="3084245" y="-740256"/>
              <a:chExt cx="5755768" cy="365711"/>
            </a:xfrm>
          </p:grpSpPr>
          <p:sp>
            <p:nvSpPr>
              <p:cNvPr id="11" name="Rectangle 10"/>
              <p:cNvSpPr/>
              <p:nvPr userDrawn="1"/>
            </p:nvSpPr>
            <p:spPr>
              <a:xfrm>
                <a:off x="3084245" y="-740256"/>
                <a:ext cx="1354251" cy="365711"/>
              </a:xfrm>
              <a:prstGeom prst="rect">
                <a:avLst/>
              </a:prstGeom>
              <a:solidFill>
                <a:srgbClr val="F582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245-130-32</a:t>
                </a:r>
              </a:p>
            </p:txBody>
          </p:sp>
          <p:sp>
            <p:nvSpPr>
              <p:cNvPr id="33" name="Rectangle 32">
                <a:extLst>
                  <a:ext uri="{FF2B5EF4-FFF2-40B4-BE49-F238E27FC236}">
                    <a16:creationId xmlns:a16="http://schemas.microsoft.com/office/drawing/2014/main" id="{558C0778-B76B-7B4B-B2B0-DBEBFD8E9465}"/>
                  </a:ext>
                </a:extLst>
              </p:cNvPr>
              <p:cNvSpPr/>
              <p:nvPr userDrawn="1"/>
            </p:nvSpPr>
            <p:spPr>
              <a:xfrm>
                <a:off x="4541085" y="-740256"/>
                <a:ext cx="1354251" cy="365711"/>
              </a:xfrm>
              <a:prstGeom prst="rect">
                <a:avLst/>
              </a:prstGeom>
              <a:solidFill>
                <a:srgbClr val="AAC8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170-200-50</a:t>
                </a:r>
              </a:p>
            </p:txBody>
          </p:sp>
          <p:sp>
            <p:nvSpPr>
              <p:cNvPr id="50" name="Rectangle 49">
                <a:extLst>
                  <a:ext uri="{FF2B5EF4-FFF2-40B4-BE49-F238E27FC236}">
                    <a16:creationId xmlns:a16="http://schemas.microsoft.com/office/drawing/2014/main" id="{F2242918-3F5D-9D4E-B0A7-9B602D2F33F5}"/>
                  </a:ext>
                </a:extLst>
              </p:cNvPr>
              <p:cNvSpPr/>
              <p:nvPr userDrawn="1"/>
            </p:nvSpPr>
            <p:spPr>
              <a:xfrm>
                <a:off x="5997925" y="-740256"/>
                <a:ext cx="1354251" cy="365711"/>
              </a:xfrm>
              <a:prstGeom prst="rect">
                <a:avLst/>
              </a:prstGeom>
              <a:solidFill>
                <a:srgbClr val="5C06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92-6-140</a:t>
                </a:r>
              </a:p>
            </p:txBody>
          </p:sp>
          <p:sp>
            <p:nvSpPr>
              <p:cNvPr id="51" name="Rectangle 50">
                <a:extLst>
                  <a:ext uri="{FF2B5EF4-FFF2-40B4-BE49-F238E27FC236}">
                    <a16:creationId xmlns:a16="http://schemas.microsoft.com/office/drawing/2014/main" id="{3D96404D-FD11-F942-A865-A515E2C9C22E}"/>
                  </a:ext>
                </a:extLst>
              </p:cNvPr>
              <p:cNvSpPr/>
              <p:nvPr userDrawn="1"/>
            </p:nvSpPr>
            <p:spPr>
              <a:xfrm>
                <a:off x="7485762" y="-740256"/>
                <a:ext cx="1354251" cy="365711"/>
              </a:xfrm>
              <a:prstGeom prst="rect">
                <a:avLst/>
              </a:prstGeom>
              <a:solidFill>
                <a:srgbClr val="6E6E6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110-110-110</a:t>
                </a:r>
              </a:p>
            </p:txBody>
          </p:sp>
        </p:grpSp>
        <p:cxnSp>
          <p:nvCxnSpPr>
            <p:cNvPr id="41" name="Straight Connector 40"/>
            <p:cNvCxnSpPr>
              <a:cxnSpLocks/>
            </p:cNvCxnSpPr>
            <p:nvPr userDrawn="1"/>
          </p:nvCxnSpPr>
          <p:spPr>
            <a:xfrm>
              <a:off x="3084245" y="-848916"/>
              <a:ext cx="5755768"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userDrawn="1"/>
        </p:nvGrpSpPr>
        <p:grpSpPr>
          <a:xfrm>
            <a:off x="10299140" y="-1047445"/>
            <a:ext cx="1133784" cy="688447"/>
            <a:chOff x="10301822" y="-1062943"/>
            <a:chExt cx="1134079" cy="688447"/>
          </a:xfrm>
        </p:grpSpPr>
        <p:sp>
          <p:nvSpPr>
            <p:cNvPr id="30" name="Rectangle 29"/>
            <p:cNvSpPr/>
            <p:nvPr userDrawn="1"/>
          </p:nvSpPr>
          <p:spPr>
            <a:xfrm>
              <a:off x="10301822" y="-740256"/>
              <a:ext cx="1134079" cy="365760"/>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Calibri" panose="020F0502020204030204"/>
                  <a:ea typeface="+mn-ea"/>
                  <a:cs typeface="+mn-cs"/>
                </a:rPr>
                <a:t>221-221-221</a:t>
              </a:r>
            </a:p>
          </p:txBody>
        </p:sp>
        <p:sp>
          <p:nvSpPr>
            <p:cNvPr id="44" name="TextBox 43"/>
            <p:cNvSpPr txBox="1"/>
            <p:nvPr userDrawn="1"/>
          </p:nvSpPr>
          <p:spPr>
            <a:xfrm>
              <a:off x="10497599" y="-1062943"/>
              <a:ext cx="742524" cy="184666"/>
            </a:xfrm>
            <a:prstGeom prst="rect">
              <a:avLst/>
            </a:prstGeom>
            <a:noFill/>
          </p:spPr>
          <p:txBody>
            <a:bodyPr wrap="square" lIns="0" tIns="0" rIns="0" bIns="0" rtlCol="0">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33333"/>
                  </a:solidFill>
                  <a:effectLst/>
                  <a:uLnTx/>
                  <a:uFillTx/>
                  <a:latin typeface="Calibri" panose="020F0502020204030204"/>
                  <a:ea typeface="+mn-ea"/>
                  <a:cs typeface="+mn-cs"/>
                </a:rPr>
                <a:t>Background</a:t>
              </a:r>
            </a:p>
          </p:txBody>
        </p:sp>
        <p:cxnSp>
          <p:nvCxnSpPr>
            <p:cNvPr id="45" name="Straight Connector 44"/>
            <p:cNvCxnSpPr/>
            <p:nvPr userDrawn="1"/>
          </p:nvCxnSpPr>
          <p:spPr>
            <a:xfrm>
              <a:off x="10301822" y="-848916"/>
              <a:ext cx="1134079"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grpSp>
      <p:sp>
        <p:nvSpPr>
          <p:cNvPr id="52" name="Rectangle 51">
            <a:extLst>
              <a:ext uri="{FF2B5EF4-FFF2-40B4-BE49-F238E27FC236}">
                <a16:creationId xmlns:a16="http://schemas.microsoft.com/office/drawing/2014/main" id="{9B1457AC-7BC4-DF4D-AF9D-8404423277E3}"/>
              </a:ext>
            </a:extLst>
          </p:cNvPr>
          <p:cNvSpPr/>
          <p:nvPr userDrawn="1"/>
        </p:nvSpPr>
        <p:spPr>
          <a:xfrm>
            <a:off x="0" y="-1609426"/>
            <a:ext cx="4063721" cy="476769"/>
          </a:xfrm>
          <a:prstGeom prst="rect">
            <a:avLst/>
          </a:prstGeom>
          <a:gradFill flip="none" rotWithShape="1">
            <a:gsLst>
              <a:gs pos="10000">
                <a:srgbClr val="A5247F"/>
              </a:gs>
              <a:gs pos="100000">
                <a:srgbClr val="B91C6E"/>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mn-ea"/>
                <a:cs typeface="+mn-cs"/>
              </a:rPr>
              <a:t>Gradient</a:t>
            </a:r>
            <a:endPar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3D3830F7-4C09-C44B-A88A-FE4BDDADA32E}"/>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572708" y="6471972"/>
            <a:ext cx="1056630" cy="238656"/>
          </a:xfrm>
          <a:prstGeom prst="rect">
            <a:avLst/>
          </a:prstGeom>
        </p:spPr>
      </p:pic>
    </p:spTree>
    <p:extLst>
      <p:ext uri="{BB962C8B-B14F-4D97-AF65-F5344CB8AC3E}">
        <p14:creationId xmlns:p14="http://schemas.microsoft.com/office/powerpoint/2010/main" val="203732593"/>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Lst>
  <p:hf hdr="0" dt="0"/>
  <p:txStyles>
    <p:titleStyle>
      <a:lvl1pPr algn="l" defTabSz="914126" rtl="0" eaLnBrk="1" latinLnBrk="0" hangingPunct="1">
        <a:lnSpc>
          <a:spcPct val="90000"/>
        </a:lnSpc>
        <a:spcBef>
          <a:spcPct val="0"/>
        </a:spcBef>
        <a:buNone/>
        <a:defRPr sz="3199" kern="1200">
          <a:solidFill>
            <a:srgbClr val="CB177D"/>
          </a:solidFill>
          <a:latin typeface="+mn-lt"/>
          <a:ea typeface="+mj-ea"/>
          <a:cs typeface="+mj-cs"/>
        </a:defRPr>
      </a:lvl1pPr>
    </p:titleStyle>
    <p:bodyStyle>
      <a:lvl1pPr marL="0" indent="0" algn="l" defTabSz="914126" rtl="0" eaLnBrk="1" latinLnBrk="0" hangingPunct="1">
        <a:lnSpc>
          <a:spcPct val="90000"/>
        </a:lnSpc>
        <a:spcBef>
          <a:spcPts val="1000"/>
        </a:spcBef>
        <a:buFont typeface="Arial" panose="020B0604020202020204" pitchFamily="34" charset="0"/>
        <a:buNone/>
        <a:defRPr sz="2799" kern="1200" baseline="0">
          <a:solidFill>
            <a:srgbClr val="333333"/>
          </a:solidFill>
          <a:latin typeface="+mn-lt"/>
          <a:ea typeface="+mn-ea"/>
          <a:cs typeface="+mn-cs"/>
        </a:defRPr>
      </a:lvl1pPr>
      <a:lvl2pPr marL="292012" indent="-292012" algn="l" defTabSz="914126" rtl="0" eaLnBrk="1" latinLnBrk="0" hangingPunct="1">
        <a:lnSpc>
          <a:spcPct val="90000"/>
        </a:lnSpc>
        <a:spcBef>
          <a:spcPts val="500"/>
        </a:spcBef>
        <a:buFont typeface="Arial" panose="020B0604020202020204" pitchFamily="34" charset="0"/>
        <a:buChar char="•"/>
        <a:defRPr sz="2799" kern="1200">
          <a:solidFill>
            <a:srgbClr val="333333"/>
          </a:solidFill>
          <a:latin typeface="+mn-lt"/>
          <a:ea typeface="+mn-ea"/>
          <a:cs typeface="+mn-cs"/>
        </a:defRPr>
      </a:lvl2pPr>
      <a:lvl3pPr marL="634810" indent="-292012" algn="l" defTabSz="914126" rtl="0" eaLnBrk="1" latinLnBrk="0" hangingPunct="1">
        <a:lnSpc>
          <a:spcPct val="90000"/>
        </a:lnSpc>
        <a:spcBef>
          <a:spcPts val="500"/>
        </a:spcBef>
        <a:buFont typeface="Calibri" panose="020F0502020204030204" pitchFamily="34" charset="0"/>
        <a:buChar char="−"/>
        <a:defRPr sz="2799" kern="1200">
          <a:solidFill>
            <a:srgbClr val="333333"/>
          </a:solidFill>
          <a:latin typeface="+mn-lt"/>
          <a:ea typeface="+mn-ea"/>
          <a:cs typeface="+mn-cs"/>
        </a:defRPr>
      </a:lvl3pPr>
      <a:lvl4pPr marL="914126" indent="-228531" algn="l" defTabSz="914126" rtl="0" eaLnBrk="1" latinLnBrk="0" hangingPunct="1">
        <a:lnSpc>
          <a:spcPct val="90000"/>
        </a:lnSpc>
        <a:spcBef>
          <a:spcPts val="500"/>
        </a:spcBef>
        <a:buFont typeface="Arial" panose="020B0604020202020204" pitchFamily="34" charset="0"/>
        <a:buChar char="›"/>
        <a:defRPr sz="2399" kern="1200">
          <a:solidFill>
            <a:srgbClr val="333333"/>
          </a:solidFill>
          <a:latin typeface="+mn-lt"/>
          <a:ea typeface="+mn-ea"/>
          <a:cs typeface="+mn-cs"/>
        </a:defRPr>
      </a:lvl4pPr>
      <a:lvl5pPr marL="1206138" indent="-292012" algn="l" defTabSz="914126" rtl="0" eaLnBrk="1" latinLnBrk="0" hangingPunct="1">
        <a:lnSpc>
          <a:spcPct val="90000"/>
        </a:lnSpc>
        <a:spcBef>
          <a:spcPts val="500"/>
        </a:spcBef>
        <a:buFont typeface="Calibri" panose="020F0502020204030204" pitchFamily="34" charset="0"/>
        <a:buChar char="»"/>
        <a:defRPr sz="2399" kern="1200">
          <a:solidFill>
            <a:srgbClr val="333333"/>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52">
          <p15:clr>
            <a:srgbClr val="F26B43"/>
          </p15:clr>
        </p15:guide>
        <p15:guide id="2" pos="3360">
          <p15:clr>
            <a:srgbClr val="F26B43"/>
          </p15:clr>
        </p15:guide>
        <p15:guide id="3" pos="3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3/31/2025</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33333"/>
                </a:solidFill>
                <a:effectLst/>
                <a:uLnTx/>
                <a:uFillTx/>
                <a:latin typeface="Calibri" panose="020F0502020204030204"/>
                <a:ea typeface="+mn-ea"/>
                <a:cs typeface="+mn-cs"/>
              </a:rPr>
              <a:t>Confidential and Proprietary Information</a:t>
            </a:r>
            <a:endParaRPr kumimoji="0" lang="en-US" sz="9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126" rtl="0" eaLnBrk="1" fontAlgn="auto" latinLnBrk="0" hangingPunct="1">
              <a:lnSpc>
                <a:spcPct val="100000"/>
              </a:lnSpc>
              <a:spcBef>
                <a:spcPts val="0"/>
              </a:spcBef>
              <a:spcAft>
                <a:spcPts val="0"/>
              </a:spcAft>
              <a:buClrTx/>
              <a:buSzTx/>
              <a:buFontTx/>
              <a:buNone/>
              <a:tabLst/>
              <a:defRPr/>
            </a:pPr>
            <a:fld id="{07DC6EF8-7239-44B8-A009-F3DF16CC696E}" type="slidenum">
              <a:rPr kumimoji="0" lang="en-US" sz="900" b="0" i="0" u="none" strike="noStrike" kern="1200" cap="none" spc="0" normalizeH="0" baseline="0" noProof="0" smtClean="0">
                <a:ln>
                  <a:noFill/>
                </a:ln>
                <a:solidFill>
                  <a:srgbClr val="333333"/>
                </a:solidFill>
                <a:effectLst/>
                <a:uLnTx/>
                <a:uFillTx/>
                <a:latin typeface="Calibri" panose="020F0502020204030204"/>
                <a:ea typeface="+mn-ea"/>
                <a:cs typeface="+mn-cs"/>
              </a:rPr>
              <a:pPr marL="0" marR="0" lvl="0" indent="0" algn="r" defTabSz="91412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506258"/>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 id="2147483942" r:id="rId17"/>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0.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0.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xml"/><Relationship Id="rId7" Type="http://schemas.openxmlformats.org/officeDocument/2006/relationships/diagramColors" Target="../diagrams/colors2.xml"/><Relationship Id="rId2" Type="http://schemas.openxmlformats.org/officeDocument/2006/relationships/slideLayout" Target="../slideLayouts/slideLayout40.xml"/><Relationship Id="rId1" Type="http://schemas.openxmlformats.org/officeDocument/2006/relationships/tags" Target="../tags/tag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0.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3.xml"/><Relationship Id="rId7" Type="http://schemas.openxmlformats.org/officeDocument/2006/relationships/diagramColors" Target="../diagrams/colors3.xml"/><Relationship Id="rId2" Type="http://schemas.openxmlformats.org/officeDocument/2006/relationships/slideLayout" Target="../slideLayouts/slideLayout40.xml"/><Relationship Id="rId1" Type="http://schemas.openxmlformats.org/officeDocument/2006/relationships/tags" Target="../tags/tag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0.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0.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0.xml"/><Relationship Id="rId1" Type="http://schemas.openxmlformats.org/officeDocument/2006/relationships/tags" Target="../tags/tag10.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0.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hyperlink" Target="https://auditscreen.org/" TargetMode="External"/><Relationship Id="rId2" Type="http://schemas.openxmlformats.org/officeDocument/2006/relationships/hyperlink" Target="https://www.uspreventiveservicestaskforce.org/Home/GetFileByID/838" TargetMode="External"/><Relationship Id="rId1" Type="http://schemas.openxmlformats.org/officeDocument/2006/relationships/slideLayout" Target="../slideLayouts/slideLayout23.xml"/><Relationship Id="rId5" Type="http://schemas.openxmlformats.org/officeDocument/2006/relationships/hyperlink" Target="https://www.unodc.org/ddt-training/treatment/VOLUME%20A/Volume%20A%20-%20Module%201/5.Screening%20and%20Assessment%20Tools,%20Assist/9.TWEAK.pdf" TargetMode="External"/><Relationship Id="rId4" Type="http://schemas.openxmlformats.org/officeDocument/2006/relationships/hyperlink" Target="https://gwep.usc.edu/wp-content/uploads/2019/11/DAST-10-drug-abuse-screening-test.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https://www.mcpap.com/pdf/S2BI_postcard.pdf" TargetMode="External"/><Relationship Id="rId2" Type="http://schemas.openxmlformats.org/officeDocument/2006/relationships/hyperlink" Target="https://crafft.org/wp-content/uploads/2021/07/CRAFFT_2.1_Self-administered_2021-07-03.pdf" TargetMode="Externa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0.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0.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15.xml"/></Relationships>
</file>

<file path=ppt/slides/_rels/slide3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22.xml"/><Relationship Id="rId7" Type="http://schemas.openxmlformats.org/officeDocument/2006/relationships/diagramColors" Target="../diagrams/colors4.xml"/><Relationship Id="rId2" Type="http://schemas.openxmlformats.org/officeDocument/2006/relationships/slideLayout" Target="../slideLayouts/slideLayout40.xml"/><Relationship Id="rId1" Type="http://schemas.openxmlformats.org/officeDocument/2006/relationships/tags" Target="../tags/tag1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0.xml"/><Relationship Id="rId1" Type="http://schemas.openxmlformats.org/officeDocument/2006/relationships/tags" Target="../tags/tag1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1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0.xml"/><Relationship Id="rId1" Type="http://schemas.openxmlformats.org/officeDocument/2006/relationships/tags" Target="../tags/tag1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0.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0.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ags" Target="../tags/tag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0.xml"/><Relationship Id="rId1" Type="http://schemas.openxmlformats.org/officeDocument/2006/relationships/tags" Target="../tags/tag2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0.xml"/><Relationship Id="rId1" Type="http://schemas.openxmlformats.org/officeDocument/2006/relationships/tags" Target="../tags/tag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8" Type="http://schemas.openxmlformats.org/officeDocument/2006/relationships/hyperlink" Target="mailto:OCHBehavioralHealthSSP@OklahomaCompleteHealth.com" TargetMode="External"/><Relationship Id="rId3" Type="http://schemas.openxmlformats.org/officeDocument/2006/relationships/hyperlink" Target="https://urldefense.com/v3/__https:/bebravehealth.com/referral/__;!!L0gOPXnDnA!KhaISgVX_mbDOL_wxhDPW7quOR8IkxmMGO37d-DLZxfuwO0x7wY8OmQPalOG-pAe1JfSPjc5BoKdJDkajn_IRKmj6mE2j6z61lK0ygDZmQ$" TargetMode="External"/><Relationship Id="rId7" Type="http://schemas.openxmlformats.org/officeDocument/2006/relationships/hyperlink" Target="https://member.teladoc.com/registrations/get_started?ampDeviceId=192a061f97844d-02ef1727aace81-26001051-e1000-192a061f9798e6&amp;ampSessionId=1736865342455&amp;&amp;pk_vid=e33adea63f87d9591736865366b2ebf0" TargetMode="External"/><Relationship Id="rId2" Type="http://schemas.openxmlformats.org/officeDocument/2006/relationships/notesSlide" Target="../notesSlides/notesSlide31.xml"/><Relationship Id="rId1" Type="http://schemas.openxmlformats.org/officeDocument/2006/relationships/slideLayout" Target="../slideLayouts/slideLayout53.xml"/><Relationship Id="rId6" Type="http://schemas.openxmlformats.org/officeDocument/2006/relationships/hyperlink" Target="https://urldefense.com/v3/__https:/bebravehealth.com/referrer-toolkit/__;!!L0gOPXnDnA!KhaISgVX_mbDOL_wxhDPW7quOR8IkxmMGO37d-DLZxfuwO0x7wY8OmQPalOG-pAe1JfSPjc5BoKdJDkajn_IRKmj6mE2j6z61lIpRxcWhA$" TargetMode="External"/><Relationship Id="rId5" Type="http://schemas.openxmlformats.org/officeDocument/2006/relationships/hyperlink" Target="https://urldefense.com/v3/__https:/mail.google.com/mail/u/0/*m_5231075182998102046___;Iw!!L0gOPXnDnA!KhaISgVX_mbDOL_wxhDPW7quOR8IkxmMGO37d-DLZxfuwO0x7wY8OmQPalOG-pAe1JfSPjc5BoKdJDkajn_IRKmj6mE2j6z61lJREtNdaQ$" TargetMode="External"/><Relationship Id="rId4" Type="http://schemas.openxmlformats.org/officeDocument/2006/relationships/hyperlink" Target="https://urldefense.com/v3/__https:/bebravehealth.com/forms/__;!!L0gOPXnDnA!KhaISgVX_mbDOL_wxhDPW7quOR8IkxmMGO37d-DLZxfuwO0x7wY8OmQPalOG-pAe1JfSPjc5BoKdJDkajn_IRKmj6mE2j6z61lJqgIFsOg$"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s://www.crd.aetna.com/sdohcrd/home.do" TargetMode="External"/><Relationship Id="rId3" Type="http://schemas.openxmlformats.org/officeDocument/2006/relationships/hyperlink" Target="https://www.aetnabetterhealth.com/oklahoma/find-provider" TargetMode="External"/><Relationship Id="rId7" Type="http://schemas.openxmlformats.org/officeDocument/2006/relationships/hyperlink" Target="mailto:AetnaBetterHealthOKCM@aetna.com" TargetMode="Externa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hyperlink" Target="tel:1-866-288-3133" TargetMode="External"/><Relationship Id="rId5" Type="http://schemas.openxmlformats.org/officeDocument/2006/relationships/hyperlink" Target="tel:1-877-718-4208" TargetMode="External"/><Relationship Id="rId4" Type="http://schemas.openxmlformats.org/officeDocument/2006/relationships/hyperlink" Target="https://member.modivcare.com/en/login" TargetMode="External"/><Relationship Id="rId9" Type="http://schemas.openxmlformats.org/officeDocument/2006/relationships/hyperlink" Target="https://www.aetnabetterhealth.com/oklahoma/resources-services.html"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0.xml"/><Relationship Id="rId1" Type="http://schemas.openxmlformats.org/officeDocument/2006/relationships/tags" Target="../tags/tag25.xml"/><Relationship Id="rId6" Type="http://schemas.openxmlformats.org/officeDocument/2006/relationships/hyperlink" Target="https://www.ncbi.nlm.nih.gov/books/NBK64942/table/A61041/" TargetMode="External"/><Relationship Id="rId5" Type="http://schemas.openxmlformats.org/officeDocument/2006/relationships/hyperlink" Target="https://crafft.org/about-the-crafft/" TargetMode="External"/><Relationship Id="rId4" Type="http://schemas.openxmlformats.org/officeDocument/2006/relationships/hyperlink" Target="https://www.samhsa.gov/resource/dbhis/alcohol-use-disorders-identification-test-audit"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masbirt.org/sites/www.masbirt.org/files/documents/toolkit.pdf" TargetMode="External"/><Relationship Id="rId3" Type="http://schemas.openxmlformats.org/officeDocument/2006/relationships/notesSlide" Target="../notesSlides/notesSlide34.xml"/><Relationship Id="rId7" Type="http://schemas.openxmlformats.org/officeDocument/2006/relationships/hyperlink" Target="https://www.massgeneral.org/psychiatry/treatments-and-services/pediatric-symptom-checklist" TargetMode="External"/><Relationship Id="rId2" Type="http://schemas.openxmlformats.org/officeDocument/2006/relationships/slideLayout" Target="../slideLayouts/slideLayout40.xml"/><Relationship Id="rId1" Type="http://schemas.openxmlformats.org/officeDocument/2006/relationships/tags" Target="../tags/tag26.xml"/><Relationship Id="rId6" Type="http://schemas.openxmlformats.org/officeDocument/2006/relationships/hyperlink" Target="https://doi.org/10.1186/s40985-017-0077-0" TargetMode="External"/><Relationship Id="rId5" Type="http://schemas.openxmlformats.org/officeDocument/2006/relationships/hyperlink" Target="https://www.racgp.org.au/afp/2012/september/motivational-interviewing-techniques/" TargetMode="External"/><Relationship Id="rId4" Type="http://schemas.openxmlformats.org/officeDocument/2006/relationships/hyperlink" Target="https://gaincc.org/instruments/" TargetMode="External"/><Relationship Id="rId9" Type="http://schemas.openxmlformats.org/officeDocument/2006/relationships/hyperlink" Target="https://www.thenationalcouncil.org/wp-content/uploads/2021/07/2021.11.10_NC_SBIRT_ChangePackage1.pdf"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aims.uw.edu/resource-library/phq-9-depression-scale" TargetMode="External"/><Relationship Id="rId3" Type="http://schemas.openxmlformats.org/officeDocument/2006/relationships/hyperlink" Target="https://www.niaaa.nih.gov/alcohol-health/overview-alcohol-consumption/moderate-binge-drinking" TargetMode="External"/><Relationship Id="rId7" Type="http://schemas.openxmlformats.org/officeDocument/2006/relationships/hyperlink" Target="https://www.sbirtoregon.org/billing-and-documentation/documentation/" TargetMode="External"/><Relationship Id="rId2" Type="http://schemas.openxmlformats.org/officeDocument/2006/relationships/slideLayout" Target="../slideLayouts/slideLayout40.xml"/><Relationship Id="rId1" Type="http://schemas.openxmlformats.org/officeDocument/2006/relationships/tags" Target="../tags/tag27.xml"/><Relationship Id="rId6" Type="http://schemas.openxmlformats.org/officeDocument/2006/relationships/hyperlink" Target="https://psycnet.apa.org/doi/10.1037/0000199-007" TargetMode="External"/><Relationship Id="rId5" Type="http://schemas.openxmlformats.org/officeDocument/2006/relationships/hyperlink" Target="https://www.chcs.org/media/Copy-of-Adolescent-SBIRT-Learners-Guide-V1.1-all-modules-1.pdf" TargetMode="External"/><Relationship Id="rId4" Type="http://schemas.openxmlformats.org/officeDocument/2006/relationships/hyperlink" Target="https://www.ncqa.org/wp-content/uploads/2018/07/20180110_Guidelines_Medical_Record_Documentation.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8" Type="http://schemas.openxmlformats.org/officeDocument/2006/relationships/hyperlink" Target="https://store.samhsa.gov/sites/default/files/SAMHSA_Digital_Download/PEP20-06-04-008.pdf" TargetMode="External"/><Relationship Id="rId3" Type="http://schemas.openxmlformats.org/officeDocument/2006/relationships/hyperlink" Target="https://www.youtube.com/watch?v=uzUo3ORZC28&amp;t=1s" TargetMode="External"/><Relationship Id="rId7" Type="http://schemas.openxmlformats.org/officeDocument/2006/relationships/hyperlink" Target="https://store.samhsa.gov/sites/default/files/d7/priv/sma13-4741.pdf" TargetMode="External"/><Relationship Id="rId2" Type="http://schemas.openxmlformats.org/officeDocument/2006/relationships/slideLayout" Target="../slideLayouts/slideLayout40.xml"/><Relationship Id="rId1" Type="http://schemas.openxmlformats.org/officeDocument/2006/relationships/tags" Target="../tags/tag28.xml"/><Relationship Id="rId6" Type="http://schemas.openxmlformats.org/officeDocument/2006/relationships/hyperlink" Target="https://www.youtube.com/watch?v=GvaOXREccHI" TargetMode="External"/><Relationship Id="rId5" Type="http://schemas.openxmlformats.org/officeDocument/2006/relationships/hyperlink" Target="https://www.youtube.com/watch?v=ONPlsxurIJg" TargetMode="External"/><Relationship Id="rId4" Type="http://schemas.openxmlformats.org/officeDocument/2006/relationships/hyperlink" Target="https://www.youtube.com/watch?v=SfFF7jcm3tA"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mirecc.va.gov/cih-visn2/Documents/Clinical/GAD_with_Info_Sheet.pdf" TargetMode="External"/><Relationship Id="rId3" Type="http://schemas.openxmlformats.org/officeDocument/2006/relationships/notesSlide" Target="../notesSlides/notesSlide35.xml"/><Relationship Id="rId7" Type="http://schemas.openxmlformats.org/officeDocument/2006/relationships/hyperlink" Target="https://www.rethinkingdrinking.niaaa.nih.gov/How-much-is-too-much/Whats-the-harm/What-Are-The-Consequences.aspx" TargetMode="External"/><Relationship Id="rId2" Type="http://schemas.openxmlformats.org/officeDocument/2006/relationships/slideLayout" Target="../slideLayouts/slideLayout40.xml"/><Relationship Id="rId1" Type="http://schemas.openxmlformats.org/officeDocument/2006/relationships/tags" Target="../tags/tag29.xml"/><Relationship Id="rId6" Type="http://schemas.openxmlformats.org/officeDocument/2006/relationships/hyperlink" Target="https://www.rethinkingdrinking.niaaa.nih.gov/How-much-is-too-much/What-counts-as-a-drink/Whats-A-Standard-Drink.aspx" TargetMode="External"/><Relationship Id="rId5" Type="http://schemas.openxmlformats.org/officeDocument/2006/relationships/hyperlink" Target="https://www.dietaryguidelines.gov/sites/default/files/2020-12/Dietary_Guidelines_for_Americans_2020-2025.pdf" TargetMode="External"/><Relationship Id="rId4" Type="http://schemas.openxmlformats.org/officeDocument/2006/relationships/hyperlink" Target="https://www.samhsa.gov/sbirt/coding-reimbursement" TargetMode="External"/><Relationship Id="rId9" Type="http://schemas.openxmlformats.org/officeDocument/2006/relationships/hyperlink" Target="https://www.who.int/publications/i/item/978924159938-2"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hyperlink" Target="https://oklahoma.gov/content/dam/ok/en/okhca/ok-shine/docs/providers/SoonerSelect%20Provider%20Incentive%20DPP.pdf"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40.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7213" y="2130425"/>
            <a:ext cx="4605337" cy="2011363"/>
          </a:xfrm>
        </p:spPr>
        <p:txBody>
          <a:bodyPr/>
          <a:lstStyle/>
          <a:p>
            <a:r>
              <a:rPr lang="en-US" sz="4000" b="1" dirty="0"/>
              <a:t>Screening, Brief Intervention, and Referral to Treatment (SBIRT)</a:t>
            </a:r>
            <a:endParaRPr lang="en-US" dirty="0"/>
          </a:p>
        </p:txBody>
      </p:sp>
      <p:sp>
        <p:nvSpPr>
          <p:cNvPr id="3" name="Text Placeholder 2"/>
          <p:cNvSpPr>
            <a:spLocks noGrp="1"/>
          </p:cNvSpPr>
          <p:nvPr>
            <p:ph type="body" sz="quarter" idx="18"/>
          </p:nvPr>
        </p:nvSpPr>
        <p:spPr>
          <a:xfrm>
            <a:off x="557784" y="4379976"/>
            <a:ext cx="3582017" cy="1262324"/>
          </a:xfrm>
        </p:spPr>
        <p:txBody>
          <a:bodyPr/>
          <a:lstStyle/>
          <a:p>
            <a:r>
              <a:rPr lang="en-US" sz="2000" b="0" dirty="0"/>
              <a:t>An Implementation Guide for Health Care Providers</a:t>
            </a:r>
          </a:p>
        </p:txBody>
      </p:sp>
      <p:sp>
        <p:nvSpPr>
          <p:cNvPr id="23" name="TextBox 22">
            <a:extLst>
              <a:ext uri="{FF2B5EF4-FFF2-40B4-BE49-F238E27FC236}">
                <a16:creationId xmlns:a16="http://schemas.microsoft.com/office/drawing/2014/main" id="{A4564A3C-AF81-4209-BB5E-0A1ED57D652C}"/>
              </a:ext>
            </a:extLst>
          </p:cNvPr>
          <p:cNvSpPr txBox="1"/>
          <p:nvPr/>
        </p:nvSpPr>
        <p:spPr>
          <a:xfrm>
            <a:off x="557784" y="6305122"/>
            <a:ext cx="4023360" cy="246221"/>
          </a:xfrm>
          <a:prstGeom prst="rect">
            <a:avLst/>
          </a:prstGeom>
          <a:noFill/>
        </p:spPr>
        <p:txBody>
          <a:bodyPr wrap="square" lIns="0" tIns="0" rIns="0" bIns="0" rtlCol="0" anchor="b">
            <a:spAutoFit/>
          </a:bodyPr>
          <a:lstStyle/>
          <a:p>
            <a:r>
              <a:rPr lang="en-US" sz="800" dirty="0">
                <a:solidFill>
                  <a:schemeClr val="tx2"/>
                </a:solidFill>
              </a:rPr>
              <a:t>©2025 Aetna Inc.</a:t>
            </a:r>
          </a:p>
          <a:p>
            <a:r>
              <a:rPr lang="en-US" sz="800">
                <a:solidFill>
                  <a:schemeClr val="tx2"/>
                </a:solidFill>
              </a:rPr>
              <a:t>4561051-01-01 (02/25)</a:t>
            </a:r>
            <a:endParaRPr lang="en-US" sz="800" dirty="0">
              <a:solidFill>
                <a:schemeClr val="tx2"/>
              </a:solidFill>
            </a:endParaRPr>
          </a:p>
        </p:txBody>
      </p:sp>
    </p:spTree>
    <p:extLst>
      <p:ext uri="{BB962C8B-B14F-4D97-AF65-F5344CB8AC3E}">
        <p14:creationId xmlns:p14="http://schemas.microsoft.com/office/powerpoint/2010/main" val="523785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Components of SBIRT</a:t>
            </a:r>
          </a:p>
        </p:txBody>
      </p:sp>
      <p:grpSp>
        <p:nvGrpSpPr>
          <p:cNvPr id="5" name="Group 4">
            <a:extLst>
              <a:ext uri="{FF2B5EF4-FFF2-40B4-BE49-F238E27FC236}">
                <a16:creationId xmlns:a16="http://schemas.microsoft.com/office/drawing/2014/main" id="{94AE2DB6-B316-4882-AD22-EC0EE477E7B4}"/>
              </a:ext>
            </a:extLst>
          </p:cNvPr>
          <p:cNvGrpSpPr/>
          <p:nvPr/>
        </p:nvGrpSpPr>
        <p:grpSpPr>
          <a:xfrm>
            <a:off x="778119" y="1383014"/>
            <a:ext cx="7860710" cy="1072702"/>
            <a:chOff x="829940" y="2531539"/>
            <a:chExt cx="5480817" cy="948030"/>
          </a:xfrm>
        </p:grpSpPr>
        <p:sp>
          <p:nvSpPr>
            <p:cNvPr id="14" name="TextBox 13">
              <a:extLst>
                <a:ext uri="{FF2B5EF4-FFF2-40B4-BE49-F238E27FC236}">
                  <a16:creationId xmlns:a16="http://schemas.microsoft.com/office/drawing/2014/main" id="{C82649A3-4115-4711-8692-EEBFD94D4182}"/>
                </a:ext>
              </a:extLst>
            </p:cNvPr>
            <p:cNvSpPr txBox="1"/>
            <p:nvPr/>
          </p:nvSpPr>
          <p:spPr>
            <a:xfrm>
              <a:off x="1682644" y="2886963"/>
              <a:ext cx="4628113" cy="500361"/>
            </a:xfrm>
            <a:prstGeom prst="rect">
              <a:avLst/>
            </a:prstGeom>
            <a:ln w="12700">
              <a:miter lim="400000"/>
            </a:ln>
          </p:spPr>
          <p:txBody>
            <a:bodyPr wrap="square" lIns="36566" tIns="36566" rIns="36566" bIns="36566" anchor="t" anchorCtr="0">
              <a:spAutoFit/>
            </a:bodyPr>
            <a:lstStyle>
              <a:lvl1pPr algn="l">
                <a:defRPr sz="1600">
                  <a:solidFill>
                    <a:schemeClr val="bg1">
                      <a:lumMod val="65000"/>
                    </a:schemeClr>
                  </a:solidFill>
                  <a:ea typeface="Lato Regular"/>
                  <a:cs typeface="Lato Regular"/>
                </a:defRPr>
              </a:lvl1pPr>
            </a:lstStyle>
            <a:p>
              <a:pPr>
                <a:defRPr/>
              </a:pPr>
              <a:r>
                <a:rPr lang="en-US" dirty="0">
                  <a:solidFill>
                    <a:schemeClr val="tx2"/>
                  </a:solidFill>
                  <a:ea typeface="+mn-ea"/>
                  <a:cs typeface="Arial" panose="020B0604020202020204" pitchFamily="34" charset="0"/>
                </a:rPr>
                <a:t>Process of identifying patients with possible substance problems and determining the appropriate course of action for them </a:t>
              </a:r>
            </a:p>
          </p:txBody>
        </p:sp>
        <p:sp>
          <p:nvSpPr>
            <p:cNvPr id="15" name="Shape 49">
              <a:extLst>
                <a:ext uri="{FF2B5EF4-FFF2-40B4-BE49-F238E27FC236}">
                  <a16:creationId xmlns:a16="http://schemas.microsoft.com/office/drawing/2014/main" id="{73D10D11-0A3D-448C-B0B5-91098A3C6CD4}"/>
                </a:ext>
              </a:extLst>
            </p:cNvPr>
            <p:cNvSpPr/>
            <p:nvPr/>
          </p:nvSpPr>
          <p:spPr>
            <a:xfrm>
              <a:off x="829940" y="3479569"/>
              <a:ext cx="5415893" cy="0"/>
            </a:xfrm>
            <a:prstGeom prst="line">
              <a:avLst/>
            </a:prstGeom>
            <a:ln/>
          </p:spPr>
          <p:style>
            <a:lnRef idx="1">
              <a:schemeClr val="accent6"/>
            </a:lnRef>
            <a:fillRef idx="0">
              <a:schemeClr val="accent6"/>
            </a:fillRef>
            <a:effectRef idx="0">
              <a:schemeClr val="accent6"/>
            </a:effectRef>
            <a:fontRef idx="minor">
              <a:schemeClr val="tx1"/>
            </a:fontRef>
          </p:style>
          <p:txBody>
            <a:bodyPr lIns="36566" tIns="36566" rIns="36566" bIns="36566">
              <a:noAutofit/>
            </a:bodyPr>
            <a:lstStyle/>
            <a:p>
              <a:endParaRPr sz="2399">
                <a:solidFill>
                  <a:schemeClr val="tx2"/>
                </a:solidFill>
                <a:ea typeface="Lato Regular"/>
                <a:cs typeface="Lato Regular"/>
              </a:endParaRPr>
            </a:p>
          </p:txBody>
        </p:sp>
        <p:sp>
          <p:nvSpPr>
            <p:cNvPr id="16" name="TextBox 15">
              <a:extLst>
                <a:ext uri="{FF2B5EF4-FFF2-40B4-BE49-F238E27FC236}">
                  <a16:creationId xmlns:a16="http://schemas.microsoft.com/office/drawing/2014/main" id="{6B1E20AE-5346-4FA9-BD73-A5E6D3AD3957}"/>
                </a:ext>
              </a:extLst>
            </p:cNvPr>
            <p:cNvSpPr txBox="1"/>
            <p:nvPr/>
          </p:nvSpPr>
          <p:spPr>
            <a:xfrm>
              <a:off x="1682644" y="2531539"/>
              <a:ext cx="2330130" cy="337087"/>
            </a:xfrm>
            <a:prstGeom prst="rect">
              <a:avLst/>
            </a:prstGeom>
            <a:ln w="12700">
              <a:miter lim="400000"/>
            </a:ln>
          </p:spPr>
          <p:txBody>
            <a:bodyPr wrap="square" lIns="36566" tIns="36566" rIns="36566" bIns="36566" anchor="t" anchorCtr="0">
              <a:spAutoFit/>
            </a:bodyPr>
            <a:lstStyle>
              <a:lvl1pPr algn="just">
                <a:defRPr sz="1700">
                  <a:solidFill>
                    <a:schemeClr val="tx1"/>
                  </a:solidFill>
                  <a:ea typeface="Lato Regular"/>
                  <a:cs typeface="Lato Regular"/>
                </a:defRPr>
              </a:lvl1pPr>
            </a:lstStyle>
            <a:p>
              <a:r>
                <a:rPr lang="en-US" sz="1999" b="1" dirty="0">
                  <a:solidFill>
                    <a:srgbClr val="7D3F98"/>
                  </a:solidFill>
                  <a:ea typeface="Calibri"/>
                  <a:cs typeface="Lato Black"/>
                </a:rPr>
                <a:t>Screening</a:t>
              </a:r>
            </a:p>
          </p:txBody>
        </p:sp>
      </p:grpSp>
      <p:grpSp>
        <p:nvGrpSpPr>
          <p:cNvPr id="20" name="Group 19">
            <a:extLst>
              <a:ext uri="{FF2B5EF4-FFF2-40B4-BE49-F238E27FC236}">
                <a16:creationId xmlns:a16="http://schemas.microsoft.com/office/drawing/2014/main" id="{3F644937-5DAC-433F-A5BE-56850384FA51}"/>
              </a:ext>
            </a:extLst>
          </p:cNvPr>
          <p:cNvGrpSpPr/>
          <p:nvPr/>
        </p:nvGrpSpPr>
        <p:grpSpPr>
          <a:xfrm>
            <a:off x="2837548" y="2684984"/>
            <a:ext cx="6554066" cy="1404979"/>
            <a:chOff x="808735" y="2543242"/>
            <a:chExt cx="5468014" cy="1384963"/>
          </a:xfrm>
        </p:grpSpPr>
        <p:sp>
          <p:nvSpPr>
            <p:cNvPr id="22" name="TextBox 21">
              <a:extLst>
                <a:ext uri="{FF2B5EF4-FFF2-40B4-BE49-F238E27FC236}">
                  <a16:creationId xmlns:a16="http://schemas.microsoft.com/office/drawing/2014/main" id="{4C99C9B1-9900-45B0-BA80-DC51D174FC01}"/>
                </a:ext>
              </a:extLst>
            </p:cNvPr>
            <p:cNvSpPr txBox="1"/>
            <p:nvPr/>
          </p:nvSpPr>
          <p:spPr>
            <a:xfrm>
              <a:off x="1648636" y="2889224"/>
              <a:ext cx="4628113" cy="952402"/>
            </a:xfrm>
            <a:prstGeom prst="rect">
              <a:avLst/>
            </a:prstGeom>
            <a:ln w="12700">
              <a:miter lim="400000"/>
            </a:ln>
          </p:spPr>
          <p:txBody>
            <a:bodyPr wrap="square" lIns="36566" tIns="36566" rIns="36566" bIns="36566" anchor="t" anchorCtr="0">
              <a:spAutoFit/>
            </a:bodyPr>
            <a:lstStyle>
              <a:lvl1pPr algn="l">
                <a:defRPr sz="1600">
                  <a:solidFill>
                    <a:schemeClr val="bg1">
                      <a:lumMod val="65000"/>
                    </a:schemeClr>
                  </a:solidFill>
                  <a:ea typeface="Lato Regular"/>
                  <a:cs typeface="Lato Regular"/>
                </a:defRPr>
              </a:lvl1pPr>
            </a:lstStyle>
            <a:p>
              <a:pPr>
                <a:spcAft>
                  <a:spcPts val="1200"/>
                </a:spcAft>
                <a:defRPr/>
              </a:pPr>
              <a:r>
                <a:rPr lang="en-US" dirty="0">
                  <a:solidFill>
                    <a:schemeClr val="tx2"/>
                  </a:solidFill>
                  <a:ea typeface="+mn-ea"/>
                  <a:cs typeface="Arial" panose="020B0604020202020204" pitchFamily="34" charset="0"/>
                </a:rPr>
                <a:t>Is appropriate for patients identified to be a moderate risk for substance use problems</a:t>
              </a:r>
            </a:p>
            <a:p>
              <a:pPr>
                <a:defRPr/>
              </a:pPr>
              <a:r>
                <a:rPr lang="en-US" dirty="0">
                  <a:solidFill>
                    <a:schemeClr val="tx2"/>
                  </a:solidFill>
                  <a:ea typeface="+mn-ea"/>
                  <a:cs typeface="Arial" panose="020B0604020202020204" pitchFamily="34" charset="0"/>
                </a:rPr>
                <a:t>Can be implemented in single or multiple sessions</a:t>
              </a:r>
            </a:p>
          </p:txBody>
        </p:sp>
        <p:sp>
          <p:nvSpPr>
            <p:cNvPr id="23" name="Shape 49">
              <a:extLst>
                <a:ext uri="{FF2B5EF4-FFF2-40B4-BE49-F238E27FC236}">
                  <a16:creationId xmlns:a16="http://schemas.microsoft.com/office/drawing/2014/main" id="{AFA3681B-A806-43F0-98E8-EFBC651AE621}"/>
                </a:ext>
              </a:extLst>
            </p:cNvPr>
            <p:cNvSpPr/>
            <p:nvPr/>
          </p:nvSpPr>
          <p:spPr>
            <a:xfrm>
              <a:off x="808735" y="3928205"/>
              <a:ext cx="5415893" cy="0"/>
            </a:xfrm>
            <a:prstGeom prst="line">
              <a:avLst/>
            </a:prstGeom>
            <a:ln/>
          </p:spPr>
          <p:style>
            <a:lnRef idx="1">
              <a:schemeClr val="accent6"/>
            </a:lnRef>
            <a:fillRef idx="0">
              <a:schemeClr val="accent6"/>
            </a:fillRef>
            <a:effectRef idx="0">
              <a:schemeClr val="accent6"/>
            </a:effectRef>
            <a:fontRef idx="minor">
              <a:schemeClr val="tx1"/>
            </a:fontRef>
          </p:style>
          <p:txBody>
            <a:bodyPr lIns="36566" tIns="36566" rIns="36566" bIns="36566">
              <a:noAutofit/>
            </a:bodyPr>
            <a:lstStyle/>
            <a:p>
              <a:endParaRPr sz="2399" dirty="0">
                <a:solidFill>
                  <a:schemeClr val="tx2"/>
                </a:solidFill>
                <a:ea typeface="Lato Regular"/>
                <a:cs typeface="Lato Regular"/>
              </a:endParaRPr>
            </a:p>
          </p:txBody>
        </p:sp>
        <p:sp>
          <p:nvSpPr>
            <p:cNvPr id="24" name="TextBox 23">
              <a:extLst>
                <a:ext uri="{FF2B5EF4-FFF2-40B4-BE49-F238E27FC236}">
                  <a16:creationId xmlns:a16="http://schemas.microsoft.com/office/drawing/2014/main" id="{32B514E2-8806-44FB-B0FB-F49AF7E4D952}"/>
                </a:ext>
              </a:extLst>
            </p:cNvPr>
            <p:cNvSpPr txBox="1"/>
            <p:nvPr/>
          </p:nvSpPr>
          <p:spPr>
            <a:xfrm>
              <a:off x="1632270" y="2543242"/>
              <a:ext cx="2330130" cy="381643"/>
            </a:xfrm>
            <a:prstGeom prst="rect">
              <a:avLst/>
            </a:prstGeom>
            <a:ln w="12700">
              <a:miter lim="400000"/>
            </a:ln>
          </p:spPr>
          <p:txBody>
            <a:bodyPr wrap="square" lIns="36566" tIns="36566" rIns="36566" bIns="36566" anchor="t" anchorCtr="0">
              <a:spAutoFit/>
            </a:bodyPr>
            <a:lstStyle>
              <a:lvl1pPr algn="just">
                <a:defRPr sz="1700">
                  <a:solidFill>
                    <a:schemeClr val="tx1"/>
                  </a:solidFill>
                  <a:ea typeface="Lato Regular"/>
                  <a:cs typeface="Lato Regular"/>
                </a:defRPr>
              </a:lvl1pPr>
            </a:lstStyle>
            <a:p>
              <a:r>
                <a:rPr lang="en-US" sz="1999" b="1" dirty="0">
                  <a:solidFill>
                    <a:srgbClr val="7D3F98"/>
                  </a:solidFill>
                  <a:ea typeface="Calibri"/>
                  <a:cs typeface="Lato Black"/>
                </a:rPr>
                <a:t>Brief intervention</a:t>
              </a:r>
            </a:p>
          </p:txBody>
        </p:sp>
      </p:grpSp>
      <p:grpSp>
        <p:nvGrpSpPr>
          <p:cNvPr id="35" name="Group 34">
            <a:extLst>
              <a:ext uri="{FF2B5EF4-FFF2-40B4-BE49-F238E27FC236}">
                <a16:creationId xmlns:a16="http://schemas.microsoft.com/office/drawing/2014/main" id="{D03D6C0C-8801-4FA2-800F-2F407443F450}"/>
              </a:ext>
            </a:extLst>
          </p:cNvPr>
          <p:cNvGrpSpPr/>
          <p:nvPr/>
        </p:nvGrpSpPr>
        <p:grpSpPr>
          <a:xfrm>
            <a:off x="4180846" y="4263458"/>
            <a:ext cx="7026331" cy="1688652"/>
            <a:chOff x="826792" y="2530774"/>
            <a:chExt cx="5415893" cy="1566148"/>
          </a:xfrm>
        </p:grpSpPr>
        <p:sp>
          <p:nvSpPr>
            <p:cNvPr id="36" name="TextBox 35">
              <a:extLst>
                <a:ext uri="{FF2B5EF4-FFF2-40B4-BE49-F238E27FC236}">
                  <a16:creationId xmlns:a16="http://schemas.microsoft.com/office/drawing/2014/main" id="{7A9BAD99-8A19-4CC7-9068-AA60B777F5F3}"/>
                </a:ext>
              </a:extLst>
            </p:cNvPr>
            <p:cNvSpPr txBox="1"/>
            <p:nvPr/>
          </p:nvSpPr>
          <p:spPr>
            <a:xfrm>
              <a:off x="1579850" y="2885222"/>
              <a:ext cx="4628113" cy="1124375"/>
            </a:xfrm>
            <a:prstGeom prst="rect">
              <a:avLst/>
            </a:prstGeom>
            <a:ln w="12700">
              <a:miter lim="400000"/>
            </a:ln>
          </p:spPr>
          <p:txBody>
            <a:bodyPr wrap="square" lIns="36566" tIns="36566" rIns="36566" bIns="36566" anchor="t" anchorCtr="0">
              <a:spAutoFit/>
            </a:bodyPr>
            <a:lstStyle>
              <a:lvl1pPr algn="l">
                <a:defRPr sz="1600">
                  <a:solidFill>
                    <a:schemeClr val="bg1">
                      <a:lumMod val="65000"/>
                    </a:schemeClr>
                  </a:solidFill>
                  <a:ea typeface="Lato Regular"/>
                  <a:cs typeface="Lato Regular"/>
                </a:defRPr>
              </a:lvl1pPr>
            </a:lstStyle>
            <a:p>
              <a:pPr>
                <a:spcAft>
                  <a:spcPts val="1200"/>
                </a:spcAft>
                <a:defRPr/>
              </a:pPr>
              <a:r>
                <a:rPr lang="en-US" dirty="0">
                  <a:solidFill>
                    <a:schemeClr val="tx2"/>
                  </a:solidFill>
                  <a:ea typeface="+mn-ea"/>
                  <a:cs typeface="Arial" panose="020B0604020202020204" pitchFamily="34" charset="0"/>
                </a:rPr>
                <a:t>Is for patients identified as needing more intensive treatment than brief intervention</a:t>
              </a:r>
            </a:p>
            <a:p>
              <a:pPr>
                <a:defRPr/>
              </a:pPr>
              <a:r>
                <a:rPr lang="en-US" dirty="0">
                  <a:solidFill>
                    <a:schemeClr val="tx2"/>
                  </a:solidFill>
                  <a:ea typeface="+mn-ea"/>
                  <a:cs typeface="Arial" panose="020B0604020202020204" pitchFamily="34" charset="0"/>
                </a:rPr>
                <a:t>Aims to identify an appropriate treatment program and facilitate engagement in treatment</a:t>
              </a:r>
            </a:p>
          </p:txBody>
        </p:sp>
        <p:sp>
          <p:nvSpPr>
            <p:cNvPr id="37" name="Shape 49">
              <a:extLst>
                <a:ext uri="{FF2B5EF4-FFF2-40B4-BE49-F238E27FC236}">
                  <a16:creationId xmlns:a16="http://schemas.microsoft.com/office/drawing/2014/main" id="{EECAC005-35D1-4D32-925A-7089490CA6BF}"/>
                </a:ext>
              </a:extLst>
            </p:cNvPr>
            <p:cNvSpPr/>
            <p:nvPr/>
          </p:nvSpPr>
          <p:spPr>
            <a:xfrm>
              <a:off x="826792" y="4096922"/>
              <a:ext cx="5415893" cy="0"/>
            </a:xfrm>
            <a:prstGeom prst="line">
              <a:avLst/>
            </a:prstGeom>
            <a:ln/>
          </p:spPr>
          <p:style>
            <a:lnRef idx="1">
              <a:schemeClr val="accent6"/>
            </a:lnRef>
            <a:fillRef idx="0">
              <a:schemeClr val="accent6"/>
            </a:fillRef>
            <a:effectRef idx="0">
              <a:schemeClr val="accent6"/>
            </a:effectRef>
            <a:fontRef idx="minor">
              <a:schemeClr val="tx1"/>
            </a:fontRef>
          </p:style>
          <p:txBody>
            <a:bodyPr lIns="36566" tIns="36566" rIns="36566" bIns="36566">
              <a:noAutofit/>
            </a:bodyPr>
            <a:lstStyle/>
            <a:p>
              <a:endParaRPr sz="2399">
                <a:solidFill>
                  <a:schemeClr val="tx2"/>
                </a:solidFill>
                <a:ea typeface="Lato Regular"/>
                <a:cs typeface="Lato Regular"/>
              </a:endParaRPr>
            </a:p>
          </p:txBody>
        </p:sp>
        <p:sp>
          <p:nvSpPr>
            <p:cNvPr id="38" name="TextBox 37">
              <a:extLst>
                <a:ext uri="{FF2B5EF4-FFF2-40B4-BE49-F238E27FC236}">
                  <a16:creationId xmlns:a16="http://schemas.microsoft.com/office/drawing/2014/main" id="{65909408-6428-4DA1-A165-363A16A8E478}"/>
                </a:ext>
              </a:extLst>
            </p:cNvPr>
            <p:cNvSpPr txBox="1"/>
            <p:nvPr/>
          </p:nvSpPr>
          <p:spPr>
            <a:xfrm>
              <a:off x="1595046" y="2530774"/>
              <a:ext cx="2895821" cy="353819"/>
            </a:xfrm>
            <a:prstGeom prst="rect">
              <a:avLst/>
            </a:prstGeom>
            <a:ln w="12700">
              <a:miter lim="400000"/>
            </a:ln>
          </p:spPr>
          <p:txBody>
            <a:bodyPr wrap="square" lIns="36566" tIns="36566" rIns="36566" bIns="36566" anchor="t" anchorCtr="0">
              <a:spAutoFit/>
            </a:bodyPr>
            <a:lstStyle>
              <a:lvl1pPr algn="just">
                <a:defRPr sz="1700">
                  <a:solidFill>
                    <a:schemeClr val="tx1"/>
                  </a:solidFill>
                  <a:ea typeface="Lato Regular"/>
                  <a:cs typeface="Lato Regular"/>
                </a:defRPr>
              </a:lvl1pPr>
            </a:lstStyle>
            <a:p>
              <a:r>
                <a:rPr lang="en-US" sz="1999" b="1" dirty="0">
                  <a:solidFill>
                    <a:srgbClr val="7D3F98"/>
                  </a:solidFill>
                  <a:ea typeface="Calibri"/>
                  <a:cs typeface="Lato Black"/>
                </a:rPr>
                <a:t>Referral to treatment</a:t>
              </a:r>
            </a:p>
          </p:txBody>
        </p:sp>
      </p:grpSp>
      <p:sp>
        <p:nvSpPr>
          <p:cNvPr id="2" name="Oval 1">
            <a:extLst>
              <a:ext uri="{FF2B5EF4-FFF2-40B4-BE49-F238E27FC236}">
                <a16:creationId xmlns:a16="http://schemas.microsoft.com/office/drawing/2014/main" id="{3010F909-CC68-7F44-D1C7-04A92EF1B008}"/>
              </a:ext>
            </a:extLst>
          </p:cNvPr>
          <p:cNvSpPr/>
          <p:nvPr/>
        </p:nvSpPr>
        <p:spPr bwMode="gray">
          <a:xfrm>
            <a:off x="886243" y="1347958"/>
            <a:ext cx="1006719" cy="968326"/>
          </a:xfrm>
          <a:prstGeom prst="ellipse">
            <a:avLst/>
          </a:prstGeom>
          <a:solidFill>
            <a:srgbClr val="7D3F98"/>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bg1"/>
              </a:solidFill>
            </a:endParaRPr>
          </a:p>
        </p:txBody>
      </p:sp>
      <p:sp>
        <p:nvSpPr>
          <p:cNvPr id="10" name="Graphic 196" descr="Research icon.">
            <a:extLst>
              <a:ext uri="{FF2B5EF4-FFF2-40B4-BE49-F238E27FC236}">
                <a16:creationId xmlns:a16="http://schemas.microsoft.com/office/drawing/2014/main" id="{6F884C1F-C2F5-03D0-5E6D-684123A20613}"/>
              </a:ext>
            </a:extLst>
          </p:cNvPr>
          <p:cNvSpPr>
            <a:spLocks noChangeAspect="1"/>
          </p:cNvSpPr>
          <p:nvPr/>
        </p:nvSpPr>
        <p:spPr>
          <a:xfrm>
            <a:off x="1176350" y="1546139"/>
            <a:ext cx="426504" cy="563934"/>
          </a:xfrm>
          <a:custGeom>
            <a:avLst/>
            <a:gdLst>
              <a:gd name="connsiteX0" fmla="*/ 57315 w 343888"/>
              <a:gd name="connsiteY0" fmla="*/ 57315 h 454697"/>
              <a:gd name="connsiteX1" fmla="*/ 286574 w 343888"/>
              <a:gd name="connsiteY1" fmla="*/ 57315 h 454697"/>
              <a:gd name="connsiteX2" fmla="*/ 286574 w 343888"/>
              <a:gd name="connsiteY2" fmla="*/ 76420 h 454697"/>
              <a:gd name="connsiteX3" fmla="*/ 57315 w 343888"/>
              <a:gd name="connsiteY3" fmla="*/ 76420 h 454697"/>
              <a:gd name="connsiteX4" fmla="*/ 57315 w 343888"/>
              <a:gd name="connsiteY4" fmla="*/ 57315 h 454697"/>
              <a:gd name="connsiteX5" fmla="*/ 57315 w 343888"/>
              <a:gd name="connsiteY5" fmla="*/ 114630 h 454697"/>
              <a:gd name="connsiteX6" fmla="*/ 286574 w 343888"/>
              <a:gd name="connsiteY6" fmla="*/ 114630 h 454697"/>
              <a:gd name="connsiteX7" fmla="*/ 286574 w 343888"/>
              <a:gd name="connsiteY7" fmla="*/ 133734 h 454697"/>
              <a:gd name="connsiteX8" fmla="*/ 57315 w 343888"/>
              <a:gd name="connsiteY8" fmla="*/ 133734 h 454697"/>
              <a:gd name="connsiteX9" fmla="*/ 57315 w 343888"/>
              <a:gd name="connsiteY9" fmla="*/ 114630 h 454697"/>
              <a:gd name="connsiteX10" fmla="*/ 343889 w 343888"/>
              <a:gd name="connsiteY10" fmla="*/ 19105 h 454697"/>
              <a:gd name="connsiteX11" fmla="*/ 324784 w 343888"/>
              <a:gd name="connsiteY11" fmla="*/ 0 h 454697"/>
              <a:gd name="connsiteX12" fmla="*/ 21015 w 343888"/>
              <a:gd name="connsiteY12" fmla="*/ 0 h 454697"/>
              <a:gd name="connsiteX13" fmla="*/ 0 w 343888"/>
              <a:gd name="connsiteY13" fmla="*/ 19105 h 454697"/>
              <a:gd name="connsiteX14" fmla="*/ 0 w 343888"/>
              <a:gd name="connsiteY14" fmla="*/ 19105 h 454697"/>
              <a:gd name="connsiteX15" fmla="*/ 0 w 343888"/>
              <a:gd name="connsiteY15" fmla="*/ 401203 h 454697"/>
              <a:gd name="connsiteX16" fmla="*/ 19105 w 343888"/>
              <a:gd name="connsiteY16" fmla="*/ 420308 h 454697"/>
              <a:gd name="connsiteX17" fmla="*/ 280842 w 343888"/>
              <a:gd name="connsiteY17" fmla="*/ 420308 h 454697"/>
              <a:gd name="connsiteX18" fmla="*/ 307589 w 343888"/>
              <a:gd name="connsiteY18" fmla="*/ 454697 h 454697"/>
              <a:gd name="connsiteX19" fmla="*/ 322873 w 343888"/>
              <a:gd name="connsiteY19" fmla="*/ 443234 h 454697"/>
              <a:gd name="connsiteX20" fmla="*/ 305679 w 343888"/>
              <a:gd name="connsiteY20" fmla="*/ 420308 h 454697"/>
              <a:gd name="connsiteX21" fmla="*/ 324784 w 343888"/>
              <a:gd name="connsiteY21" fmla="*/ 420308 h 454697"/>
              <a:gd name="connsiteX22" fmla="*/ 338157 w 343888"/>
              <a:gd name="connsiteY22" fmla="*/ 414577 h 454697"/>
              <a:gd name="connsiteX23" fmla="*/ 343889 w 343888"/>
              <a:gd name="connsiteY23" fmla="*/ 401203 h 454697"/>
              <a:gd name="connsiteX24" fmla="*/ 343889 w 343888"/>
              <a:gd name="connsiteY24" fmla="*/ 286574 h 454697"/>
              <a:gd name="connsiteX25" fmla="*/ 343889 w 343888"/>
              <a:gd name="connsiteY25" fmla="*/ 19105 h 454697"/>
              <a:gd name="connsiteX26" fmla="*/ 324784 w 343888"/>
              <a:gd name="connsiteY26" fmla="*/ 401203 h 454697"/>
              <a:gd name="connsiteX27" fmla="*/ 290395 w 343888"/>
              <a:gd name="connsiteY27" fmla="*/ 401203 h 454697"/>
              <a:gd name="connsiteX28" fmla="*/ 236901 w 343888"/>
              <a:gd name="connsiteY28" fmla="*/ 330515 h 454697"/>
              <a:gd name="connsiteX29" fmla="*/ 248364 w 343888"/>
              <a:gd name="connsiteY29" fmla="*/ 319052 h 454697"/>
              <a:gd name="connsiteX30" fmla="*/ 242632 w 343888"/>
              <a:gd name="connsiteY30" fmla="*/ 177676 h 454697"/>
              <a:gd name="connsiteX31" fmla="*/ 101256 w 343888"/>
              <a:gd name="connsiteY31" fmla="*/ 183407 h 454697"/>
              <a:gd name="connsiteX32" fmla="*/ 106988 w 343888"/>
              <a:gd name="connsiteY32" fmla="*/ 324784 h 454697"/>
              <a:gd name="connsiteX33" fmla="*/ 164302 w 343888"/>
              <a:gd name="connsiteY33" fmla="*/ 351530 h 454697"/>
              <a:gd name="connsiteX34" fmla="*/ 173855 w 343888"/>
              <a:gd name="connsiteY34" fmla="*/ 351530 h 454697"/>
              <a:gd name="connsiteX35" fmla="*/ 217796 w 343888"/>
              <a:gd name="connsiteY35" fmla="*/ 341978 h 454697"/>
              <a:gd name="connsiteX36" fmla="*/ 263648 w 343888"/>
              <a:gd name="connsiteY36" fmla="*/ 401203 h 454697"/>
              <a:gd name="connsiteX37" fmla="*/ 19105 w 343888"/>
              <a:gd name="connsiteY37" fmla="*/ 401203 h 454697"/>
              <a:gd name="connsiteX38" fmla="*/ 19105 w 343888"/>
              <a:gd name="connsiteY38" fmla="*/ 19105 h 454697"/>
              <a:gd name="connsiteX39" fmla="*/ 21015 w 343888"/>
              <a:gd name="connsiteY39" fmla="*/ 19105 h 454697"/>
              <a:gd name="connsiteX40" fmla="*/ 324784 w 343888"/>
              <a:gd name="connsiteY40" fmla="*/ 19105 h 454697"/>
              <a:gd name="connsiteX41" fmla="*/ 324784 w 343888"/>
              <a:gd name="connsiteY41" fmla="*/ 286574 h 454697"/>
              <a:gd name="connsiteX42" fmla="*/ 324784 w 343888"/>
              <a:gd name="connsiteY42" fmla="*/ 401203 h 454697"/>
              <a:gd name="connsiteX43" fmla="*/ 234990 w 343888"/>
              <a:gd name="connsiteY43" fmla="*/ 307589 h 454697"/>
              <a:gd name="connsiteX44" fmla="*/ 219707 w 343888"/>
              <a:gd name="connsiteY44" fmla="*/ 320963 h 454697"/>
              <a:gd name="connsiteX45" fmla="*/ 170034 w 343888"/>
              <a:gd name="connsiteY45" fmla="*/ 332426 h 454697"/>
              <a:gd name="connsiteX46" fmla="*/ 93614 w 343888"/>
              <a:gd name="connsiteY46" fmla="*/ 248364 h 454697"/>
              <a:gd name="connsiteX47" fmla="*/ 177676 w 343888"/>
              <a:gd name="connsiteY47" fmla="*/ 171944 h 454697"/>
              <a:gd name="connsiteX48" fmla="*/ 185318 w 343888"/>
              <a:gd name="connsiteY48" fmla="*/ 171944 h 454697"/>
              <a:gd name="connsiteX49" fmla="*/ 257916 w 343888"/>
              <a:gd name="connsiteY49" fmla="*/ 259827 h 454697"/>
              <a:gd name="connsiteX50" fmla="*/ 234990 w 343888"/>
              <a:gd name="connsiteY50" fmla="*/ 307589 h 454697"/>
              <a:gd name="connsiteX51" fmla="*/ 234990 w 343888"/>
              <a:gd name="connsiteY51" fmla="*/ 307589 h 454697"/>
              <a:gd name="connsiteX52" fmla="*/ 181497 w 343888"/>
              <a:gd name="connsiteY52" fmla="*/ 192960 h 454697"/>
              <a:gd name="connsiteX53" fmla="*/ 179586 w 343888"/>
              <a:gd name="connsiteY53" fmla="*/ 213975 h 454697"/>
              <a:gd name="connsiteX54" fmla="*/ 215886 w 343888"/>
              <a:gd name="connsiteY54" fmla="*/ 257916 h 454697"/>
              <a:gd name="connsiteX55" fmla="*/ 236901 w 343888"/>
              <a:gd name="connsiteY55" fmla="*/ 259827 h 454697"/>
              <a:gd name="connsiteX56" fmla="*/ 181497 w 343888"/>
              <a:gd name="connsiteY56" fmla="*/ 192960 h 45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3888" h="454697">
                <a:moveTo>
                  <a:pt x="57315" y="57315"/>
                </a:moveTo>
                <a:lnTo>
                  <a:pt x="286574" y="57315"/>
                </a:lnTo>
                <a:lnTo>
                  <a:pt x="286574" y="76420"/>
                </a:lnTo>
                <a:lnTo>
                  <a:pt x="57315" y="76420"/>
                </a:lnTo>
                <a:lnTo>
                  <a:pt x="57315" y="57315"/>
                </a:lnTo>
                <a:close/>
                <a:moveTo>
                  <a:pt x="57315" y="114630"/>
                </a:moveTo>
                <a:lnTo>
                  <a:pt x="286574" y="114630"/>
                </a:lnTo>
                <a:lnTo>
                  <a:pt x="286574" y="133734"/>
                </a:lnTo>
                <a:lnTo>
                  <a:pt x="57315" y="133734"/>
                </a:lnTo>
                <a:lnTo>
                  <a:pt x="57315" y="114630"/>
                </a:lnTo>
                <a:close/>
                <a:moveTo>
                  <a:pt x="343889" y="19105"/>
                </a:moveTo>
                <a:cubicBezTo>
                  <a:pt x="343889" y="7642"/>
                  <a:pt x="336247" y="0"/>
                  <a:pt x="324784" y="0"/>
                </a:cubicBezTo>
                <a:lnTo>
                  <a:pt x="21015" y="0"/>
                </a:lnTo>
                <a:cubicBezTo>
                  <a:pt x="9552" y="0"/>
                  <a:pt x="0" y="7642"/>
                  <a:pt x="0" y="19105"/>
                </a:cubicBezTo>
                <a:cubicBezTo>
                  <a:pt x="0" y="19105"/>
                  <a:pt x="0" y="19105"/>
                  <a:pt x="0" y="19105"/>
                </a:cubicBezTo>
                <a:lnTo>
                  <a:pt x="0" y="401203"/>
                </a:lnTo>
                <a:cubicBezTo>
                  <a:pt x="0" y="412666"/>
                  <a:pt x="7642" y="420308"/>
                  <a:pt x="19105" y="420308"/>
                </a:cubicBezTo>
                <a:lnTo>
                  <a:pt x="280842" y="420308"/>
                </a:lnTo>
                <a:lnTo>
                  <a:pt x="307589" y="454697"/>
                </a:lnTo>
                <a:lnTo>
                  <a:pt x="322873" y="443234"/>
                </a:lnTo>
                <a:lnTo>
                  <a:pt x="305679" y="420308"/>
                </a:lnTo>
                <a:lnTo>
                  <a:pt x="324784" y="420308"/>
                </a:lnTo>
                <a:cubicBezTo>
                  <a:pt x="330515" y="420308"/>
                  <a:pt x="334336" y="418398"/>
                  <a:pt x="338157" y="414577"/>
                </a:cubicBezTo>
                <a:cubicBezTo>
                  <a:pt x="341978" y="410756"/>
                  <a:pt x="343889" y="406935"/>
                  <a:pt x="343889" y="401203"/>
                </a:cubicBezTo>
                <a:lnTo>
                  <a:pt x="343889" y="286574"/>
                </a:lnTo>
                <a:lnTo>
                  <a:pt x="343889" y="19105"/>
                </a:lnTo>
                <a:close/>
                <a:moveTo>
                  <a:pt x="324784" y="401203"/>
                </a:moveTo>
                <a:lnTo>
                  <a:pt x="290395" y="401203"/>
                </a:lnTo>
                <a:lnTo>
                  <a:pt x="236901" y="330515"/>
                </a:lnTo>
                <a:cubicBezTo>
                  <a:pt x="240722" y="326694"/>
                  <a:pt x="244543" y="322873"/>
                  <a:pt x="248364" y="319052"/>
                </a:cubicBezTo>
                <a:cubicBezTo>
                  <a:pt x="286574" y="278932"/>
                  <a:pt x="282753" y="215886"/>
                  <a:pt x="242632" y="177676"/>
                </a:cubicBezTo>
                <a:cubicBezTo>
                  <a:pt x="202512" y="139466"/>
                  <a:pt x="139466" y="143287"/>
                  <a:pt x="101256" y="183407"/>
                </a:cubicBezTo>
                <a:cubicBezTo>
                  <a:pt x="63046" y="223528"/>
                  <a:pt x="66867" y="286574"/>
                  <a:pt x="106988" y="324784"/>
                </a:cubicBezTo>
                <a:cubicBezTo>
                  <a:pt x="122271" y="340068"/>
                  <a:pt x="143287" y="347710"/>
                  <a:pt x="164302" y="351530"/>
                </a:cubicBezTo>
                <a:cubicBezTo>
                  <a:pt x="168123" y="351530"/>
                  <a:pt x="170034" y="351530"/>
                  <a:pt x="173855" y="351530"/>
                </a:cubicBezTo>
                <a:cubicBezTo>
                  <a:pt x="189139" y="351530"/>
                  <a:pt x="204423" y="347710"/>
                  <a:pt x="217796" y="341978"/>
                </a:cubicBezTo>
                <a:lnTo>
                  <a:pt x="263648" y="401203"/>
                </a:lnTo>
                <a:lnTo>
                  <a:pt x="19105" y="401203"/>
                </a:lnTo>
                <a:lnTo>
                  <a:pt x="19105" y="19105"/>
                </a:lnTo>
                <a:cubicBezTo>
                  <a:pt x="19105" y="19105"/>
                  <a:pt x="19105" y="19105"/>
                  <a:pt x="21015" y="19105"/>
                </a:cubicBezTo>
                <a:lnTo>
                  <a:pt x="324784" y="19105"/>
                </a:lnTo>
                <a:lnTo>
                  <a:pt x="324784" y="286574"/>
                </a:lnTo>
                <a:lnTo>
                  <a:pt x="324784" y="401203"/>
                </a:lnTo>
                <a:close/>
                <a:moveTo>
                  <a:pt x="234990" y="307589"/>
                </a:moveTo>
                <a:cubicBezTo>
                  <a:pt x="231170" y="313321"/>
                  <a:pt x="225438" y="317142"/>
                  <a:pt x="219707" y="320963"/>
                </a:cubicBezTo>
                <a:cubicBezTo>
                  <a:pt x="204423" y="330515"/>
                  <a:pt x="187228" y="334336"/>
                  <a:pt x="170034" y="332426"/>
                </a:cubicBezTo>
                <a:cubicBezTo>
                  <a:pt x="126092" y="330515"/>
                  <a:pt x="91704" y="292305"/>
                  <a:pt x="93614" y="248364"/>
                </a:cubicBezTo>
                <a:cubicBezTo>
                  <a:pt x="95525" y="204423"/>
                  <a:pt x="133734" y="170034"/>
                  <a:pt x="177676" y="171944"/>
                </a:cubicBezTo>
                <a:lnTo>
                  <a:pt x="185318" y="171944"/>
                </a:lnTo>
                <a:cubicBezTo>
                  <a:pt x="229259" y="175765"/>
                  <a:pt x="261737" y="215886"/>
                  <a:pt x="257916" y="259827"/>
                </a:cubicBezTo>
                <a:cubicBezTo>
                  <a:pt x="254095" y="277021"/>
                  <a:pt x="246453" y="292305"/>
                  <a:pt x="234990" y="307589"/>
                </a:cubicBezTo>
                <a:lnTo>
                  <a:pt x="234990" y="307589"/>
                </a:lnTo>
                <a:close/>
                <a:moveTo>
                  <a:pt x="181497" y="192960"/>
                </a:moveTo>
                <a:lnTo>
                  <a:pt x="179586" y="213975"/>
                </a:lnTo>
                <a:cubicBezTo>
                  <a:pt x="200602" y="217796"/>
                  <a:pt x="215886" y="236901"/>
                  <a:pt x="215886" y="257916"/>
                </a:cubicBezTo>
                <a:lnTo>
                  <a:pt x="236901" y="259827"/>
                </a:lnTo>
                <a:cubicBezTo>
                  <a:pt x="236901" y="225438"/>
                  <a:pt x="213975" y="196781"/>
                  <a:pt x="181497" y="192960"/>
                </a:cubicBezTo>
                <a:close/>
              </a:path>
            </a:pathLst>
          </a:custGeom>
          <a:solidFill>
            <a:schemeClr val="bg1"/>
          </a:solidFill>
          <a:ln w="19050" cap="flat">
            <a:noFill/>
            <a:prstDash val="solid"/>
            <a:miter/>
          </a:ln>
        </p:spPr>
        <p:txBody>
          <a:bodyPr rtlCol="0" anchor="ctr"/>
          <a:lstStyle/>
          <a:p>
            <a:endParaRPr lang="en-US" dirty="0"/>
          </a:p>
        </p:txBody>
      </p:sp>
      <p:sp>
        <p:nvSpPr>
          <p:cNvPr id="11" name="Oval 10">
            <a:extLst>
              <a:ext uri="{FF2B5EF4-FFF2-40B4-BE49-F238E27FC236}">
                <a16:creationId xmlns:a16="http://schemas.microsoft.com/office/drawing/2014/main" id="{1771737D-9A5B-FB74-3342-41959D273152}"/>
              </a:ext>
            </a:extLst>
          </p:cNvPr>
          <p:cNvSpPr/>
          <p:nvPr/>
        </p:nvSpPr>
        <p:spPr bwMode="gray">
          <a:xfrm>
            <a:off x="2665329" y="2788677"/>
            <a:ext cx="1006719" cy="968326"/>
          </a:xfrm>
          <a:prstGeom prst="ellipse">
            <a:avLst/>
          </a:prstGeom>
          <a:solidFill>
            <a:srgbClr val="7D3F98"/>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bg1"/>
              </a:solidFill>
            </a:endParaRPr>
          </a:p>
        </p:txBody>
      </p:sp>
      <p:sp>
        <p:nvSpPr>
          <p:cNvPr id="12" name="Oval 11">
            <a:extLst>
              <a:ext uri="{FF2B5EF4-FFF2-40B4-BE49-F238E27FC236}">
                <a16:creationId xmlns:a16="http://schemas.microsoft.com/office/drawing/2014/main" id="{EAF783B5-819F-C16C-B063-56DF1A1BE323}"/>
              </a:ext>
            </a:extLst>
          </p:cNvPr>
          <p:cNvSpPr/>
          <p:nvPr/>
        </p:nvSpPr>
        <p:spPr bwMode="gray">
          <a:xfrm>
            <a:off x="4001650" y="4449042"/>
            <a:ext cx="1006719" cy="968326"/>
          </a:xfrm>
          <a:prstGeom prst="ellipse">
            <a:avLst/>
          </a:prstGeom>
          <a:solidFill>
            <a:srgbClr val="7D3F98"/>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bg1"/>
              </a:solidFill>
            </a:endParaRPr>
          </a:p>
        </p:txBody>
      </p:sp>
      <p:sp>
        <p:nvSpPr>
          <p:cNvPr id="13" name="Graphic 116" descr="Caregiver icon.">
            <a:extLst>
              <a:ext uri="{FF2B5EF4-FFF2-40B4-BE49-F238E27FC236}">
                <a16:creationId xmlns:a16="http://schemas.microsoft.com/office/drawing/2014/main" id="{95F445AC-CABF-5584-CF4B-45533890EE75}"/>
              </a:ext>
            </a:extLst>
          </p:cNvPr>
          <p:cNvSpPr>
            <a:spLocks noChangeAspect="1"/>
          </p:cNvSpPr>
          <p:nvPr/>
        </p:nvSpPr>
        <p:spPr>
          <a:xfrm>
            <a:off x="2857175" y="3035966"/>
            <a:ext cx="623026" cy="469967"/>
          </a:xfrm>
          <a:custGeom>
            <a:avLst/>
            <a:gdLst>
              <a:gd name="connsiteX0" fmla="*/ 334336 w 458518"/>
              <a:gd name="connsiteY0" fmla="*/ 279008 h 345874"/>
              <a:gd name="connsiteX1" fmla="*/ 372546 w 458518"/>
              <a:gd name="connsiteY1" fmla="*/ 279008 h 345874"/>
              <a:gd name="connsiteX2" fmla="*/ 372546 w 458518"/>
              <a:gd name="connsiteY2" fmla="*/ 298113 h 345874"/>
              <a:gd name="connsiteX3" fmla="*/ 334336 w 458518"/>
              <a:gd name="connsiteY3" fmla="*/ 298113 h 345874"/>
              <a:gd name="connsiteX4" fmla="*/ 334336 w 458518"/>
              <a:gd name="connsiteY4" fmla="*/ 279008 h 345874"/>
              <a:gd name="connsiteX5" fmla="*/ 458518 w 458518"/>
              <a:gd name="connsiteY5" fmla="*/ 271366 h 345874"/>
              <a:gd name="connsiteX6" fmla="*/ 456608 w 458518"/>
              <a:gd name="connsiteY6" fmla="*/ 256082 h 345874"/>
              <a:gd name="connsiteX7" fmla="*/ 448966 w 458518"/>
              <a:gd name="connsiteY7" fmla="*/ 229335 h 345874"/>
              <a:gd name="connsiteX8" fmla="*/ 433682 w 458518"/>
              <a:gd name="connsiteY8" fmla="*/ 206409 h 345874"/>
              <a:gd name="connsiteX9" fmla="*/ 412666 w 458518"/>
              <a:gd name="connsiteY9" fmla="*/ 189215 h 345874"/>
              <a:gd name="connsiteX10" fmla="*/ 397382 w 458518"/>
              <a:gd name="connsiteY10" fmla="*/ 181573 h 345874"/>
              <a:gd name="connsiteX11" fmla="*/ 397382 w 458518"/>
              <a:gd name="connsiteY11" fmla="*/ 84138 h 345874"/>
              <a:gd name="connsiteX12" fmla="*/ 397382 w 458518"/>
              <a:gd name="connsiteY12" fmla="*/ 84138 h 345874"/>
              <a:gd name="connsiteX13" fmla="*/ 320963 w 458518"/>
              <a:gd name="connsiteY13" fmla="*/ 76 h 345874"/>
              <a:gd name="connsiteX14" fmla="*/ 236901 w 458518"/>
              <a:gd name="connsiteY14" fmla="*/ 76496 h 345874"/>
              <a:gd name="connsiteX15" fmla="*/ 236901 w 458518"/>
              <a:gd name="connsiteY15" fmla="*/ 84138 h 345874"/>
              <a:gd name="connsiteX16" fmla="*/ 236901 w 458518"/>
              <a:gd name="connsiteY16" fmla="*/ 84138 h 345874"/>
              <a:gd name="connsiteX17" fmla="*/ 236901 w 458518"/>
              <a:gd name="connsiteY17" fmla="*/ 183483 h 345874"/>
              <a:gd name="connsiteX18" fmla="*/ 234990 w 458518"/>
              <a:gd name="connsiteY18" fmla="*/ 185394 h 345874"/>
              <a:gd name="connsiteX19" fmla="*/ 233080 w 458518"/>
              <a:gd name="connsiteY19" fmla="*/ 185394 h 345874"/>
              <a:gd name="connsiteX20" fmla="*/ 217796 w 458518"/>
              <a:gd name="connsiteY20" fmla="*/ 179662 h 345874"/>
              <a:gd name="connsiteX21" fmla="*/ 187228 w 458518"/>
              <a:gd name="connsiteY21" fmla="*/ 175841 h 345874"/>
              <a:gd name="connsiteX22" fmla="*/ 101256 w 458518"/>
              <a:gd name="connsiteY22" fmla="*/ 175841 h 345874"/>
              <a:gd name="connsiteX23" fmla="*/ 85972 w 458518"/>
              <a:gd name="connsiteY23" fmla="*/ 177752 h 345874"/>
              <a:gd name="connsiteX24" fmla="*/ 59225 w 458518"/>
              <a:gd name="connsiteY24" fmla="*/ 185394 h 345874"/>
              <a:gd name="connsiteX25" fmla="*/ 36299 w 458518"/>
              <a:gd name="connsiteY25" fmla="*/ 200678 h 345874"/>
              <a:gd name="connsiteX26" fmla="*/ 17194 w 458518"/>
              <a:gd name="connsiteY26" fmla="*/ 221693 h 345874"/>
              <a:gd name="connsiteX27" fmla="*/ 5731 w 458518"/>
              <a:gd name="connsiteY27" fmla="*/ 246529 h 345874"/>
              <a:gd name="connsiteX28" fmla="*/ 0 w 458518"/>
              <a:gd name="connsiteY28" fmla="*/ 279008 h 345874"/>
              <a:gd name="connsiteX29" fmla="*/ 0 w 458518"/>
              <a:gd name="connsiteY29" fmla="*/ 326770 h 345874"/>
              <a:gd name="connsiteX30" fmla="*/ 19105 w 458518"/>
              <a:gd name="connsiteY30" fmla="*/ 345875 h 345874"/>
              <a:gd name="connsiteX31" fmla="*/ 439413 w 458518"/>
              <a:gd name="connsiteY31" fmla="*/ 345875 h 345874"/>
              <a:gd name="connsiteX32" fmla="*/ 458518 w 458518"/>
              <a:gd name="connsiteY32" fmla="*/ 326770 h 345874"/>
              <a:gd name="connsiteX33" fmla="*/ 458518 w 458518"/>
              <a:gd name="connsiteY33" fmla="*/ 271366 h 345874"/>
              <a:gd name="connsiteX34" fmla="*/ 378277 w 458518"/>
              <a:gd name="connsiteY34" fmla="*/ 210230 h 345874"/>
              <a:gd name="connsiteX35" fmla="*/ 336247 w 458518"/>
              <a:gd name="connsiteY35" fmla="*/ 242708 h 345874"/>
              <a:gd name="connsiteX36" fmla="*/ 355351 w 458518"/>
              <a:gd name="connsiteY36" fmla="*/ 194946 h 345874"/>
              <a:gd name="connsiteX37" fmla="*/ 357262 w 458518"/>
              <a:gd name="connsiteY37" fmla="*/ 194946 h 345874"/>
              <a:gd name="connsiteX38" fmla="*/ 368725 w 458518"/>
              <a:gd name="connsiteY38" fmla="*/ 194946 h 345874"/>
              <a:gd name="connsiteX39" fmla="*/ 378277 w 458518"/>
              <a:gd name="connsiteY39" fmla="*/ 210230 h 345874"/>
              <a:gd name="connsiteX40" fmla="*/ 261737 w 458518"/>
              <a:gd name="connsiteY40" fmla="*/ 194946 h 345874"/>
              <a:gd name="connsiteX41" fmla="*/ 261737 w 458518"/>
              <a:gd name="connsiteY41" fmla="*/ 194946 h 345874"/>
              <a:gd name="connsiteX42" fmla="*/ 273200 w 458518"/>
              <a:gd name="connsiteY42" fmla="*/ 193036 h 345874"/>
              <a:gd name="connsiteX43" fmla="*/ 275111 w 458518"/>
              <a:gd name="connsiteY43" fmla="*/ 193036 h 345874"/>
              <a:gd name="connsiteX44" fmla="*/ 294216 w 458518"/>
              <a:gd name="connsiteY44" fmla="*/ 240798 h 345874"/>
              <a:gd name="connsiteX45" fmla="*/ 252185 w 458518"/>
              <a:gd name="connsiteY45" fmla="*/ 208320 h 345874"/>
              <a:gd name="connsiteX46" fmla="*/ 261737 w 458518"/>
              <a:gd name="connsiteY46" fmla="*/ 194946 h 345874"/>
              <a:gd name="connsiteX47" fmla="*/ 296126 w 458518"/>
              <a:gd name="connsiteY47" fmla="*/ 193036 h 345874"/>
              <a:gd name="connsiteX48" fmla="*/ 336247 w 458518"/>
              <a:gd name="connsiteY48" fmla="*/ 193036 h 345874"/>
              <a:gd name="connsiteX49" fmla="*/ 317142 w 458518"/>
              <a:gd name="connsiteY49" fmla="*/ 242708 h 345874"/>
              <a:gd name="connsiteX50" fmla="*/ 296126 w 458518"/>
              <a:gd name="connsiteY50" fmla="*/ 193036 h 345874"/>
              <a:gd name="connsiteX51" fmla="*/ 326694 w 458518"/>
              <a:gd name="connsiteY51" fmla="*/ 66943 h 345874"/>
              <a:gd name="connsiteX52" fmla="*/ 326694 w 458518"/>
              <a:gd name="connsiteY52" fmla="*/ 66943 h 345874"/>
              <a:gd name="connsiteX53" fmla="*/ 340068 w 458518"/>
              <a:gd name="connsiteY53" fmla="*/ 86048 h 345874"/>
              <a:gd name="connsiteX54" fmla="*/ 345799 w 458518"/>
              <a:gd name="connsiteY54" fmla="*/ 91780 h 345874"/>
              <a:gd name="connsiteX55" fmla="*/ 374456 w 458518"/>
              <a:gd name="connsiteY55" fmla="*/ 103242 h 345874"/>
              <a:gd name="connsiteX56" fmla="*/ 298037 w 458518"/>
              <a:gd name="connsiteY56" fmla="*/ 145273 h 345874"/>
              <a:gd name="connsiteX57" fmla="*/ 256006 w 458518"/>
              <a:gd name="connsiteY57" fmla="*/ 101332 h 345874"/>
              <a:gd name="connsiteX58" fmla="*/ 261737 w 458518"/>
              <a:gd name="connsiteY58" fmla="*/ 89869 h 345874"/>
              <a:gd name="connsiteX59" fmla="*/ 275111 w 458518"/>
              <a:gd name="connsiteY59" fmla="*/ 84138 h 345874"/>
              <a:gd name="connsiteX60" fmla="*/ 286574 w 458518"/>
              <a:gd name="connsiteY60" fmla="*/ 84138 h 345874"/>
              <a:gd name="connsiteX61" fmla="*/ 326694 w 458518"/>
              <a:gd name="connsiteY61" fmla="*/ 66943 h 345874"/>
              <a:gd name="connsiteX62" fmla="*/ 376367 w 458518"/>
              <a:gd name="connsiteY62" fmla="*/ 82227 h 345874"/>
              <a:gd name="connsiteX63" fmla="*/ 357262 w 458518"/>
              <a:gd name="connsiteY63" fmla="*/ 74585 h 345874"/>
              <a:gd name="connsiteX64" fmla="*/ 353441 w 458518"/>
              <a:gd name="connsiteY64" fmla="*/ 70764 h 345874"/>
              <a:gd name="connsiteX65" fmla="*/ 343889 w 458518"/>
              <a:gd name="connsiteY65" fmla="*/ 45928 h 345874"/>
              <a:gd name="connsiteX66" fmla="*/ 343889 w 458518"/>
              <a:gd name="connsiteY66" fmla="*/ 28733 h 345874"/>
              <a:gd name="connsiteX67" fmla="*/ 376367 w 458518"/>
              <a:gd name="connsiteY67" fmla="*/ 82227 h 345874"/>
              <a:gd name="connsiteX68" fmla="*/ 315231 w 458518"/>
              <a:gd name="connsiteY68" fmla="*/ 21091 h 345874"/>
              <a:gd name="connsiteX69" fmla="*/ 322873 w 458518"/>
              <a:gd name="connsiteY69" fmla="*/ 23002 h 345874"/>
              <a:gd name="connsiteX70" fmla="*/ 322873 w 458518"/>
              <a:gd name="connsiteY70" fmla="*/ 28733 h 345874"/>
              <a:gd name="connsiteX71" fmla="*/ 313321 w 458518"/>
              <a:gd name="connsiteY71" fmla="*/ 53570 h 345874"/>
              <a:gd name="connsiteX72" fmla="*/ 286574 w 458518"/>
              <a:gd name="connsiteY72" fmla="*/ 63122 h 345874"/>
              <a:gd name="connsiteX73" fmla="*/ 275111 w 458518"/>
              <a:gd name="connsiteY73" fmla="*/ 63122 h 345874"/>
              <a:gd name="connsiteX74" fmla="*/ 256006 w 458518"/>
              <a:gd name="connsiteY74" fmla="*/ 68854 h 345874"/>
              <a:gd name="connsiteX75" fmla="*/ 315231 w 458518"/>
              <a:gd name="connsiteY75" fmla="*/ 21091 h 345874"/>
              <a:gd name="connsiteX76" fmla="*/ 254095 w 458518"/>
              <a:gd name="connsiteY76" fmla="*/ 135721 h 345874"/>
              <a:gd name="connsiteX77" fmla="*/ 366814 w 458518"/>
              <a:gd name="connsiteY77" fmla="*/ 147184 h 345874"/>
              <a:gd name="connsiteX78" fmla="*/ 378277 w 458518"/>
              <a:gd name="connsiteY78" fmla="*/ 135721 h 345874"/>
              <a:gd name="connsiteX79" fmla="*/ 378277 w 458518"/>
              <a:gd name="connsiteY79" fmla="*/ 175841 h 345874"/>
              <a:gd name="connsiteX80" fmla="*/ 359172 w 458518"/>
              <a:gd name="connsiteY80" fmla="*/ 173931 h 345874"/>
              <a:gd name="connsiteX81" fmla="*/ 275111 w 458518"/>
              <a:gd name="connsiteY81" fmla="*/ 173931 h 345874"/>
              <a:gd name="connsiteX82" fmla="*/ 259827 w 458518"/>
              <a:gd name="connsiteY82" fmla="*/ 175841 h 345874"/>
              <a:gd name="connsiteX83" fmla="*/ 254095 w 458518"/>
              <a:gd name="connsiteY83" fmla="*/ 177752 h 345874"/>
              <a:gd name="connsiteX84" fmla="*/ 254095 w 458518"/>
              <a:gd name="connsiteY84" fmla="*/ 135721 h 345874"/>
              <a:gd name="connsiteX85" fmla="*/ 19105 w 458518"/>
              <a:gd name="connsiteY85" fmla="*/ 279008 h 345874"/>
              <a:gd name="connsiteX86" fmla="*/ 22926 w 458518"/>
              <a:gd name="connsiteY86" fmla="*/ 248440 h 345874"/>
              <a:gd name="connsiteX87" fmla="*/ 32478 w 458518"/>
              <a:gd name="connsiteY87" fmla="*/ 229335 h 345874"/>
              <a:gd name="connsiteX88" fmla="*/ 47762 w 458518"/>
              <a:gd name="connsiteY88" fmla="*/ 212140 h 345874"/>
              <a:gd name="connsiteX89" fmla="*/ 66867 w 458518"/>
              <a:gd name="connsiteY89" fmla="*/ 200678 h 345874"/>
              <a:gd name="connsiteX90" fmla="*/ 89793 w 458518"/>
              <a:gd name="connsiteY90" fmla="*/ 194946 h 345874"/>
              <a:gd name="connsiteX91" fmla="*/ 103167 w 458518"/>
              <a:gd name="connsiteY91" fmla="*/ 194946 h 345874"/>
              <a:gd name="connsiteX92" fmla="*/ 187228 w 458518"/>
              <a:gd name="connsiteY92" fmla="*/ 194946 h 345874"/>
              <a:gd name="connsiteX93" fmla="*/ 210154 w 458518"/>
              <a:gd name="connsiteY93" fmla="*/ 198767 h 345874"/>
              <a:gd name="connsiteX94" fmla="*/ 210154 w 458518"/>
              <a:gd name="connsiteY94" fmla="*/ 198767 h 345874"/>
              <a:gd name="connsiteX95" fmla="*/ 208244 w 458518"/>
              <a:gd name="connsiteY95" fmla="*/ 200678 h 345874"/>
              <a:gd name="connsiteX96" fmla="*/ 189139 w 458518"/>
              <a:gd name="connsiteY96" fmla="*/ 221693 h 345874"/>
              <a:gd name="connsiteX97" fmla="*/ 177676 w 458518"/>
              <a:gd name="connsiteY97" fmla="*/ 246529 h 345874"/>
              <a:gd name="connsiteX98" fmla="*/ 171944 w 458518"/>
              <a:gd name="connsiteY98" fmla="*/ 279008 h 345874"/>
              <a:gd name="connsiteX99" fmla="*/ 171944 w 458518"/>
              <a:gd name="connsiteY99" fmla="*/ 326770 h 345874"/>
              <a:gd name="connsiteX100" fmla="*/ 76420 w 458518"/>
              <a:gd name="connsiteY100" fmla="*/ 326770 h 345874"/>
              <a:gd name="connsiteX101" fmla="*/ 76420 w 458518"/>
              <a:gd name="connsiteY101" fmla="*/ 288560 h 345874"/>
              <a:gd name="connsiteX102" fmla="*/ 57315 w 458518"/>
              <a:gd name="connsiteY102" fmla="*/ 288560 h 345874"/>
              <a:gd name="connsiteX103" fmla="*/ 57315 w 458518"/>
              <a:gd name="connsiteY103" fmla="*/ 326770 h 345874"/>
              <a:gd name="connsiteX104" fmla="*/ 19105 w 458518"/>
              <a:gd name="connsiteY104" fmla="*/ 326770 h 345874"/>
              <a:gd name="connsiteX105" fmla="*/ 19105 w 458518"/>
              <a:gd name="connsiteY105" fmla="*/ 279008 h 345874"/>
              <a:gd name="connsiteX106" fmla="*/ 248364 w 458518"/>
              <a:gd name="connsiteY106" fmla="*/ 326770 h 345874"/>
              <a:gd name="connsiteX107" fmla="*/ 248364 w 458518"/>
              <a:gd name="connsiteY107" fmla="*/ 288560 h 345874"/>
              <a:gd name="connsiteX108" fmla="*/ 229259 w 458518"/>
              <a:gd name="connsiteY108" fmla="*/ 288560 h 345874"/>
              <a:gd name="connsiteX109" fmla="*/ 229259 w 458518"/>
              <a:gd name="connsiteY109" fmla="*/ 326770 h 345874"/>
              <a:gd name="connsiteX110" fmla="*/ 191049 w 458518"/>
              <a:gd name="connsiteY110" fmla="*/ 326770 h 345874"/>
              <a:gd name="connsiteX111" fmla="*/ 191049 w 458518"/>
              <a:gd name="connsiteY111" fmla="*/ 279008 h 345874"/>
              <a:gd name="connsiteX112" fmla="*/ 194870 w 458518"/>
              <a:gd name="connsiteY112" fmla="*/ 248440 h 345874"/>
              <a:gd name="connsiteX113" fmla="*/ 204423 w 458518"/>
              <a:gd name="connsiteY113" fmla="*/ 229335 h 345874"/>
              <a:gd name="connsiteX114" fmla="*/ 219707 w 458518"/>
              <a:gd name="connsiteY114" fmla="*/ 212140 h 345874"/>
              <a:gd name="connsiteX115" fmla="*/ 233080 w 458518"/>
              <a:gd name="connsiteY115" fmla="*/ 204499 h 345874"/>
              <a:gd name="connsiteX116" fmla="*/ 227349 w 458518"/>
              <a:gd name="connsiteY116" fmla="*/ 215961 h 345874"/>
              <a:gd name="connsiteX117" fmla="*/ 307589 w 458518"/>
              <a:gd name="connsiteY117" fmla="*/ 275187 h 345874"/>
              <a:gd name="connsiteX118" fmla="*/ 307589 w 458518"/>
              <a:gd name="connsiteY118" fmla="*/ 326770 h 345874"/>
              <a:gd name="connsiteX119" fmla="*/ 248364 w 458518"/>
              <a:gd name="connsiteY119" fmla="*/ 326770 h 345874"/>
              <a:gd name="connsiteX120" fmla="*/ 401203 w 458518"/>
              <a:gd name="connsiteY120" fmla="*/ 326770 h 345874"/>
              <a:gd name="connsiteX121" fmla="*/ 401203 w 458518"/>
              <a:gd name="connsiteY121" fmla="*/ 288560 h 345874"/>
              <a:gd name="connsiteX122" fmla="*/ 382098 w 458518"/>
              <a:gd name="connsiteY122" fmla="*/ 288560 h 345874"/>
              <a:gd name="connsiteX123" fmla="*/ 382098 w 458518"/>
              <a:gd name="connsiteY123" fmla="*/ 326770 h 345874"/>
              <a:gd name="connsiteX124" fmla="*/ 324784 w 458518"/>
              <a:gd name="connsiteY124" fmla="*/ 326770 h 345874"/>
              <a:gd name="connsiteX125" fmla="*/ 324784 w 458518"/>
              <a:gd name="connsiteY125" fmla="*/ 273276 h 345874"/>
              <a:gd name="connsiteX126" fmla="*/ 405024 w 458518"/>
              <a:gd name="connsiteY126" fmla="*/ 214051 h 345874"/>
              <a:gd name="connsiteX127" fmla="*/ 397382 w 458518"/>
              <a:gd name="connsiteY127" fmla="*/ 202588 h 345874"/>
              <a:gd name="connsiteX128" fmla="*/ 401203 w 458518"/>
              <a:gd name="connsiteY128" fmla="*/ 204499 h 345874"/>
              <a:gd name="connsiteX129" fmla="*/ 418398 w 458518"/>
              <a:gd name="connsiteY129" fmla="*/ 219782 h 345874"/>
              <a:gd name="connsiteX130" fmla="*/ 429861 w 458518"/>
              <a:gd name="connsiteY130" fmla="*/ 236977 h 345874"/>
              <a:gd name="connsiteX131" fmla="*/ 437503 w 458518"/>
              <a:gd name="connsiteY131" fmla="*/ 257992 h 345874"/>
              <a:gd name="connsiteX132" fmla="*/ 437503 w 458518"/>
              <a:gd name="connsiteY132" fmla="*/ 269455 h 345874"/>
              <a:gd name="connsiteX133" fmla="*/ 437503 w 458518"/>
              <a:gd name="connsiteY133" fmla="*/ 324859 h 345874"/>
              <a:gd name="connsiteX134" fmla="*/ 401203 w 458518"/>
              <a:gd name="connsiteY134" fmla="*/ 326770 h 345874"/>
              <a:gd name="connsiteX135" fmla="*/ 139466 w 458518"/>
              <a:gd name="connsiteY135" fmla="*/ 164378 h 345874"/>
              <a:gd name="connsiteX136" fmla="*/ 219707 w 458518"/>
              <a:gd name="connsiteY136" fmla="*/ 84138 h 345874"/>
              <a:gd name="connsiteX137" fmla="*/ 139466 w 458518"/>
              <a:gd name="connsiteY137" fmla="*/ 1986 h 345874"/>
              <a:gd name="connsiteX138" fmla="*/ 59225 w 458518"/>
              <a:gd name="connsiteY138" fmla="*/ 84138 h 345874"/>
              <a:gd name="connsiteX139" fmla="*/ 59225 w 458518"/>
              <a:gd name="connsiteY139" fmla="*/ 84138 h 345874"/>
              <a:gd name="connsiteX140" fmla="*/ 139466 w 458518"/>
              <a:gd name="connsiteY140" fmla="*/ 164378 h 345874"/>
              <a:gd name="connsiteX141" fmla="*/ 139466 w 458518"/>
              <a:gd name="connsiteY141" fmla="*/ 164378 h 345874"/>
              <a:gd name="connsiteX142" fmla="*/ 139466 w 458518"/>
              <a:gd name="connsiteY142" fmla="*/ 21091 h 345874"/>
              <a:gd name="connsiteX143" fmla="*/ 200602 w 458518"/>
              <a:gd name="connsiteY143" fmla="*/ 82227 h 345874"/>
              <a:gd name="connsiteX144" fmla="*/ 139466 w 458518"/>
              <a:gd name="connsiteY144" fmla="*/ 143363 h 345874"/>
              <a:gd name="connsiteX145" fmla="*/ 78330 w 458518"/>
              <a:gd name="connsiteY145" fmla="*/ 82227 h 345874"/>
              <a:gd name="connsiteX146" fmla="*/ 139466 w 458518"/>
              <a:gd name="connsiteY146" fmla="*/ 21091 h 345874"/>
              <a:gd name="connsiteX147" fmla="*/ 139466 w 458518"/>
              <a:gd name="connsiteY147" fmla="*/ 21091 h 3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58518" h="345874">
                <a:moveTo>
                  <a:pt x="334336" y="279008"/>
                </a:moveTo>
                <a:lnTo>
                  <a:pt x="372546" y="279008"/>
                </a:lnTo>
                <a:lnTo>
                  <a:pt x="372546" y="298113"/>
                </a:lnTo>
                <a:lnTo>
                  <a:pt x="334336" y="298113"/>
                </a:lnTo>
                <a:lnTo>
                  <a:pt x="334336" y="279008"/>
                </a:lnTo>
                <a:close/>
                <a:moveTo>
                  <a:pt x="458518" y="271366"/>
                </a:moveTo>
                <a:cubicBezTo>
                  <a:pt x="458518" y="265634"/>
                  <a:pt x="458518" y="261813"/>
                  <a:pt x="456608" y="256082"/>
                </a:cubicBezTo>
                <a:cubicBezTo>
                  <a:pt x="454697" y="246529"/>
                  <a:pt x="452787" y="236977"/>
                  <a:pt x="448966" y="229335"/>
                </a:cubicBezTo>
                <a:cubicBezTo>
                  <a:pt x="445145" y="221693"/>
                  <a:pt x="439413" y="214051"/>
                  <a:pt x="433682" y="206409"/>
                </a:cubicBezTo>
                <a:cubicBezTo>
                  <a:pt x="427950" y="198767"/>
                  <a:pt x="420308" y="193036"/>
                  <a:pt x="412666" y="189215"/>
                </a:cubicBezTo>
                <a:cubicBezTo>
                  <a:pt x="406935" y="185394"/>
                  <a:pt x="403114" y="183483"/>
                  <a:pt x="397382" y="181573"/>
                </a:cubicBezTo>
                <a:lnTo>
                  <a:pt x="397382" y="84138"/>
                </a:lnTo>
                <a:lnTo>
                  <a:pt x="397382" y="84138"/>
                </a:lnTo>
                <a:cubicBezTo>
                  <a:pt x="399293" y="40196"/>
                  <a:pt x="364904" y="1986"/>
                  <a:pt x="320963" y="76"/>
                </a:cubicBezTo>
                <a:cubicBezTo>
                  <a:pt x="277021" y="-1835"/>
                  <a:pt x="238811" y="32554"/>
                  <a:pt x="236901" y="76496"/>
                </a:cubicBezTo>
                <a:cubicBezTo>
                  <a:pt x="236901" y="78406"/>
                  <a:pt x="236901" y="82227"/>
                  <a:pt x="236901" y="84138"/>
                </a:cubicBezTo>
                <a:lnTo>
                  <a:pt x="236901" y="84138"/>
                </a:lnTo>
                <a:lnTo>
                  <a:pt x="236901" y="183483"/>
                </a:lnTo>
                <a:cubicBezTo>
                  <a:pt x="234990" y="183483"/>
                  <a:pt x="234990" y="183483"/>
                  <a:pt x="234990" y="185394"/>
                </a:cubicBezTo>
                <a:lnTo>
                  <a:pt x="233080" y="185394"/>
                </a:lnTo>
                <a:cubicBezTo>
                  <a:pt x="227349" y="183483"/>
                  <a:pt x="223528" y="181573"/>
                  <a:pt x="217796" y="179662"/>
                </a:cubicBezTo>
                <a:cubicBezTo>
                  <a:pt x="208244" y="177752"/>
                  <a:pt x="198691" y="175841"/>
                  <a:pt x="187228" y="175841"/>
                </a:cubicBezTo>
                <a:lnTo>
                  <a:pt x="101256" y="175841"/>
                </a:lnTo>
                <a:cubicBezTo>
                  <a:pt x="95525" y="175841"/>
                  <a:pt x="91704" y="175841"/>
                  <a:pt x="85972" y="177752"/>
                </a:cubicBezTo>
                <a:cubicBezTo>
                  <a:pt x="76420" y="179662"/>
                  <a:pt x="66867" y="181573"/>
                  <a:pt x="59225" y="185394"/>
                </a:cubicBezTo>
                <a:cubicBezTo>
                  <a:pt x="51583" y="189215"/>
                  <a:pt x="42031" y="194946"/>
                  <a:pt x="36299" y="200678"/>
                </a:cubicBezTo>
                <a:cubicBezTo>
                  <a:pt x="28657" y="206409"/>
                  <a:pt x="22926" y="214051"/>
                  <a:pt x="17194" y="221693"/>
                </a:cubicBezTo>
                <a:cubicBezTo>
                  <a:pt x="11463" y="229335"/>
                  <a:pt x="7642" y="236977"/>
                  <a:pt x="5731" y="246529"/>
                </a:cubicBezTo>
                <a:cubicBezTo>
                  <a:pt x="1910" y="254171"/>
                  <a:pt x="0" y="267545"/>
                  <a:pt x="0" y="279008"/>
                </a:cubicBezTo>
                <a:lnTo>
                  <a:pt x="0" y="326770"/>
                </a:lnTo>
                <a:cubicBezTo>
                  <a:pt x="0" y="338233"/>
                  <a:pt x="7642" y="345875"/>
                  <a:pt x="19105" y="345875"/>
                </a:cubicBezTo>
                <a:lnTo>
                  <a:pt x="439413" y="345875"/>
                </a:lnTo>
                <a:cubicBezTo>
                  <a:pt x="450876" y="345875"/>
                  <a:pt x="458518" y="338233"/>
                  <a:pt x="458518" y="326770"/>
                </a:cubicBezTo>
                <a:cubicBezTo>
                  <a:pt x="458518" y="309576"/>
                  <a:pt x="458518" y="277097"/>
                  <a:pt x="458518" y="271366"/>
                </a:cubicBezTo>
                <a:close/>
                <a:moveTo>
                  <a:pt x="378277" y="210230"/>
                </a:moveTo>
                <a:lnTo>
                  <a:pt x="336247" y="242708"/>
                </a:lnTo>
                <a:lnTo>
                  <a:pt x="355351" y="194946"/>
                </a:lnTo>
                <a:lnTo>
                  <a:pt x="357262" y="194946"/>
                </a:lnTo>
                <a:cubicBezTo>
                  <a:pt x="361083" y="194946"/>
                  <a:pt x="364904" y="194946"/>
                  <a:pt x="368725" y="194946"/>
                </a:cubicBezTo>
                <a:lnTo>
                  <a:pt x="378277" y="210230"/>
                </a:lnTo>
                <a:close/>
                <a:moveTo>
                  <a:pt x="261737" y="194946"/>
                </a:moveTo>
                <a:lnTo>
                  <a:pt x="261737" y="194946"/>
                </a:lnTo>
                <a:cubicBezTo>
                  <a:pt x="265558" y="194946"/>
                  <a:pt x="269379" y="194946"/>
                  <a:pt x="273200" y="193036"/>
                </a:cubicBezTo>
                <a:lnTo>
                  <a:pt x="275111" y="193036"/>
                </a:lnTo>
                <a:lnTo>
                  <a:pt x="294216" y="240798"/>
                </a:lnTo>
                <a:lnTo>
                  <a:pt x="252185" y="208320"/>
                </a:lnTo>
                <a:lnTo>
                  <a:pt x="261737" y="194946"/>
                </a:lnTo>
                <a:close/>
                <a:moveTo>
                  <a:pt x="296126" y="193036"/>
                </a:moveTo>
                <a:lnTo>
                  <a:pt x="336247" y="193036"/>
                </a:lnTo>
                <a:lnTo>
                  <a:pt x="317142" y="242708"/>
                </a:lnTo>
                <a:lnTo>
                  <a:pt x="296126" y="193036"/>
                </a:lnTo>
                <a:close/>
                <a:moveTo>
                  <a:pt x="326694" y="66943"/>
                </a:moveTo>
                <a:lnTo>
                  <a:pt x="326694" y="66943"/>
                </a:lnTo>
                <a:cubicBezTo>
                  <a:pt x="330515" y="74585"/>
                  <a:pt x="334336" y="80317"/>
                  <a:pt x="340068" y="86048"/>
                </a:cubicBezTo>
                <a:cubicBezTo>
                  <a:pt x="341978" y="87959"/>
                  <a:pt x="343889" y="89869"/>
                  <a:pt x="345799" y="91780"/>
                </a:cubicBezTo>
                <a:cubicBezTo>
                  <a:pt x="353441" y="97511"/>
                  <a:pt x="364904" y="103242"/>
                  <a:pt x="374456" y="103242"/>
                </a:cubicBezTo>
                <a:cubicBezTo>
                  <a:pt x="364904" y="135721"/>
                  <a:pt x="330515" y="154826"/>
                  <a:pt x="298037" y="145273"/>
                </a:cubicBezTo>
                <a:cubicBezTo>
                  <a:pt x="277021" y="139542"/>
                  <a:pt x="261737" y="122347"/>
                  <a:pt x="256006" y="101332"/>
                </a:cubicBezTo>
                <a:cubicBezTo>
                  <a:pt x="256006" y="97511"/>
                  <a:pt x="257916" y="91780"/>
                  <a:pt x="261737" y="89869"/>
                </a:cubicBezTo>
                <a:cubicBezTo>
                  <a:pt x="265558" y="86048"/>
                  <a:pt x="269379" y="84138"/>
                  <a:pt x="275111" y="84138"/>
                </a:cubicBezTo>
                <a:lnTo>
                  <a:pt x="286574" y="84138"/>
                </a:lnTo>
                <a:cubicBezTo>
                  <a:pt x="301858" y="82227"/>
                  <a:pt x="315231" y="76496"/>
                  <a:pt x="326694" y="66943"/>
                </a:cubicBezTo>
                <a:close/>
                <a:moveTo>
                  <a:pt x="376367" y="82227"/>
                </a:moveTo>
                <a:cubicBezTo>
                  <a:pt x="368725" y="82227"/>
                  <a:pt x="362993" y="78406"/>
                  <a:pt x="357262" y="74585"/>
                </a:cubicBezTo>
                <a:lnTo>
                  <a:pt x="353441" y="70764"/>
                </a:lnTo>
                <a:cubicBezTo>
                  <a:pt x="345799" y="63122"/>
                  <a:pt x="341978" y="55480"/>
                  <a:pt x="343889" y="45928"/>
                </a:cubicBezTo>
                <a:lnTo>
                  <a:pt x="343889" y="28733"/>
                </a:lnTo>
                <a:cubicBezTo>
                  <a:pt x="362993" y="38286"/>
                  <a:pt x="376367" y="59301"/>
                  <a:pt x="376367" y="82227"/>
                </a:cubicBezTo>
                <a:close/>
                <a:moveTo>
                  <a:pt x="315231" y="21091"/>
                </a:moveTo>
                <a:cubicBezTo>
                  <a:pt x="317142" y="21091"/>
                  <a:pt x="320963" y="21091"/>
                  <a:pt x="322873" y="23002"/>
                </a:cubicBezTo>
                <a:lnTo>
                  <a:pt x="322873" y="28733"/>
                </a:lnTo>
                <a:cubicBezTo>
                  <a:pt x="322873" y="38286"/>
                  <a:pt x="319052" y="47838"/>
                  <a:pt x="313321" y="53570"/>
                </a:cubicBezTo>
                <a:cubicBezTo>
                  <a:pt x="305679" y="59301"/>
                  <a:pt x="296126" y="63122"/>
                  <a:pt x="286574" y="63122"/>
                </a:cubicBezTo>
                <a:lnTo>
                  <a:pt x="275111" y="63122"/>
                </a:lnTo>
                <a:cubicBezTo>
                  <a:pt x="267469" y="63122"/>
                  <a:pt x="261737" y="65033"/>
                  <a:pt x="256006" y="68854"/>
                </a:cubicBezTo>
                <a:cubicBezTo>
                  <a:pt x="261737" y="40196"/>
                  <a:pt x="286574" y="21091"/>
                  <a:pt x="315231" y="21091"/>
                </a:cubicBezTo>
                <a:close/>
                <a:moveTo>
                  <a:pt x="254095" y="135721"/>
                </a:moveTo>
                <a:cubicBezTo>
                  <a:pt x="280842" y="170110"/>
                  <a:pt x="332426" y="175841"/>
                  <a:pt x="366814" y="147184"/>
                </a:cubicBezTo>
                <a:cubicBezTo>
                  <a:pt x="370635" y="143363"/>
                  <a:pt x="374456" y="139542"/>
                  <a:pt x="378277" y="135721"/>
                </a:cubicBezTo>
                <a:lnTo>
                  <a:pt x="378277" y="175841"/>
                </a:lnTo>
                <a:cubicBezTo>
                  <a:pt x="372546" y="173931"/>
                  <a:pt x="364904" y="173931"/>
                  <a:pt x="359172" y="173931"/>
                </a:cubicBezTo>
                <a:lnTo>
                  <a:pt x="275111" y="173931"/>
                </a:lnTo>
                <a:cubicBezTo>
                  <a:pt x="269379" y="173931"/>
                  <a:pt x="265558" y="173931"/>
                  <a:pt x="259827" y="175841"/>
                </a:cubicBezTo>
                <a:lnTo>
                  <a:pt x="254095" y="177752"/>
                </a:lnTo>
                <a:lnTo>
                  <a:pt x="254095" y="135721"/>
                </a:lnTo>
                <a:close/>
                <a:moveTo>
                  <a:pt x="19105" y="279008"/>
                </a:moveTo>
                <a:cubicBezTo>
                  <a:pt x="19105" y="269455"/>
                  <a:pt x="21015" y="257992"/>
                  <a:pt x="22926" y="248440"/>
                </a:cubicBezTo>
                <a:cubicBezTo>
                  <a:pt x="24836" y="240798"/>
                  <a:pt x="28657" y="235066"/>
                  <a:pt x="32478" y="229335"/>
                </a:cubicBezTo>
                <a:cubicBezTo>
                  <a:pt x="36299" y="223603"/>
                  <a:pt x="42031" y="217872"/>
                  <a:pt x="47762" y="212140"/>
                </a:cubicBezTo>
                <a:cubicBezTo>
                  <a:pt x="53494" y="206409"/>
                  <a:pt x="59225" y="202588"/>
                  <a:pt x="66867" y="200678"/>
                </a:cubicBezTo>
                <a:cubicBezTo>
                  <a:pt x="74509" y="196857"/>
                  <a:pt x="82151" y="194946"/>
                  <a:pt x="89793" y="194946"/>
                </a:cubicBezTo>
                <a:cubicBezTo>
                  <a:pt x="93614" y="194946"/>
                  <a:pt x="97435" y="194946"/>
                  <a:pt x="103167" y="194946"/>
                </a:cubicBezTo>
                <a:lnTo>
                  <a:pt x="187228" y="194946"/>
                </a:lnTo>
                <a:cubicBezTo>
                  <a:pt x="194870" y="194946"/>
                  <a:pt x="202512" y="196857"/>
                  <a:pt x="210154" y="198767"/>
                </a:cubicBezTo>
                <a:lnTo>
                  <a:pt x="210154" y="198767"/>
                </a:lnTo>
                <a:lnTo>
                  <a:pt x="208244" y="200678"/>
                </a:lnTo>
                <a:cubicBezTo>
                  <a:pt x="200602" y="206409"/>
                  <a:pt x="194870" y="214051"/>
                  <a:pt x="189139" y="221693"/>
                </a:cubicBezTo>
                <a:cubicBezTo>
                  <a:pt x="183407" y="229335"/>
                  <a:pt x="179586" y="236977"/>
                  <a:pt x="177676" y="246529"/>
                </a:cubicBezTo>
                <a:cubicBezTo>
                  <a:pt x="171944" y="254171"/>
                  <a:pt x="171944" y="267545"/>
                  <a:pt x="171944" y="279008"/>
                </a:cubicBezTo>
                <a:cubicBezTo>
                  <a:pt x="171944" y="303844"/>
                  <a:pt x="171944" y="317218"/>
                  <a:pt x="171944" y="326770"/>
                </a:cubicBezTo>
                <a:lnTo>
                  <a:pt x="76420" y="326770"/>
                </a:lnTo>
                <a:lnTo>
                  <a:pt x="76420" y="288560"/>
                </a:lnTo>
                <a:lnTo>
                  <a:pt x="57315" y="288560"/>
                </a:lnTo>
                <a:lnTo>
                  <a:pt x="57315" y="326770"/>
                </a:lnTo>
                <a:lnTo>
                  <a:pt x="19105" y="326770"/>
                </a:lnTo>
                <a:lnTo>
                  <a:pt x="19105" y="279008"/>
                </a:lnTo>
                <a:close/>
                <a:moveTo>
                  <a:pt x="248364" y="326770"/>
                </a:moveTo>
                <a:lnTo>
                  <a:pt x="248364" y="288560"/>
                </a:lnTo>
                <a:lnTo>
                  <a:pt x="229259" y="288560"/>
                </a:lnTo>
                <a:lnTo>
                  <a:pt x="229259" y="326770"/>
                </a:lnTo>
                <a:lnTo>
                  <a:pt x="191049" y="326770"/>
                </a:lnTo>
                <a:lnTo>
                  <a:pt x="191049" y="279008"/>
                </a:lnTo>
                <a:cubicBezTo>
                  <a:pt x="191049" y="269455"/>
                  <a:pt x="192960" y="257992"/>
                  <a:pt x="194870" y="248440"/>
                </a:cubicBezTo>
                <a:cubicBezTo>
                  <a:pt x="196781" y="240798"/>
                  <a:pt x="200602" y="235066"/>
                  <a:pt x="204423" y="229335"/>
                </a:cubicBezTo>
                <a:cubicBezTo>
                  <a:pt x="208244" y="223603"/>
                  <a:pt x="213975" y="217872"/>
                  <a:pt x="219707" y="212140"/>
                </a:cubicBezTo>
                <a:cubicBezTo>
                  <a:pt x="223528" y="208320"/>
                  <a:pt x="227349" y="206409"/>
                  <a:pt x="233080" y="204499"/>
                </a:cubicBezTo>
                <a:lnTo>
                  <a:pt x="227349" y="215961"/>
                </a:lnTo>
                <a:lnTo>
                  <a:pt x="307589" y="275187"/>
                </a:lnTo>
                <a:lnTo>
                  <a:pt x="307589" y="326770"/>
                </a:lnTo>
                <a:lnTo>
                  <a:pt x="248364" y="326770"/>
                </a:lnTo>
                <a:close/>
                <a:moveTo>
                  <a:pt x="401203" y="326770"/>
                </a:moveTo>
                <a:lnTo>
                  <a:pt x="401203" y="288560"/>
                </a:lnTo>
                <a:lnTo>
                  <a:pt x="382098" y="288560"/>
                </a:lnTo>
                <a:lnTo>
                  <a:pt x="382098" y="326770"/>
                </a:lnTo>
                <a:lnTo>
                  <a:pt x="324784" y="326770"/>
                </a:lnTo>
                <a:lnTo>
                  <a:pt x="324784" y="273276"/>
                </a:lnTo>
                <a:lnTo>
                  <a:pt x="405024" y="214051"/>
                </a:lnTo>
                <a:lnTo>
                  <a:pt x="397382" y="202588"/>
                </a:lnTo>
                <a:lnTo>
                  <a:pt x="401203" y="204499"/>
                </a:lnTo>
                <a:cubicBezTo>
                  <a:pt x="406935" y="208320"/>
                  <a:pt x="412666" y="214051"/>
                  <a:pt x="418398" y="219782"/>
                </a:cubicBezTo>
                <a:cubicBezTo>
                  <a:pt x="424129" y="225514"/>
                  <a:pt x="427950" y="231245"/>
                  <a:pt x="429861" y="236977"/>
                </a:cubicBezTo>
                <a:cubicBezTo>
                  <a:pt x="433682" y="242708"/>
                  <a:pt x="435592" y="250350"/>
                  <a:pt x="437503" y="257992"/>
                </a:cubicBezTo>
                <a:cubicBezTo>
                  <a:pt x="437503" y="261813"/>
                  <a:pt x="437503" y="265634"/>
                  <a:pt x="437503" y="269455"/>
                </a:cubicBezTo>
                <a:cubicBezTo>
                  <a:pt x="437503" y="275187"/>
                  <a:pt x="437503" y="307665"/>
                  <a:pt x="437503" y="324859"/>
                </a:cubicBezTo>
                <a:lnTo>
                  <a:pt x="401203" y="326770"/>
                </a:lnTo>
                <a:close/>
                <a:moveTo>
                  <a:pt x="139466" y="164378"/>
                </a:moveTo>
                <a:cubicBezTo>
                  <a:pt x="183407" y="164378"/>
                  <a:pt x="219707" y="128079"/>
                  <a:pt x="219707" y="84138"/>
                </a:cubicBezTo>
                <a:cubicBezTo>
                  <a:pt x="219707" y="38286"/>
                  <a:pt x="183407" y="1986"/>
                  <a:pt x="139466" y="1986"/>
                </a:cubicBezTo>
                <a:cubicBezTo>
                  <a:pt x="95525" y="1986"/>
                  <a:pt x="59225" y="38286"/>
                  <a:pt x="59225" y="84138"/>
                </a:cubicBezTo>
                <a:lnTo>
                  <a:pt x="59225" y="84138"/>
                </a:lnTo>
                <a:cubicBezTo>
                  <a:pt x="57315" y="128079"/>
                  <a:pt x="93614" y="164378"/>
                  <a:pt x="139466" y="164378"/>
                </a:cubicBezTo>
                <a:lnTo>
                  <a:pt x="139466" y="164378"/>
                </a:lnTo>
                <a:close/>
                <a:moveTo>
                  <a:pt x="139466" y="21091"/>
                </a:moveTo>
                <a:cubicBezTo>
                  <a:pt x="173855" y="21091"/>
                  <a:pt x="200602" y="47838"/>
                  <a:pt x="200602" y="82227"/>
                </a:cubicBezTo>
                <a:cubicBezTo>
                  <a:pt x="200602" y="116616"/>
                  <a:pt x="173855" y="143363"/>
                  <a:pt x="139466" y="143363"/>
                </a:cubicBezTo>
                <a:cubicBezTo>
                  <a:pt x="105077" y="143363"/>
                  <a:pt x="78330" y="116616"/>
                  <a:pt x="78330" y="82227"/>
                </a:cubicBezTo>
                <a:cubicBezTo>
                  <a:pt x="76420" y="49749"/>
                  <a:pt x="105077" y="21091"/>
                  <a:pt x="139466" y="21091"/>
                </a:cubicBezTo>
                <a:lnTo>
                  <a:pt x="139466" y="21091"/>
                </a:lnTo>
                <a:close/>
              </a:path>
            </a:pathLst>
          </a:custGeom>
          <a:solidFill>
            <a:schemeClr val="bg1"/>
          </a:solidFill>
          <a:ln w="19050" cap="flat">
            <a:noFill/>
            <a:prstDash val="solid"/>
            <a:miter/>
          </a:ln>
        </p:spPr>
        <p:txBody>
          <a:bodyPr rtlCol="0" anchor="ctr"/>
          <a:lstStyle/>
          <a:p>
            <a:endParaRPr lang="en-US" dirty="0"/>
          </a:p>
        </p:txBody>
      </p:sp>
      <p:sp>
        <p:nvSpPr>
          <p:cNvPr id="17" name="Graphic 195" descr="Holistic network icon.">
            <a:extLst>
              <a:ext uri="{FF2B5EF4-FFF2-40B4-BE49-F238E27FC236}">
                <a16:creationId xmlns:a16="http://schemas.microsoft.com/office/drawing/2014/main" id="{6F9BEF7A-5E06-BCD6-AFCC-A104702E1012}"/>
              </a:ext>
            </a:extLst>
          </p:cNvPr>
          <p:cNvSpPr>
            <a:spLocks noChangeAspect="1"/>
          </p:cNvSpPr>
          <p:nvPr/>
        </p:nvSpPr>
        <p:spPr>
          <a:xfrm>
            <a:off x="4163638" y="4673600"/>
            <a:ext cx="682741" cy="510055"/>
          </a:xfrm>
          <a:custGeom>
            <a:avLst/>
            <a:gdLst>
              <a:gd name="connsiteX0" fmla="*/ 458518 w 458518"/>
              <a:gd name="connsiteY0" fmla="*/ 245110 h 342545"/>
              <a:gd name="connsiteX1" fmla="*/ 439413 w 458518"/>
              <a:gd name="connsiteY1" fmla="*/ 195438 h 342545"/>
              <a:gd name="connsiteX2" fmla="*/ 422219 w 458518"/>
              <a:gd name="connsiteY2" fmla="*/ 182064 h 342545"/>
              <a:gd name="connsiteX3" fmla="*/ 406935 w 458518"/>
              <a:gd name="connsiteY3" fmla="*/ 174422 h 342545"/>
              <a:gd name="connsiteX4" fmla="*/ 406935 w 458518"/>
              <a:gd name="connsiteY4" fmla="*/ 101824 h 342545"/>
              <a:gd name="connsiteX5" fmla="*/ 406935 w 458518"/>
              <a:gd name="connsiteY5" fmla="*/ 101824 h 342545"/>
              <a:gd name="connsiteX6" fmla="*/ 343889 w 458518"/>
              <a:gd name="connsiteY6" fmla="*/ 36867 h 342545"/>
              <a:gd name="connsiteX7" fmla="*/ 305679 w 458518"/>
              <a:gd name="connsiteY7" fmla="*/ 50240 h 342545"/>
              <a:gd name="connsiteX8" fmla="*/ 198691 w 458518"/>
              <a:gd name="connsiteY8" fmla="*/ 6299 h 342545"/>
              <a:gd name="connsiteX9" fmla="*/ 154750 w 458518"/>
              <a:gd name="connsiteY9" fmla="*/ 50240 h 342545"/>
              <a:gd name="connsiteX10" fmla="*/ 114630 w 458518"/>
              <a:gd name="connsiteY10" fmla="*/ 36867 h 342545"/>
              <a:gd name="connsiteX11" fmla="*/ 49673 w 458518"/>
              <a:gd name="connsiteY11" fmla="*/ 101824 h 342545"/>
              <a:gd name="connsiteX12" fmla="*/ 114630 w 458518"/>
              <a:gd name="connsiteY12" fmla="*/ 166780 h 342545"/>
              <a:gd name="connsiteX13" fmla="*/ 168123 w 458518"/>
              <a:gd name="connsiteY13" fmla="*/ 136212 h 342545"/>
              <a:gd name="connsiteX14" fmla="*/ 275111 w 458518"/>
              <a:gd name="connsiteY14" fmla="*/ 147675 h 342545"/>
              <a:gd name="connsiteX15" fmla="*/ 275111 w 458518"/>
              <a:gd name="connsiteY15" fmla="*/ 170601 h 342545"/>
              <a:gd name="connsiteX16" fmla="*/ 78330 w 458518"/>
              <a:gd name="connsiteY16" fmla="*/ 170601 h 342545"/>
              <a:gd name="connsiteX17" fmla="*/ 55404 w 458518"/>
              <a:gd name="connsiteY17" fmla="*/ 174422 h 342545"/>
              <a:gd name="connsiteX18" fmla="*/ 19105 w 458518"/>
              <a:gd name="connsiteY18" fmla="*/ 197348 h 342545"/>
              <a:gd name="connsiteX19" fmla="*/ 7642 w 458518"/>
              <a:gd name="connsiteY19" fmla="*/ 214543 h 342545"/>
              <a:gd name="connsiteX20" fmla="*/ 1910 w 458518"/>
              <a:gd name="connsiteY20" fmla="*/ 235558 h 342545"/>
              <a:gd name="connsiteX21" fmla="*/ 0 w 458518"/>
              <a:gd name="connsiteY21" fmla="*/ 247021 h 342545"/>
              <a:gd name="connsiteX22" fmla="*/ 0 w 458518"/>
              <a:gd name="connsiteY22" fmla="*/ 289052 h 342545"/>
              <a:gd name="connsiteX23" fmla="*/ 15284 w 458518"/>
              <a:gd name="connsiteY23" fmla="*/ 304336 h 342545"/>
              <a:gd name="connsiteX24" fmla="*/ 15284 w 458518"/>
              <a:gd name="connsiteY24" fmla="*/ 304336 h 342545"/>
              <a:gd name="connsiteX25" fmla="*/ 84062 w 458518"/>
              <a:gd name="connsiteY25" fmla="*/ 304336 h 342545"/>
              <a:gd name="connsiteX26" fmla="*/ 84062 w 458518"/>
              <a:gd name="connsiteY26" fmla="*/ 327262 h 342545"/>
              <a:gd name="connsiteX27" fmla="*/ 99346 w 458518"/>
              <a:gd name="connsiteY27" fmla="*/ 342546 h 342545"/>
              <a:gd name="connsiteX28" fmla="*/ 351530 w 458518"/>
              <a:gd name="connsiteY28" fmla="*/ 342546 h 342545"/>
              <a:gd name="connsiteX29" fmla="*/ 370635 w 458518"/>
              <a:gd name="connsiteY29" fmla="*/ 323441 h 342545"/>
              <a:gd name="connsiteX30" fmla="*/ 370635 w 458518"/>
              <a:gd name="connsiteY30" fmla="*/ 304336 h 342545"/>
              <a:gd name="connsiteX31" fmla="*/ 439413 w 458518"/>
              <a:gd name="connsiteY31" fmla="*/ 304336 h 342545"/>
              <a:gd name="connsiteX32" fmla="*/ 456608 w 458518"/>
              <a:gd name="connsiteY32" fmla="*/ 287141 h 342545"/>
              <a:gd name="connsiteX33" fmla="*/ 456608 w 458518"/>
              <a:gd name="connsiteY33" fmla="*/ 287141 h 342545"/>
              <a:gd name="connsiteX34" fmla="*/ 458518 w 458518"/>
              <a:gd name="connsiteY34" fmla="*/ 245110 h 342545"/>
              <a:gd name="connsiteX35" fmla="*/ 307589 w 458518"/>
              <a:gd name="connsiteY35" fmla="*/ 101824 h 342545"/>
              <a:gd name="connsiteX36" fmla="*/ 311410 w 458518"/>
              <a:gd name="connsiteY36" fmla="*/ 101824 h 342545"/>
              <a:gd name="connsiteX37" fmla="*/ 320963 w 458518"/>
              <a:gd name="connsiteY37" fmla="*/ 101824 h 342545"/>
              <a:gd name="connsiteX38" fmla="*/ 351530 w 458518"/>
              <a:gd name="connsiteY38" fmla="*/ 90361 h 342545"/>
              <a:gd name="connsiteX39" fmla="*/ 359172 w 458518"/>
              <a:gd name="connsiteY39" fmla="*/ 101824 h 342545"/>
              <a:gd name="connsiteX40" fmla="*/ 362993 w 458518"/>
              <a:gd name="connsiteY40" fmla="*/ 105645 h 342545"/>
              <a:gd name="connsiteX41" fmla="*/ 384009 w 458518"/>
              <a:gd name="connsiteY41" fmla="*/ 115197 h 342545"/>
              <a:gd name="connsiteX42" fmla="*/ 326694 w 458518"/>
              <a:gd name="connsiteY42" fmla="*/ 141944 h 342545"/>
              <a:gd name="connsiteX43" fmla="*/ 299947 w 458518"/>
              <a:gd name="connsiteY43" fmla="*/ 117107 h 342545"/>
              <a:gd name="connsiteX44" fmla="*/ 307589 w 458518"/>
              <a:gd name="connsiteY44" fmla="*/ 101824 h 342545"/>
              <a:gd name="connsiteX45" fmla="*/ 387830 w 458518"/>
              <a:gd name="connsiteY45" fmla="*/ 98003 h 342545"/>
              <a:gd name="connsiteX46" fmla="*/ 376367 w 458518"/>
              <a:gd name="connsiteY46" fmla="*/ 94182 h 342545"/>
              <a:gd name="connsiteX47" fmla="*/ 374456 w 458518"/>
              <a:gd name="connsiteY47" fmla="*/ 92271 h 342545"/>
              <a:gd name="connsiteX48" fmla="*/ 366814 w 458518"/>
              <a:gd name="connsiteY48" fmla="*/ 73166 h 342545"/>
              <a:gd name="connsiteX49" fmla="*/ 366814 w 458518"/>
              <a:gd name="connsiteY49" fmla="*/ 61703 h 342545"/>
              <a:gd name="connsiteX50" fmla="*/ 387830 w 458518"/>
              <a:gd name="connsiteY50" fmla="*/ 98003 h 342545"/>
              <a:gd name="connsiteX51" fmla="*/ 343889 w 458518"/>
              <a:gd name="connsiteY51" fmla="*/ 55972 h 342545"/>
              <a:gd name="connsiteX52" fmla="*/ 347710 w 458518"/>
              <a:gd name="connsiteY52" fmla="*/ 55972 h 342545"/>
              <a:gd name="connsiteX53" fmla="*/ 347710 w 458518"/>
              <a:gd name="connsiteY53" fmla="*/ 57882 h 342545"/>
              <a:gd name="connsiteX54" fmla="*/ 340068 w 458518"/>
              <a:gd name="connsiteY54" fmla="*/ 75077 h 342545"/>
              <a:gd name="connsiteX55" fmla="*/ 320963 w 458518"/>
              <a:gd name="connsiteY55" fmla="*/ 82719 h 342545"/>
              <a:gd name="connsiteX56" fmla="*/ 311410 w 458518"/>
              <a:gd name="connsiteY56" fmla="*/ 82719 h 342545"/>
              <a:gd name="connsiteX57" fmla="*/ 311410 w 458518"/>
              <a:gd name="connsiteY57" fmla="*/ 80808 h 342545"/>
              <a:gd name="connsiteX58" fmla="*/ 311410 w 458518"/>
              <a:gd name="connsiteY58" fmla="*/ 69345 h 342545"/>
              <a:gd name="connsiteX59" fmla="*/ 343889 w 458518"/>
              <a:gd name="connsiteY59" fmla="*/ 55972 h 342545"/>
              <a:gd name="connsiteX60" fmla="*/ 229259 w 458518"/>
              <a:gd name="connsiteY60" fmla="*/ 17762 h 342545"/>
              <a:gd name="connsiteX61" fmla="*/ 282753 w 458518"/>
              <a:gd name="connsiteY61" fmla="*/ 48330 h 342545"/>
              <a:gd name="connsiteX62" fmla="*/ 256006 w 458518"/>
              <a:gd name="connsiteY62" fmla="*/ 48330 h 342545"/>
              <a:gd name="connsiteX63" fmla="*/ 229259 w 458518"/>
              <a:gd name="connsiteY63" fmla="*/ 29225 h 342545"/>
              <a:gd name="connsiteX64" fmla="*/ 202512 w 458518"/>
              <a:gd name="connsiteY64" fmla="*/ 48330 h 342545"/>
              <a:gd name="connsiteX65" fmla="*/ 175765 w 458518"/>
              <a:gd name="connsiteY65" fmla="*/ 48330 h 342545"/>
              <a:gd name="connsiteX66" fmla="*/ 229259 w 458518"/>
              <a:gd name="connsiteY66" fmla="*/ 17762 h 342545"/>
              <a:gd name="connsiteX67" fmla="*/ 238811 w 458518"/>
              <a:gd name="connsiteY67" fmla="*/ 57882 h 342545"/>
              <a:gd name="connsiteX68" fmla="*/ 231170 w 458518"/>
              <a:gd name="connsiteY68" fmla="*/ 65524 h 342545"/>
              <a:gd name="connsiteX69" fmla="*/ 221617 w 458518"/>
              <a:gd name="connsiteY69" fmla="*/ 57882 h 342545"/>
              <a:gd name="connsiteX70" fmla="*/ 229259 w 458518"/>
              <a:gd name="connsiteY70" fmla="*/ 48330 h 342545"/>
              <a:gd name="connsiteX71" fmla="*/ 231170 w 458518"/>
              <a:gd name="connsiteY71" fmla="*/ 48330 h 342545"/>
              <a:gd name="connsiteX72" fmla="*/ 238811 w 458518"/>
              <a:gd name="connsiteY72" fmla="*/ 57882 h 342545"/>
              <a:gd name="connsiteX73" fmla="*/ 238811 w 458518"/>
              <a:gd name="connsiteY73" fmla="*/ 57882 h 342545"/>
              <a:gd name="connsiteX74" fmla="*/ 238811 w 458518"/>
              <a:gd name="connsiteY74" fmla="*/ 57882 h 342545"/>
              <a:gd name="connsiteX75" fmla="*/ 114630 w 458518"/>
              <a:gd name="connsiteY75" fmla="*/ 145765 h 342545"/>
              <a:gd name="connsiteX76" fmla="*/ 68778 w 458518"/>
              <a:gd name="connsiteY76" fmla="*/ 99913 h 342545"/>
              <a:gd name="connsiteX77" fmla="*/ 114630 w 458518"/>
              <a:gd name="connsiteY77" fmla="*/ 55972 h 342545"/>
              <a:gd name="connsiteX78" fmla="*/ 149018 w 458518"/>
              <a:gd name="connsiteY78" fmla="*/ 71256 h 342545"/>
              <a:gd name="connsiteX79" fmla="*/ 149018 w 458518"/>
              <a:gd name="connsiteY79" fmla="*/ 80808 h 342545"/>
              <a:gd name="connsiteX80" fmla="*/ 158571 w 458518"/>
              <a:gd name="connsiteY80" fmla="*/ 117107 h 342545"/>
              <a:gd name="connsiteX81" fmla="*/ 114630 w 458518"/>
              <a:gd name="connsiteY81" fmla="*/ 145765 h 342545"/>
              <a:gd name="connsiteX82" fmla="*/ 229259 w 458518"/>
              <a:gd name="connsiteY82" fmla="*/ 143854 h 342545"/>
              <a:gd name="connsiteX83" fmla="*/ 168123 w 458518"/>
              <a:gd name="connsiteY83" fmla="*/ 80808 h 342545"/>
              <a:gd name="connsiteX84" fmla="*/ 170034 w 458518"/>
              <a:gd name="connsiteY84" fmla="*/ 69345 h 342545"/>
              <a:gd name="connsiteX85" fmla="*/ 206333 w 458518"/>
              <a:gd name="connsiteY85" fmla="*/ 69345 h 342545"/>
              <a:gd name="connsiteX86" fmla="*/ 242632 w 458518"/>
              <a:gd name="connsiteY86" fmla="*/ 86540 h 342545"/>
              <a:gd name="connsiteX87" fmla="*/ 259827 w 458518"/>
              <a:gd name="connsiteY87" fmla="*/ 69345 h 342545"/>
              <a:gd name="connsiteX88" fmla="*/ 294216 w 458518"/>
              <a:gd name="connsiteY88" fmla="*/ 69345 h 342545"/>
              <a:gd name="connsiteX89" fmla="*/ 296126 w 458518"/>
              <a:gd name="connsiteY89" fmla="*/ 80808 h 342545"/>
              <a:gd name="connsiteX90" fmla="*/ 229259 w 458518"/>
              <a:gd name="connsiteY90" fmla="*/ 143854 h 342545"/>
              <a:gd name="connsiteX91" fmla="*/ 229259 w 458518"/>
              <a:gd name="connsiteY91" fmla="*/ 143854 h 342545"/>
              <a:gd name="connsiteX92" fmla="*/ 296126 w 458518"/>
              <a:gd name="connsiteY92" fmla="*/ 145765 h 342545"/>
              <a:gd name="connsiteX93" fmla="*/ 385919 w 458518"/>
              <a:gd name="connsiteY93" fmla="*/ 147675 h 342545"/>
              <a:gd name="connsiteX94" fmla="*/ 387830 w 458518"/>
              <a:gd name="connsiteY94" fmla="*/ 145765 h 342545"/>
              <a:gd name="connsiteX95" fmla="*/ 387830 w 458518"/>
              <a:gd name="connsiteY95" fmla="*/ 170601 h 342545"/>
              <a:gd name="connsiteX96" fmla="*/ 380188 w 458518"/>
              <a:gd name="connsiteY96" fmla="*/ 170601 h 342545"/>
              <a:gd name="connsiteX97" fmla="*/ 296126 w 458518"/>
              <a:gd name="connsiteY97" fmla="*/ 170601 h 342545"/>
              <a:gd name="connsiteX98" fmla="*/ 296126 w 458518"/>
              <a:gd name="connsiteY98" fmla="*/ 145765 h 342545"/>
              <a:gd name="connsiteX99" fmla="*/ 91704 w 458518"/>
              <a:gd name="connsiteY99" fmla="*/ 239379 h 342545"/>
              <a:gd name="connsiteX100" fmla="*/ 85972 w 458518"/>
              <a:gd name="connsiteY100" fmla="*/ 275678 h 342545"/>
              <a:gd name="connsiteX101" fmla="*/ 85972 w 458518"/>
              <a:gd name="connsiteY101" fmla="*/ 285231 h 342545"/>
              <a:gd name="connsiteX102" fmla="*/ 66867 w 458518"/>
              <a:gd name="connsiteY102" fmla="*/ 285231 h 342545"/>
              <a:gd name="connsiteX103" fmla="*/ 66867 w 458518"/>
              <a:gd name="connsiteY103" fmla="*/ 256573 h 342545"/>
              <a:gd name="connsiteX104" fmla="*/ 47762 w 458518"/>
              <a:gd name="connsiteY104" fmla="*/ 256573 h 342545"/>
              <a:gd name="connsiteX105" fmla="*/ 47762 w 458518"/>
              <a:gd name="connsiteY105" fmla="*/ 285231 h 342545"/>
              <a:gd name="connsiteX106" fmla="*/ 19105 w 458518"/>
              <a:gd name="connsiteY106" fmla="*/ 285231 h 342545"/>
              <a:gd name="connsiteX107" fmla="*/ 19105 w 458518"/>
              <a:gd name="connsiteY107" fmla="*/ 245110 h 342545"/>
              <a:gd name="connsiteX108" fmla="*/ 19105 w 458518"/>
              <a:gd name="connsiteY108" fmla="*/ 235558 h 342545"/>
              <a:gd name="connsiteX109" fmla="*/ 24836 w 458518"/>
              <a:gd name="connsiteY109" fmla="*/ 220274 h 342545"/>
              <a:gd name="connsiteX110" fmla="*/ 34389 w 458518"/>
              <a:gd name="connsiteY110" fmla="*/ 206901 h 342545"/>
              <a:gd name="connsiteX111" fmla="*/ 47762 w 458518"/>
              <a:gd name="connsiteY111" fmla="*/ 197348 h 342545"/>
              <a:gd name="connsiteX112" fmla="*/ 63046 w 458518"/>
              <a:gd name="connsiteY112" fmla="*/ 189706 h 342545"/>
              <a:gd name="connsiteX113" fmla="*/ 78330 w 458518"/>
              <a:gd name="connsiteY113" fmla="*/ 189706 h 342545"/>
              <a:gd name="connsiteX114" fmla="*/ 128003 w 458518"/>
              <a:gd name="connsiteY114" fmla="*/ 189706 h 342545"/>
              <a:gd name="connsiteX115" fmla="*/ 122271 w 458518"/>
              <a:gd name="connsiteY115" fmla="*/ 193527 h 342545"/>
              <a:gd name="connsiteX116" fmla="*/ 103167 w 458518"/>
              <a:gd name="connsiteY116" fmla="*/ 214543 h 342545"/>
              <a:gd name="connsiteX117" fmla="*/ 91704 w 458518"/>
              <a:gd name="connsiteY117" fmla="*/ 239379 h 342545"/>
              <a:gd name="connsiteX118" fmla="*/ 315231 w 458518"/>
              <a:gd name="connsiteY118" fmla="*/ 323441 h 342545"/>
              <a:gd name="connsiteX119" fmla="*/ 315231 w 458518"/>
              <a:gd name="connsiteY119" fmla="*/ 285231 h 342545"/>
              <a:gd name="connsiteX120" fmla="*/ 296126 w 458518"/>
              <a:gd name="connsiteY120" fmla="*/ 285231 h 342545"/>
              <a:gd name="connsiteX121" fmla="*/ 296126 w 458518"/>
              <a:gd name="connsiteY121" fmla="*/ 323441 h 342545"/>
              <a:gd name="connsiteX122" fmla="*/ 162392 w 458518"/>
              <a:gd name="connsiteY122" fmla="*/ 323441 h 342545"/>
              <a:gd name="connsiteX123" fmla="*/ 162392 w 458518"/>
              <a:gd name="connsiteY123" fmla="*/ 285231 h 342545"/>
              <a:gd name="connsiteX124" fmla="*/ 143287 w 458518"/>
              <a:gd name="connsiteY124" fmla="*/ 285231 h 342545"/>
              <a:gd name="connsiteX125" fmla="*/ 143287 w 458518"/>
              <a:gd name="connsiteY125" fmla="*/ 323441 h 342545"/>
              <a:gd name="connsiteX126" fmla="*/ 105077 w 458518"/>
              <a:gd name="connsiteY126" fmla="*/ 323441 h 342545"/>
              <a:gd name="connsiteX127" fmla="*/ 105077 w 458518"/>
              <a:gd name="connsiteY127" fmla="*/ 275678 h 342545"/>
              <a:gd name="connsiteX128" fmla="*/ 108898 w 458518"/>
              <a:gd name="connsiteY128" fmla="*/ 245110 h 342545"/>
              <a:gd name="connsiteX129" fmla="*/ 118450 w 458518"/>
              <a:gd name="connsiteY129" fmla="*/ 226006 h 342545"/>
              <a:gd name="connsiteX130" fmla="*/ 133734 w 458518"/>
              <a:gd name="connsiteY130" fmla="*/ 208811 h 342545"/>
              <a:gd name="connsiteX131" fmla="*/ 152839 w 458518"/>
              <a:gd name="connsiteY131" fmla="*/ 197348 h 342545"/>
              <a:gd name="connsiteX132" fmla="*/ 175765 w 458518"/>
              <a:gd name="connsiteY132" fmla="*/ 189706 h 342545"/>
              <a:gd name="connsiteX133" fmla="*/ 187228 w 458518"/>
              <a:gd name="connsiteY133" fmla="*/ 189706 h 342545"/>
              <a:gd name="connsiteX134" fmla="*/ 271290 w 458518"/>
              <a:gd name="connsiteY134" fmla="*/ 189706 h 342545"/>
              <a:gd name="connsiteX135" fmla="*/ 294216 w 458518"/>
              <a:gd name="connsiteY135" fmla="*/ 193527 h 342545"/>
              <a:gd name="connsiteX136" fmla="*/ 315231 w 458518"/>
              <a:gd name="connsiteY136" fmla="*/ 203080 h 342545"/>
              <a:gd name="connsiteX137" fmla="*/ 332426 w 458518"/>
              <a:gd name="connsiteY137" fmla="*/ 216453 h 342545"/>
              <a:gd name="connsiteX138" fmla="*/ 343889 w 458518"/>
              <a:gd name="connsiteY138" fmla="*/ 233647 h 342545"/>
              <a:gd name="connsiteX139" fmla="*/ 351530 w 458518"/>
              <a:gd name="connsiteY139" fmla="*/ 254663 h 342545"/>
              <a:gd name="connsiteX140" fmla="*/ 353441 w 458518"/>
              <a:gd name="connsiteY140" fmla="*/ 266126 h 342545"/>
              <a:gd name="connsiteX141" fmla="*/ 353441 w 458518"/>
              <a:gd name="connsiteY141" fmla="*/ 323441 h 342545"/>
              <a:gd name="connsiteX142" fmla="*/ 315231 w 458518"/>
              <a:gd name="connsiteY142" fmla="*/ 323441 h 342545"/>
              <a:gd name="connsiteX143" fmla="*/ 439413 w 458518"/>
              <a:gd name="connsiteY143" fmla="*/ 285231 h 342545"/>
              <a:gd name="connsiteX144" fmla="*/ 410756 w 458518"/>
              <a:gd name="connsiteY144" fmla="*/ 285231 h 342545"/>
              <a:gd name="connsiteX145" fmla="*/ 410756 w 458518"/>
              <a:gd name="connsiteY145" fmla="*/ 256573 h 342545"/>
              <a:gd name="connsiteX146" fmla="*/ 391651 w 458518"/>
              <a:gd name="connsiteY146" fmla="*/ 256573 h 342545"/>
              <a:gd name="connsiteX147" fmla="*/ 391651 w 458518"/>
              <a:gd name="connsiteY147" fmla="*/ 285231 h 342545"/>
              <a:gd name="connsiteX148" fmla="*/ 372546 w 458518"/>
              <a:gd name="connsiteY148" fmla="*/ 285231 h 342545"/>
              <a:gd name="connsiteX149" fmla="*/ 372546 w 458518"/>
              <a:gd name="connsiteY149" fmla="*/ 266126 h 342545"/>
              <a:gd name="connsiteX150" fmla="*/ 370635 w 458518"/>
              <a:gd name="connsiteY150" fmla="*/ 250842 h 342545"/>
              <a:gd name="connsiteX151" fmla="*/ 362993 w 458518"/>
              <a:gd name="connsiteY151" fmla="*/ 226006 h 342545"/>
              <a:gd name="connsiteX152" fmla="*/ 347710 w 458518"/>
              <a:gd name="connsiteY152" fmla="*/ 203080 h 342545"/>
              <a:gd name="connsiteX153" fmla="*/ 332426 w 458518"/>
              <a:gd name="connsiteY153" fmla="*/ 189706 h 342545"/>
              <a:gd name="connsiteX154" fmla="*/ 380188 w 458518"/>
              <a:gd name="connsiteY154" fmla="*/ 189706 h 342545"/>
              <a:gd name="connsiteX155" fmla="*/ 397382 w 458518"/>
              <a:gd name="connsiteY155" fmla="*/ 191617 h 342545"/>
              <a:gd name="connsiteX156" fmla="*/ 412666 w 458518"/>
              <a:gd name="connsiteY156" fmla="*/ 199259 h 342545"/>
              <a:gd name="connsiteX157" fmla="*/ 433682 w 458518"/>
              <a:gd name="connsiteY157" fmla="*/ 222185 h 342545"/>
              <a:gd name="connsiteX158" fmla="*/ 439413 w 458518"/>
              <a:gd name="connsiteY158" fmla="*/ 237468 h 342545"/>
              <a:gd name="connsiteX159" fmla="*/ 439413 w 458518"/>
              <a:gd name="connsiteY159" fmla="*/ 247021 h 342545"/>
              <a:gd name="connsiteX160" fmla="*/ 439413 w 458518"/>
              <a:gd name="connsiteY160" fmla="*/ 285231 h 34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58518" h="342545">
                <a:moveTo>
                  <a:pt x="458518" y="245110"/>
                </a:moveTo>
                <a:cubicBezTo>
                  <a:pt x="458518" y="226006"/>
                  <a:pt x="450876" y="208811"/>
                  <a:pt x="439413" y="195438"/>
                </a:cubicBezTo>
                <a:cubicBezTo>
                  <a:pt x="433682" y="189706"/>
                  <a:pt x="429861" y="185885"/>
                  <a:pt x="422219" y="182064"/>
                </a:cubicBezTo>
                <a:cubicBezTo>
                  <a:pt x="416487" y="178243"/>
                  <a:pt x="412666" y="176333"/>
                  <a:pt x="406935" y="174422"/>
                </a:cubicBezTo>
                <a:lnTo>
                  <a:pt x="406935" y="101824"/>
                </a:lnTo>
                <a:lnTo>
                  <a:pt x="406935" y="101824"/>
                </a:lnTo>
                <a:cubicBezTo>
                  <a:pt x="406935" y="65524"/>
                  <a:pt x="378277" y="36867"/>
                  <a:pt x="343889" y="36867"/>
                </a:cubicBezTo>
                <a:cubicBezTo>
                  <a:pt x="330515" y="36867"/>
                  <a:pt x="317142" y="40688"/>
                  <a:pt x="305679" y="50240"/>
                </a:cubicBezTo>
                <a:cubicBezTo>
                  <a:pt x="288484" y="8209"/>
                  <a:pt x="240722" y="-10895"/>
                  <a:pt x="198691" y="6299"/>
                </a:cubicBezTo>
                <a:cubicBezTo>
                  <a:pt x="179586" y="13941"/>
                  <a:pt x="164302" y="29225"/>
                  <a:pt x="154750" y="50240"/>
                </a:cubicBezTo>
                <a:cubicBezTo>
                  <a:pt x="143287" y="40688"/>
                  <a:pt x="129913" y="36867"/>
                  <a:pt x="114630" y="36867"/>
                </a:cubicBezTo>
                <a:cubicBezTo>
                  <a:pt x="78330" y="36867"/>
                  <a:pt x="49673" y="65524"/>
                  <a:pt x="49673" y="101824"/>
                </a:cubicBezTo>
                <a:cubicBezTo>
                  <a:pt x="49673" y="138123"/>
                  <a:pt x="78330" y="166780"/>
                  <a:pt x="114630" y="166780"/>
                </a:cubicBezTo>
                <a:cubicBezTo>
                  <a:pt x="137555" y="166780"/>
                  <a:pt x="156660" y="155317"/>
                  <a:pt x="168123" y="136212"/>
                </a:cubicBezTo>
                <a:cubicBezTo>
                  <a:pt x="194870" y="166780"/>
                  <a:pt x="242632" y="172512"/>
                  <a:pt x="275111" y="147675"/>
                </a:cubicBezTo>
                <a:lnTo>
                  <a:pt x="275111" y="170601"/>
                </a:lnTo>
                <a:lnTo>
                  <a:pt x="78330" y="170601"/>
                </a:lnTo>
                <a:cubicBezTo>
                  <a:pt x="70688" y="170601"/>
                  <a:pt x="63046" y="172512"/>
                  <a:pt x="55404" y="174422"/>
                </a:cubicBezTo>
                <a:cubicBezTo>
                  <a:pt x="42031" y="178243"/>
                  <a:pt x="28657" y="185885"/>
                  <a:pt x="19105" y="197348"/>
                </a:cubicBezTo>
                <a:cubicBezTo>
                  <a:pt x="13373" y="203080"/>
                  <a:pt x="9552" y="208811"/>
                  <a:pt x="7642" y="214543"/>
                </a:cubicBezTo>
                <a:cubicBezTo>
                  <a:pt x="3821" y="220274"/>
                  <a:pt x="1910" y="227916"/>
                  <a:pt x="1910" y="235558"/>
                </a:cubicBezTo>
                <a:cubicBezTo>
                  <a:pt x="1910" y="239379"/>
                  <a:pt x="1910" y="243200"/>
                  <a:pt x="0" y="247021"/>
                </a:cubicBezTo>
                <a:lnTo>
                  <a:pt x="0" y="289052"/>
                </a:lnTo>
                <a:cubicBezTo>
                  <a:pt x="0" y="296694"/>
                  <a:pt x="7642" y="304336"/>
                  <a:pt x="15284" y="304336"/>
                </a:cubicBezTo>
                <a:lnTo>
                  <a:pt x="15284" y="304336"/>
                </a:lnTo>
                <a:lnTo>
                  <a:pt x="84062" y="304336"/>
                </a:lnTo>
                <a:lnTo>
                  <a:pt x="84062" y="327262"/>
                </a:lnTo>
                <a:cubicBezTo>
                  <a:pt x="84062" y="334904"/>
                  <a:pt x="91704" y="342546"/>
                  <a:pt x="99346" y="342546"/>
                </a:cubicBezTo>
                <a:lnTo>
                  <a:pt x="351530" y="342546"/>
                </a:lnTo>
                <a:cubicBezTo>
                  <a:pt x="362993" y="342546"/>
                  <a:pt x="370635" y="334904"/>
                  <a:pt x="370635" y="323441"/>
                </a:cubicBezTo>
                <a:lnTo>
                  <a:pt x="370635" y="304336"/>
                </a:lnTo>
                <a:lnTo>
                  <a:pt x="439413" y="304336"/>
                </a:lnTo>
                <a:cubicBezTo>
                  <a:pt x="448966" y="304336"/>
                  <a:pt x="456608" y="296694"/>
                  <a:pt x="456608" y="287141"/>
                </a:cubicBezTo>
                <a:lnTo>
                  <a:pt x="456608" y="287141"/>
                </a:lnTo>
                <a:lnTo>
                  <a:pt x="458518" y="245110"/>
                </a:lnTo>
                <a:close/>
                <a:moveTo>
                  <a:pt x="307589" y="101824"/>
                </a:moveTo>
                <a:cubicBezTo>
                  <a:pt x="309500" y="101824"/>
                  <a:pt x="309500" y="101824"/>
                  <a:pt x="311410" y="101824"/>
                </a:cubicBezTo>
                <a:lnTo>
                  <a:pt x="320963" y="101824"/>
                </a:lnTo>
                <a:cubicBezTo>
                  <a:pt x="332426" y="101824"/>
                  <a:pt x="341978" y="98003"/>
                  <a:pt x="351530" y="90361"/>
                </a:cubicBezTo>
                <a:cubicBezTo>
                  <a:pt x="353441" y="94182"/>
                  <a:pt x="357262" y="99913"/>
                  <a:pt x="359172" y="101824"/>
                </a:cubicBezTo>
                <a:lnTo>
                  <a:pt x="362993" y="105645"/>
                </a:lnTo>
                <a:cubicBezTo>
                  <a:pt x="368725" y="109466"/>
                  <a:pt x="376367" y="113287"/>
                  <a:pt x="384009" y="115197"/>
                </a:cubicBezTo>
                <a:cubicBezTo>
                  <a:pt x="376367" y="138123"/>
                  <a:pt x="349620" y="149586"/>
                  <a:pt x="326694" y="141944"/>
                </a:cubicBezTo>
                <a:cubicBezTo>
                  <a:pt x="315231" y="138123"/>
                  <a:pt x="305679" y="128570"/>
                  <a:pt x="299947" y="117107"/>
                </a:cubicBezTo>
                <a:cubicBezTo>
                  <a:pt x="303768" y="113287"/>
                  <a:pt x="305679" y="107555"/>
                  <a:pt x="307589" y="101824"/>
                </a:cubicBezTo>
                <a:close/>
                <a:moveTo>
                  <a:pt x="387830" y="98003"/>
                </a:moveTo>
                <a:cubicBezTo>
                  <a:pt x="384009" y="98003"/>
                  <a:pt x="380188" y="96092"/>
                  <a:pt x="376367" y="94182"/>
                </a:cubicBezTo>
                <a:lnTo>
                  <a:pt x="374456" y="92271"/>
                </a:lnTo>
                <a:cubicBezTo>
                  <a:pt x="368725" y="86540"/>
                  <a:pt x="366814" y="80808"/>
                  <a:pt x="366814" y="73166"/>
                </a:cubicBezTo>
                <a:lnTo>
                  <a:pt x="366814" y="61703"/>
                </a:lnTo>
                <a:cubicBezTo>
                  <a:pt x="378277" y="69345"/>
                  <a:pt x="385919" y="82719"/>
                  <a:pt x="387830" y="98003"/>
                </a:cubicBezTo>
                <a:close/>
                <a:moveTo>
                  <a:pt x="343889" y="55972"/>
                </a:moveTo>
                <a:lnTo>
                  <a:pt x="347710" y="55972"/>
                </a:lnTo>
                <a:lnTo>
                  <a:pt x="347710" y="57882"/>
                </a:lnTo>
                <a:cubicBezTo>
                  <a:pt x="347710" y="63614"/>
                  <a:pt x="345799" y="71256"/>
                  <a:pt x="340068" y="75077"/>
                </a:cubicBezTo>
                <a:cubicBezTo>
                  <a:pt x="334336" y="78898"/>
                  <a:pt x="328605" y="82719"/>
                  <a:pt x="320963" y="82719"/>
                </a:cubicBezTo>
                <a:lnTo>
                  <a:pt x="311410" y="82719"/>
                </a:lnTo>
                <a:lnTo>
                  <a:pt x="311410" y="80808"/>
                </a:lnTo>
                <a:cubicBezTo>
                  <a:pt x="311410" y="76987"/>
                  <a:pt x="311410" y="73166"/>
                  <a:pt x="311410" y="69345"/>
                </a:cubicBezTo>
                <a:cubicBezTo>
                  <a:pt x="319052" y="59793"/>
                  <a:pt x="330515" y="55972"/>
                  <a:pt x="343889" y="55972"/>
                </a:cubicBezTo>
                <a:close/>
                <a:moveTo>
                  <a:pt x="229259" y="17762"/>
                </a:moveTo>
                <a:cubicBezTo>
                  <a:pt x="252185" y="17762"/>
                  <a:pt x="271290" y="29225"/>
                  <a:pt x="282753" y="48330"/>
                </a:cubicBezTo>
                <a:lnTo>
                  <a:pt x="256006" y="48330"/>
                </a:lnTo>
                <a:cubicBezTo>
                  <a:pt x="252185" y="36867"/>
                  <a:pt x="242632" y="29225"/>
                  <a:pt x="229259" y="29225"/>
                </a:cubicBezTo>
                <a:cubicBezTo>
                  <a:pt x="217796" y="29225"/>
                  <a:pt x="206333" y="36867"/>
                  <a:pt x="202512" y="48330"/>
                </a:cubicBezTo>
                <a:lnTo>
                  <a:pt x="175765" y="48330"/>
                </a:lnTo>
                <a:cubicBezTo>
                  <a:pt x="187228" y="29225"/>
                  <a:pt x="206333" y="17762"/>
                  <a:pt x="229259" y="17762"/>
                </a:cubicBezTo>
                <a:close/>
                <a:moveTo>
                  <a:pt x="238811" y="57882"/>
                </a:moveTo>
                <a:cubicBezTo>
                  <a:pt x="238811" y="61703"/>
                  <a:pt x="234990" y="65524"/>
                  <a:pt x="231170" y="65524"/>
                </a:cubicBezTo>
                <a:cubicBezTo>
                  <a:pt x="225438" y="65524"/>
                  <a:pt x="221617" y="63614"/>
                  <a:pt x="221617" y="57882"/>
                </a:cubicBezTo>
                <a:cubicBezTo>
                  <a:pt x="221617" y="52151"/>
                  <a:pt x="223528" y="48330"/>
                  <a:pt x="229259" y="48330"/>
                </a:cubicBezTo>
                <a:lnTo>
                  <a:pt x="231170" y="48330"/>
                </a:lnTo>
                <a:cubicBezTo>
                  <a:pt x="234990" y="50240"/>
                  <a:pt x="238811" y="52151"/>
                  <a:pt x="238811" y="57882"/>
                </a:cubicBezTo>
                <a:cubicBezTo>
                  <a:pt x="238811" y="57882"/>
                  <a:pt x="238811" y="59793"/>
                  <a:pt x="238811" y="57882"/>
                </a:cubicBezTo>
                <a:lnTo>
                  <a:pt x="238811" y="57882"/>
                </a:lnTo>
                <a:close/>
                <a:moveTo>
                  <a:pt x="114630" y="145765"/>
                </a:moveTo>
                <a:cubicBezTo>
                  <a:pt x="89793" y="145765"/>
                  <a:pt x="68778" y="124749"/>
                  <a:pt x="68778" y="99913"/>
                </a:cubicBezTo>
                <a:cubicBezTo>
                  <a:pt x="68778" y="75077"/>
                  <a:pt x="89793" y="55972"/>
                  <a:pt x="114630" y="55972"/>
                </a:cubicBezTo>
                <a:cubicBezTo>
                  <a:pt x="128003" y="55972"/>
                  <a:pt x="139466" y="61703"/>
                  <a:pt x="149018" y="71256"/>
                </a:cubicBezTo>
                <a:cubicBezTo>
                  <a:pt x="149018" y="75077"/>
                  <a:pt x="149018" y="76987"/>
                  <a:pt x="149018" y="80808"/>
                </a:cubicBezTo>
                <a:cubicBezTo>
                  <a:pt x="149018" y="94182"/>
                  <a:pt x="152839" y="105645"/>
                  <a:pt x="158571" y="117107"/>
                </a:cubicBezTo>
                <a:cubicBezTo>
                  <a:pt x="150929" y="134302"/>
                  <a:pt x="133734" y="145765"/>
                  <a:pt x="114630" y="145765"/>
                </a:cubicBezTo>
                <a:close/>
                <a:moveTo>
                  <a:pt x="229259" y="143854"/>
                </a:moveTo>
                <a:cubicBezTo>
                  <a:pt x="194870" y="143854"/>
                  <a:pt x="168123" y="115197"/>
                  <a:pt x="168123" y="80808"/>
                </a:cubicBezTo>
                <a:cubicBezTo>
                  <a:pt x="168123" y="76987"/>
                  <a:pt x="168123" y="73166"/>
                  <a:pt x="170034" y="69345"/>
                </a:cubicBezTo>
                <a:lnTo>
                  <a:pt x="206333" y="69345"/>
                </a:lnTo>
                <a:cubicBezTo>
                  <a:pt x="212065" y="84629"/>
                  <a:pt x="227349" y="90361"/>
                  <a:pt x="242632" y="86540"/>
                </a:cubicBezTo>
                <a:cubicBezTo>
                  <a:pt x="250274" y="84629"/>
                  <a:pt x="256006" y="76987"/>
                  <a:pt x="259827" y="69345"/>
                </a:cubicBezTo>
                <a:lnTo>
                  <a:pt x="294216" y="69345"/>
                </a:lnTo>
                <a:cubicBezTo>
                  <a:pt x="294216" y="73166"/>
                  <a:pt x="296126" y="76987"/>
                  <a:pt x="296126" y="80808"/>
                </a:cubicBezTo>
                <a:cubicBezTo>
                  <a:pt x="292305" y="115197"/>
                  <a:pt x="263648" y="143854"/>
                  <a:pt x="229259" y="143854"/>
                </a:cubicBezTo>
                <a:lnTo>
                  <a:pt x="229259" y="143854"/>
                </a:lnTo>
                <a:close/>
                <a:moveTo>
                  <a:pt x="296126" y="145765"/>
                </a:moveTo>
                <a:cubicBezTo>
                  <a:pt x="320963" y="170601"/>
                  <a:pt x="361083" y="172512"/>
                  <a:pt x="385919" y="147675"/>
                </a:cubicBezTo>
                <a:cubicBezTo>
                  <a:pt x="385919" y="147675"/>
                  <a:pt x="385919" y="147675"/>
                  <a:pt x="387830" y="145765"/>
                </a:cubicBezTo>
                <a:lnTo>
                  <a:pt x="387830" y="170601"/>
                </a:lnTo>
                <a:cubicBezTo>
                  <a:pt x="385919" y="170601"/>
                  <a:pt x="384009" y="170601"/>
                  <a:pt x="380188" y="170601"/>
                </a:cubicBezTo>
                <a:lnTo>
                  <a:pt x="296126" y="170601"/>
                </a:lnTo>
                <a:lnTo>
                  <a:pt x="296126" y="145765"/>
                </a:lnTo>
                <a:close/>
                <a:moveTo>
                  <a:pt x="91704" y="239379"/>
                </a:moveTo>
                <a:cubicBezTo>
                  <a:pt x="87883" y="250842"/>
                  <a:pt x="85972" y="262305"/>
                  <a:pt x="85972" y="275678"/>
                </a:cubicBezTo>
                <a:lnTo>
                  <a:pt x="85972" y="285231"/>
                </a:lnTo>
                <a:lnTo>
                  <a:pt x="66867" y="285231"/>
                </a:lnTo>
                <a:lnTo>
                  <a:pt x="66867" y="256573"/>
                </a:lnTo>
                <a:lnTo>
                  <a:pt x="47762" y="256573"/>
                </a:lnTo>
                <a:lnTo>
                  <a:pt x="47762" y="285231"/>
                </a:lnTo>
                <a:lnTo>
                  <a:pt x="19105" y="285231"/>
                </a:lnTo>
                <a:lnTo>
                  <a:pt x="19105" y="245110"/>
                </a:lnTo>
                <a:cubicBezTo>
                  <a:pt x="19105" y="243200"/>
                  <a:pt x="19105" y="239379"/>
                  <a:pt x="19105" y="235558"/>
                </a:cubicBezTo>
                <a:cubicBezTo>
                  <a:pt x="21015" y="229827"/>
                  <a:pt x="21015" y="226006"/>
                  <a:pt x="24836" y="220274"/>
                </a:cubicBezTo>
                <a:cubicBezTo>
                  <a:pt x="26747" y="216453"/>
                  <a:pt x="30568" y="210722"/>
                  <a:pt x="34389" y="206901"/>
                </a:cubicBezTo>
                <a:cubicBezTo>
                  <a:pt x="38210" y="203080"/>
                  <a:pt x="42031" y="199259"/>
                  <a:pt x="47762" y="197348"/>
                </a:cubicBezTo>
                <a:cubicBezTo>
                  <a:pt x="51583" y="193527"/>
                  <a:pt x="57315" y="191617"/>
                  <a:pt x="63046" y="189706"/>
                </a:cubicBezTo>
                <a:cubicBezTo>
                  <a:pt x="66867" y="189706"/>
                  <a:pt x="72599" y="189706"/>
                  <a:pt x="78330" y="189706"/>
                </a:cubicBezTo>
                <a:lnTo>
                  <a:pt x="128003" y="189706"/>
                </a:lnTo>
                <a:lnTo>
                  <a:pt x="122271" y="193527"/>
                </a:lnTo>
                <a:cubicBezTo>
                  <a:pt x="114630" y="199259"/>
                  <a:pt x="108898" y="206901"/>
                  <a:pt x="103167" y="214543"/>
                </a:cubicBezTo>
                <a:cubicBezTo>
                  <a:pt x="97435" y="222185"/>
                  <a:pt x="93614" y="229827"/>
                  <a:pt x="91704" y="239379"/>
                </a:cubicBezTo>
                <a:close/>
                <a:moveTo>
                  <a:pt x="315231" y="323441"/>
                </a:moveTo>
                <a:lnTo>
                  <a:pt x="315231" y="285231"/>
                </a:lnTo>
                <a:lnTo>
                  <a:pt x="296126" y="285231"/>
                </a:lnTo>
                <a:lnTo>
                  <a:pt x="296126" y="323441"/>
                </a:lnTo>
                <a:lnTo>
                  <a:pt x="162392" y="323441"/>
                </a:lnTo>
                <a:lnTo>
                  <a:pt x="162392" y="285231"/>
                </a:lnTo>
                <a:lnTo>
                  <a:pt x="143287" y="285231"/>
                </a:lnTo>
                <a:lnTo>
                  <a:pt x="143287" y="323441"/>
                </a:lnTo>
                <a:lnTo>
                  <a:pt x="105077" y="323441"/>
                </a:lnTo>
                <a:lnTo>
                  <a:pt x="105077" y="275678"/>
                </a:lnTo>
                <a:cubicBezTo>
                  <a:pt x="105077" y="266126"/>
                  <a:pt x="106988" y="254663"/>
                  <a:pt x="108898" y="245110"/>
                </a:cubicBezTo>
                <a:cubicBezTo>
                  <a:pt x="110809" y="237468"/>
                  <a:pt x="114630" y="231737"/>
                  <a:pt x="118450" y="226006"/>
                </a:cubicBezTo>
                <a:cubicBezTo>
                  <a:pt x="122271" y="220274"/>
                  <a:pt x="128003" y="214543"/>
                  <a:pt x="133734" y="208811"/>
                </a:cubicBezTo>
                <a:cubicBezTo>
                  <a:pt x="139466" y="204990"/>
                  <a:pt x="145197" y="199259"/>
                  <a:pt x="152839" y="197348"/>
                </a:cubicBezTo>
                <a:cubicBezTo>
                  <a:pt x="160481" y="193527"/>
                  <a:pt x="168123" y="191617"/>
                  <a:pt x="175765" y="189706"/>
                </a:cubicBezTo>
                <a:cubicBezTo>
                  <a:pt x="179586" y="189706"/>
                  <a:pt x="183407" y="189706"/>
                  <a:pt x="187228" y="189706"/>
                </a:cubicBezTo>
                <a:lnTo>
                  <a:pt x="271290" y="189706"/>
                </a:lnTo>
                <a:cubicBezTo>
                  <a:pt x="278932" y="189706"/>
                  <a:pt x="286574" y="191617"/>
                  <a:pt x="294216" y="193527"/>
                </a:cubicBezTo>
                <a:cubicBezTo>
                  <a:pt x="301858" y="195438"/>
                  <a:pt x="309500" y="199259"/>
                  <a:pt x="315231" y="203080"/>
                </a:cubicBezTo>
                <a:cubicBezTo>
                  <a:pt x="320963" y="206901"/>
                  <a:pt x="326694" y="212632"/>
                  <a:pt x="332426" y="216453"/>
                </a:cubicBezTo>
                <a:cubicBezTo>
                  <a:pt x="338157" y="222185"/>
                  <a:pt x="341978" y="227916"/>
                  <a:pt x="343889" y="233647"/>
                </a:cubicBezTo>
                <a:cubicBezTo>
                  <a:pt x="347710" y="239379"/>
                  <a:pt x="349620" y="247021"/>
                  <a:pt x="351530" y="254663"/>
                </a:cubicBezTo>
                <a:cubicBezTo>
                  <a:pt x="351530" y="258484"/>
                  <a:pt x="351530" y="262305"/>
                  <a:pt x="353441" y="266126"/>
                </a:cubicBezTo>
                <a:lnTo>
                  <a:pt x="353441" y="323441"/>
                </a:lnTo>
                <a:lnTo>
                  <a:pt x="315231" y="323441"/>
                </a:lnTo>
                <a:close/>
                <a:moveTo>
                  <a:pt x="439413" y="285231"/>
                </a:moveTo>
                <a:lnTo>
                  <a:pt x="410756" y="285231"/>
                </a:lnTo>
                <a:lnTo>
                  <a:pt x="410756" y="256573"/>
                </a:lnTo>
                <a:lnTo>
                  <a:pt x="391651" y="256573"/>
                </a:lnTo>
                <a:lnTo>
                  <a:pt x="391651" y="285231"/>
                </a:lnTo>
                <a:lnTo>
                  <a:pt x="372546" y="285231"/>
                </a:lnTo>
                <a:lnTo>
                  <a:pt x="372546" y="266126"/>
                </a:lnTo>
                <a:cubicBezTo>
                  <a:pt x="372546" y="260394"/>
                  <a:pt x="372546" y="256573"/>
                  <a:pt x="370635" y="250842"/>
                </a:cubicBezTo>
                <a:cubicBezTo>
                  <a:pt x="368725" y="241289"/>
                  <a:pt x="366814" y="233647"/>
                  <a:pt x="362993" y="226006"/>
                </a:cubicBezTo>
                <a:cubicBezTo>
                  <a:pt x="359172" y="218364"/>
                  <a:pt x="353441" y="210722"/>
                  <a:pt x="347710" y="203080"/>
                </a:cubicBezTo>
                <a:cubicBezTo>
                  <a:pt x="341978" y="197348"/>
                  <a:pt x="338157" y="193527"/>
                  <a:pt x="332426" y="189706"/>
                </a:cubicBezTo>
                <a:lnTo>
                  <a:pt x="380188" y="189706"/>
                </a:lnTo>
                <a:cubicBezTo>
                  <a:pt x="385919" y="189706"/>
                  <a:pt x="391651" y="189706"/>
                  <a:pt x="397382" y="191617"/>
                </a:cubicBezTo>
                <a:cubicBezTo>
                  <a:pt x="403114" y="193527"/>
                  <a:pt x="406935" y="195438"/>
                  <a:pt x="412666" y="199259"/>
                </a:cubicBezTo>
                <a:cubicBezTo>
                  <a:pt x="422219" y="204990"/>
                  <a:pt x="429861" y="212632"/>
                  <a:pt x="433682" y="222185"/>
                </a:cubicBezTo>
                <a:cubicBezTo>
                  <a:pt x="435592" y="227916"/>
                  <a:pt x="437503" y="231737"/>
                  <a:pt x="439413" y="237468"/>
                </a:cubicBezTo>
                <a:cubicBezTo>
                  <a:pt x="439413" y="239379"/>
                  <a:pt x="439413" y="243200"/>
                  <a:pt x="439413" y="247021"/>
                </a:cubicBezTo>
                <a:lnTo>
                  <a:pt x="439413" y="285231"/>
                </a:lnTo>
                <a:close/>
              </a:path>
            </a:pathLst>
          </a:custGeom>
          <a:solidFill>
            <a:schemeClr val="bg1"/>
          </a:solidFill>
          <a:ln w="19050" cap="flat">
            <a:noFill/>
            <a:prstDash val="solid"/>
            <a:miter/>
          </a:ln>
        </p:spPr>
        <p:txBody>
          <a:bodyPr rtlCol="0" anchor="ctr"/>
          <a:lstStyle/>
          <a:p>
            <a:endParaRPr lang="en-US" dirty="0"/>
          </a:p>
        </p:txBody>
      </p:sp>
    </p:spTree>
    <p:custDataLst>
      <p:tags r:id="rId1"/>
    </p:custDataLst>
    <p:extLst>
      <p:ext uri="{BB962C8B-B14F-4D97-AF65-F5344CB8AC3E}">
        <p14:creationId xmlns:p14="http://schemas.microsoft.com/office/powerpoint/2010/main" val="4294631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3264F-B32F-4A6E-84AF-E7C86573F7E7}"/>
              </a:ext>
            </a:extLst>
          </p:cNvPr>
          <p:cNvSpPr>
            <a:spLocks noGrp="1"/>
          </p:cNvSpPr>
          <p:nvPr>
            <p:ph type="title"/>
          </p:nvPr>
        </p:nvSpPr>
        <p:spPr/>
        <p:txBody>
          <a:bodyPr>
            <a:normAutofit/>
          </a:bodyPr>
          <a:lstStyle/>
          <a:p>
            <a:r>
              <a:rPr lang="en-US" dirty="0"/>
              <a:t>The SBIRT process</a:t>
            </a:r>
          </a:p>
        </p:txBody>
      </p:sp>
      <p:grpSp>
        <p:nvGrpSpPr>
          <p:cNvPr id="3" name="Group 2">
            <a:extLst>
              <a:ext uri="{FF2B5EF4-FFF2-40B4-BE49-F238E27FC236}">
                <a16:creationId xmlns:a16="http://schemas.microsoft.com/office/drawing/2014/main" id="{B6853447-F356-FCEF-5F81-286692A76ED7}"/>
              </a:ext>
            </a:extLst>
          </p:cNvPr>
          <p:cNvGrpSpPr/>
          <p:nvPr/>
        </p:nvGrpSpPr>
        <p:grpSpPr>
          <a:xfrm>
            <a:off x="740129" y="1362360"/>
            <a:ext cx="10505419" cy="4133279"/>
            <a:chOff x="740323" y="1361821"/>
            <a:chExt cx="10508155" cy="4134356"/>
          </a:xfrm>
        </p:grpSpPr>
        <p:sp>
          <p:nvSpPr>
            <p:cNvPr id="4" name="Freeform: Shape 3">
              <a:extLst>
                <a:ext uri="{FF2B5EF4-FFF2-40B4-BE49-F238E27FC236}">
                  <a16:creationId xmlns:a16="http://schemas.microsoft.com/office/drawing/2014/main" id="{D213961E-C893-1F1F-BED0-2A58D100DBF2}"/>
                </a:ext>
              </a:extLst>
            </p:cNvPr>
            <p:cNvSpPr/>
            <p:nvPr/>
          </p:nvSpPr>
          <p:spPr>
            <a:xfrm>
              <a:off x="8772170" y="3967327"/>
              <a:ext cx="322996" cy="990522"/>
            </a:xfrm>
            <a:custGeom>
              <a:avLst/>
              <a:gdLst/>
              <a:ahLst/>
              <a:cxnLst/>
              <a:rect l="0" t="0" r="0" b="0"/>
              <a:pathLst>
                <a:path>
                  <a:moveTo>
                    <a:pt x="0" y="0"/>
                  </a:moveTo>
                  <a:lnTo>
                    <a:pt x="0" y="990522"/>
                  </a:lnTo>
                  <a:lnTo>
                    <a:pt x="322996" y="990522"/>
                  </a:lnTo>
                </a:path>
              </a:pathLst>
            </a:custGeom>
            <a:noFill/>
            <a:ln w="5715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BEDCA019-2E10-4250-B76D-7C89619DBC00}"/>
                </a:ext>
              </a:extLst>
            </p:cNvPr>
            <p:cNvSpPr/>
            <p:nvPr/>
          </p:nvSpPr>
          <p:spPr>
            <a:xfrm>
              <a:off x="5725236" y="2438477"/>
              <a:ext cx="3908258" cy="452195"/>
            </a:xfrm>
            <a:custGeom>
              <a:avLst/>
              <a:gdLst/>
              <a:ahLst/>
              <a:cxnLst/>
              <a:rect l="0" t="0" r="0" b="0"/>
              <a:pathLst>
                <a:path>
                  <a:moveTo>
                    <a:pt x="0" y="0"/>
                  </a:moveTo>
                  <a:lnTo>
                    <a:pt x="0" y="226097"/>
                  </a:lnTo>
                  <a:lnTo>
                    <a:pt x="3908258" y="226097"/>
                  </a:lnTo>
                  <a:lnTo>
                    <a:pt x="3908258" y="452195"/>
                  </a:lnTo>
                </a:path>
              </a:pathLst>
            </a:custGeom>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9" name="Freeform: Shape 8">
              <a:extLst>
                <a:ext uri="{FF2B5EF4-FFF2-40B4-BE49-F238E27FC236}">
                  <a16:creationId xmlns:a16="http://schemas.microsoft.com/office/drawing/2014/main" id="{CE2DC320-3A7F-8F0A-7BA0-EDC09C203989}"/>
                </a:ext>
              </a:extLst>
            </p:cNvPr>
            <p:cNvSpPr/>
            <p:nvPr/>
          </p:nvSpPr>
          <p:spPr>
            <a:xfrm>
              <a:off x="6166664" y="3967327"/>
              <a:ext cx="322996" cy="990522"/>
            </a:xfrm>
            <a:custGeom>
              <a:avLst/>
              <a:gdLst/>
              <a:ahLst/>
              <a:cxnLst/>
              <a:rect l="0" t="0" r="0" b="0"/>
              <a:pathLst>
                <a:path>
                  <a:moveTo>
                    <a:pt x="0" y="0"/>
                  </a:moveTo>
                  <a:lnTo>
                    <a:pt x="0" y="990522"/>
                  </a:lnTo>
                  <a:lnTo>
                    <a:pt x="322996" y="990522"/>
                  </a:lnTo>
                </a:path>
              </a:pathLst>
            </a:custGeom>
            <a:noFill/>
            <a:ln w="5715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Freeform: Shape 9">
              <a:extLst>
                <a:ext uri="{FF2B5EF4-FFF2-40B4-BE49-F238E27FC236}">
                  <a16:creationId xmlns:a16="http://schemas.microsoft.com/office/drawing/2014/main" id="{ED70520D-6142-56F2-5391-FA283CE6CDBB}"/>
                </a:ext>
              </a:extLst>
            </p:cNvPr>
            <p:cNvSpPr/>
            <p:nvPr/>
          </p:nvSpPr>
          <p:spPr>
            <a:xfrm>
              <a:off x="5725236" y="2438477"/>
              <a:ext cx="1302752" cy="452195"/>
            </a:xfrm>
            <a:custGeom>
              <a:avLst/>
              <a:gdLst/>
              <a:ahLst/>
              <a:cxnLst/>
              <a:rect l="0" t="0" r="0" b="0"/>
              <a:pathLst>
                <a:path>
                  <a:moveTo>
                    <a:pt x="0" y="0"/>
                  </a:moveTo>
                  <a:lnTo>
                    <a:pt x="0" y="226097"/>
                  </a:lnTo>
                  <a:lnTo>
                    <a:pt x="1302752" y="226097"/>
                  </a:lnTo>
                  <a:lnTo>
                    <a:pt x="1302752" y="452195"/>
                  </a:lnTo>
                </a:path>
              </a:pathLst>
            </a:custGeom>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11" name="Freeform: Shape 10">
              <a:extLst>
                <a:ext uri="{FF2B5EF4-FFF2-40B4-BE49-F238E27FC236}">
                  <a16:creationId xmlns:a16="http://schemas.microsoft.com/office/drawing/2014/main" id="{5116F7BB-01F2-1050-D43F-F2D3CF93FC8B}"/>
                </a:ext>
              </a:extLst>
            </p:cNvPr>
            <p:cNvSpPr/>
            <p:nvPr/>
          </p:nvSpPr>
          <p:spPr>
            <a:xfrm>
              <a:off x="3561159" y="3967327"/>
              <a:ext cx="322996" cy="990522"/>
            </a:xfrm>
            <a:custGeom>
              <a:avLst/>
              <a:gdLst/>
              <a:ahLst/>
              <a:cxnLst/>
              <a:rect l="0" t="0" r="0" b="0"/>
              <a:pathLst>
                <a:path>
                  <a:moveTo>
                    <a:pt x="0" y="0"/>
                  </a:moveTo>
                  <a:lnTo>
                    <a:pt x="0" y="990522"/>
                  </a:lnTo>
                  <a:lnTo>
                    <a:pt x="322996" y="990522"/>
                  </a:lnTo>
                </a:path>
              </a:pathLst>
            </a:custGeom>
            <a:noFill/>
            <a:ln w="5715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2" name="Freeform: Shape 11">
              <a:extLst>
                <a:ext uri="{FF2B5EF4-FFF2-40B4-BE49-F238E27FC236}">
                  <a16:creationId xmlns:a16="http://schemas.microsoft.com/office/drawing/2014/main" id="{7C1D13BB-D826-9A40-C787-02F632F3480B}"/>
                </a:ext>
              </a:extLst>
            </p:cNvPr>
            <p:cNvSpPr/>
            <p:nvPr/>
          </p:nvSpPr>
          <p:spPr>
            <a:xfrm>
              <a:off x="4422483" y="2438477"/>
              <a:ext cx="1302752" cy="452195"/>
            </a:xfrm>
            <a:custGeom>
              <a:avLst/>
              <a:gdLst/>
              <a:ahLst/>
              <a:cxnLst/>
              <a:rect l="0" t="0" r="0" b="0"/>
              <a:pathLst>
                <a:path>
                  <a:moveTo>
                    <a:pt x="1302752" y="0"/>
                  </a:moveTo>
                  <a:lnTo>
                    <a:pt x="1302752" y="226097"/>
                  </a:lnTo>
                  <a:lnTo>
                    <a:pt x="0" y="226097"/>
                  </a:lnTo>
                  <a:lnTo>
                    <a:pt x="0" y="452195"/>
                  </a:lnTo>
                </a:path>
              </a:pathLst>
            </a:custGeom>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13" name="Freeform: Shape 12">
              <a:extLst>
                <a:ext uri="{FF2B5EF4-FFF2-40B4-BE49-F238E27FC236}">
                  <a16:creationId xmlns:a16="http://schemas.microsoft.com/office/drawing/2014/main" id="{638DE86D-4756-1610-7B6A-EFE72CD23A39}"/>
                </a:ext>
              </a:extLst>
            </p:cNvPr>
            <p:cNvSpPr/>
            <p:nvPr/>
          </p:nvSpPr>
          <p:spPr>
            <a:xfrm>
              <a:off x="955653" y="3967327"/>
              <a:ext cx="322996" cy="990522"/>
            </a:xfrm>
            <a:custGeom>
              <a:avLst/>
              <a:gdLst/>
              <a:ahLst/>
              <a:cxnLst/>
              <a:rect l="0" t="0" r="0" b="0"/>
              <a:pathLst>
                <a:path>
                  <a:moveTo>
                    <a:pt x="0" y="0"/>
                  </a:moveTo>
                  <a:lnTo>
                    <a:pt x="0" y="990522"/>
                  </a:lnTo>
                  <a:lnTo>
                    <a:pt x="322996" y="990522"/>
                  </a:lnTo>
                </a:path>
              </a:pathLst>
            </a:custGeom>
            <a:noFill/>
            <a:ln w="57150"/>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4" name="Freeform: Shape 13">
              <a:extLst>
                <a:ext uri="{FF2B5EF4-FFF2-40B4-BE49-F238E27FC236}">
                  <a16:creationId xmlns:a16="http://schemas.microsoft.com/office/drawing/2014/main" id="{71E012EC-B16C-527C-3D27-D472B4A781D5}"/>
                </a:ext>
              </a:extLst>
            </p:cNvPr>
            <p:cNvSpPr/>
            <p:nvPr/>
          </p:nvSpPr>
          <p:spPr>
            <a:xfrm>
              <a:off x="1816977" y="2438477"/>
              <a:ext cx="3908258" cy="452195"/>
            </a:xfrm>
            <a:custGeom>
              <a:avLst/>
              <a:gdLst/>
              <a:ahLst/>
              <a:cxnLst/>
              <a:rect l="0" t="0" r="0" b="0"/>
              <a:pathLst>
                <a:path>
                  <a:moveTo>
                    <a:pt x="3908258" y="0"/>
                  </a:moveTo>
                  <a:lnTo>
                    <a:pt x="3908258" y="226097"/>
                  </a:lnTo>
                  <a:lnTo>
                    <a:pt x="0" y="226097"/>
                  </a:lnTo>
                  <a:lnTo>
                    <a:pt x="0" y="452195"/>
                  </a:lnTo>
                </a:path>
              </a:pathLst>
            </a:custGeom>
          </p:spPr>
          <p:style>
            <a:lnRef idx="1">
              <a:schemeClr val="accent2"/>
            </a:lnRef>
            <a:fillRef idx="0">
              <a:schemeClr val="accent2"/>
            </a:fillRef>
            <a:effectRef idx="0">
              <a:schemeClr val="accent2"/>
            </a:effectRef>
            <a:fontRef idx="minor">
              <a:schemeClr val="tx1"/>
            </a:fontRef>
          </p:style>
          <p:txBody>
            <a:bodyPr/>
            <a:lstStyle/>
            <a:p>
              <a:endParaRPr lang="en-US"/>
            </a:p>
          </p:txBody>
        </p:sp>
        <p:sp>
          <p:nvSpPr>
            <p:cNvPr id="15" name="Freeform: Shape 14">
              <a:extLst>
                <a:ext uri="{FF2B5EF4-FFF2-40B4-BE49-F238E27FC236}">
                  <a16:creationId xmlns:a16="http://schemas.microsoft.com/office/drawing/2014/main" id="{C4E6B1DB-2584-3064-6875-0BBB8923A88E}"/>
                </a:ext>
              </a:extLst>
            </p:cNvPr>
            <p:cNvSpPr/>
            <p:nvPr/>
          </p:nvSpPr>
          <p:spPr>
            <a:xfrm>
              <a:off x="4648580" y="1361821"/>
              <a:ext cx="2153310" cy="1076655"/>
            </a:xfrm>
            <a:custGeom>
              <a:avLst/>
              <a:gdLst>
                <a:gd name="connsiteX0" fmla="*/ 0 w 2153310"/>
                <a:gd name="connsiteY0" fmla="*/ 0 h 1076655"/>
                <a:gd name="connsiteX1" fmla="*/ 2153310 w 2153310"/>
                <a:gd name="connsiteY1" fmla="*/ 0 h 1076655"/>
                <a:gd name="connsiteX2" fmla="*/ 2153310 w 2153310"/>
                <a:gd name="connsiteY2" fmla="*/ 1076655 h 1076655"/>
                <a:gd name="connsiteX3" fmla="*/ 0 w 2153310"/>
                <a:gd name="connsiteY3" fmla="*/ 1076655 h 1076655"/>
                <a:gd name="connsiteX4" fmla="*/ 0 w 2153310"/>
                <a:gd name="connsiteY4" fmla="*/ 0 h 10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310" h="1076655">
                  <a:moveTo>
                    <a:pt x="0" y="0"/>
                  </a:moveTo>
                  <a:lnTo>
                    <a:pt x="2153310" y="0"/>
                  </a:lnTo>
                  <a:lnTo>
                    <a:pt x="2153310" y="1076655"/>
                  </a:lnTo>
                  <a:lnTo>
                    <a:pt x="0" y="1076655"/>
                  </a:lnTo>
                  <a:lnTo>
                    <a:pt x="0" y="0"/>
                  </a:lnTo>
                  <a:close/>
                </a:path>
              </a:pathLst>
            </a:custGeom>
            <a:solidFill>
              <a:schemeClr val="accent1"/>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7775" tIns="17775" rIns="17775" bIns="17775" numCol="1" spcCol="1270" anchor="ctr" anchorCtr="0">
              <a:noAutofit/>
            </a:bodyPr>
            <a:lstStyle/>
            <a:p>
              <a:pPr algn="ctr" defTabSz="1244227">
                <a:lnSpc>
                  <a:spcPct val="90000"/>
                </a:lnSpc>
                <a:spcBef>
                  <a:spcPct val="0"/>
                </a:spcBef>
                <a:spcAft>
                  <a:spcPct val="35000"/>
                </a:spcAft>
              </a:pPr>
              <a:r>
                <a:rPr lang="en-US" sz="2000" dirty="0"/>
                <a:t>Screening</a:t>
              </a:r>
            </a:p>
          </p:txBody>
        </p:sp>
        <p:sp>
          <p:nvSpPr>
            <p:cNvPr id="16" name="Freeform: Shape 15">
              <a:extLst>
                <a:ext uri="{FF2B5EF4-FFF2-40B4-BE49-F238E27FC236}">
                  <a16:creationId xmlns:a16="http://schemas.microsoft.com/office/drawing/2014/main" id="{63D28184-B305-CC03-D684-702665EED454}"/>
                </a:ext>
              </a:extLst>
            </p:cNvPr>
            <p:cNvSpPr/>
            <p:nvPr/>
          </p:nvSpPr>
          <p:spPr>
            <a:xfrm>
              <a:off x="740323" y="2890672"/>
              <a:ext cx="2153310" cy="1076655"/>
            </a:xfrm>
            <a:custGeom>
              <a:avLst/>
              <a:gdLst>
                <a:gd name="connsiteX0" fmla="*/ 0 w 2153310"/>
                <a:gd name="connsiteY0" fmla="*/ 0 h 1076655"/>
                <a:gd name="connsiteX1" fmla="*/ 2153310 w 2153310"/>
                <a:gd name="connsiteY1" fmla="*/ 0 h 1076655"/>
                <a:gd name="connsiteX2" fmla="*/ 2153310 w 2153310"/>
                <a:gd name="connsiteY2" fmla="*/ 1076655 h 1076655"/>
                <a:gd name="connsiteX3" fmla="*/ 0 w 2153310"/>
                <a:gd name="connsiteY3" fmla="*/ 1076655 h 1076655"/>
                <a:gd name="connsiteX4" fmla="*/ 0 w 2153310"/>
                <a:gd name="connsiteY4" fmla="*/ 0 h 10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310" h="1076655">
                  <a:moveTo>
                    <a:pt x="0" y="0"/>
                  </a:moveTo>
                  <a:lnTo>
                    <a:pt x="2153310" y="0"/>
                  </a:lnTo>
                  <a:lnTo>
                    <a:pt x="2153310" y="1076655"/>
                  </a:lnTo>
                  <a:lnTo>
                    <a:pt x="0" y="1076655"/>
                  </a:lnTo>
                  <a:lnTo>
                    <a:pt x="0" y="0"/>
                  </a:lnTo>
                  <a:close/>
                </a:path>
              </a:pathLst>
            </a:custGeom>
            <a:solidFill>
              <a:schemeClr val="accent2"/>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5236" tIns="15236" rIns="15236" bIns="15236" numCol="1" spcCol="1270" anchor="ctr" anchorCtr="0">
              <a:noAutofit/>
            </a:bodyPr>
            <a:lstStyle/>
            <a:p>
              <a:pPr algn="ctr" defTabSz="1066480">
                <a:lnSpc>
                  <a:spcPct val="90000"/>
                </a:lnSpc>
                <a:spcBef>
                  <a:spcPct val="0"/>
                </a:spcBef>
                <a:spcAft>
                  <a:spcPct val="35000"/>
                </a:spcAft>
              </a:pPr>
              <a:r>
                <a:rPr lang="en-US" sz="2000" dirty="0"/>
                <a:t>No or low risk</a:t>
              </a:r>
            </a:p>
          </p:txBody>
        </p:sp>
        <p:sp>
          <p:nvSpPr>
            <p:cNvPr id="17" name="Freeform: Shape 16">
              <a:extLst>
                <a:ext uri="{FF2B5EF4-FFF2-40B4-BE49-F238E27FC236}">
                  <a16:creationId xmlns:a16="http://schemas.microsoft.com/office/drawing/2014/main" id="{C55F652F-077C-819E-C2BD-98B61078AC37}"/>
                </a:ext>
              </a:extLst>
            </p:cNvPr>
            <p:cNvSpPr/>
            <p:nvPr/>
          </p:nvSpPr>
          <p:spPr>
            <a:xfrm>
              <a:off x="1278651" y="4419522"/>
              <a:ext cx="2153310" cy="1076655"/>
            </a:xfrm>
            <a:custGeom>
              <a:avLst/>
              <a:gdLst>
                <a:gd name="connsiteX0" fmla="*/ 0 w 2153310"/>
                <a:gd name="connsiteY0" fmla="*/ 0 h 1076655"/>
                <a:gd name="connsiteX1" fmla="*/ 2153310 w 2153310"/>
                <a:gd name="connsiteY1" fmla="*/ 0 h 1076655"/>
                <a:gd name="connsiteX2" fmla="*/ 2153310 w 2153310"/>
                <a:gd name="connsiteY2" fmla="*/ 1076655 h 1076655"/>
                <a:gd name="connsiteX3" fmla="*/ 0 w 2153310"/>
                <a:gd name="connsiteY3" fmla="*/ 1076655 h 1076655"/>
                <a:gd name="connsiteX4" fmla="*/ 0 w 2153310"/>
                <a:gd name="connsiteY4" fmla="*/ 0 h 10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310" h="1076655">
                  <a:moveTo>
                    <a:pt x="0" y="0"/>
                  </a:moveTo>
                  <a:lnTo>
                    <a:pt x="2153310" y="0"/>
                  </a:lnTo>
                  <a:lnTo>
                    <a:pt x="2153310" y="1076655"/>
                  </a:lnTo>
                  <a:lnTo>
                    <a:pt x="0" y="1076655"/>
                  </a:lnTo>
                  <a:lnTo>
                    <a:pt x="0" y="0"/>
                  </a:lnTo>
                  <a:close/>
                </a:path>
              </a:pathLst>
            </a:custGeom>
            <a:solidFill>
              <a:schemeClr val="bg1">
                <a:lumMod val="75000"/>
              </a:schemeClr>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15236" tIns="15236" rIns="15236" bIns="15236" numCol="1" spcCol="1270" anchor="ctr" anchorCtr="0">
              <a:noAutofit/>
            </a:bodyPr>
            <a:lstStyle/>
            <a:p>
              <a:pPr algn="ctr" defTabSz="1066480">
                <a:lnSpc>
                  <a:spcPct val="90000"/>
                </a:lnSpc>
                <a:spcBef>
                  <a:spcPct val="0"/>
                </a:spcBef>
                <a:spcAft>
                  <a:spcPct val="35000"/>
                </a:spcAft>
              </a:pPr>
              <a:r>
                <a:rPr lang="en-US" sz="2000" dirty="0"/>
                <a:t>No further intervention</a:t>
              </a:r>
            </a:p>
          </p:txBody>
        </p:sp>
        <p:sp>
          <p:nvSpPr>
            <p:cNvPr id="18" name="Freeform: Shape 17">
              <a:extLst>
                <a:ext uri="{FF2B5EF4-FFF2-40B4-BE49-F238E27FC236}">
                  <a16:creationId xmlns:a16="http://schemas.microsoft.com/office/drawing/2014/main" id="{4C3081E9-B31A-6291-9317-C0022D1DC1A6}"/>
                </a:ext>
              </a:extLst>
            </p:cNvPr>
            <p:cNvSpPr/>
            <p:nvPr/>
          </p:nvSpPr>
          <p:spPr>
            <a:xfrm>
              <a:off x="3345828" y="2890672"/>
              <a:ext cx="2153310" cy="1076655"/>
            </a:xfrm>
            <a:custGeom>
              <a:avLst/>
              <a:gdLst>
                <a:gd name="connsiteX0" fmla="*/ 0 w 2153310"/>
                <a:gd name="connsiteY0" fmla="*/ 0 h 1076655"/>
                <a:gd name="connsiteX1" fmla="*/ 2153310 w 2153310"/>
                <a:gd name="connsiteY1" fmla="*/ 0 h 1076655"/>
                <a:gd name="connsiteX2" fmla="*/ 2153310 w 2153310"/>
                <a:gd name="connsiteY2" fmla="*/ 1076655 h 1076655"/>
                <a:gd name="connsiteX3" fmla="*/ 0 w 2153310"/>
                <a:gd name="connsiteY3" fmla="*/ 1076655 h 1076655"/>
                <a:gd name="connsiteX4" fmla="*/ 0 w 2153310"/>
                <a:gd name="connsiteY4" fmla="*/ 0 h 10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310" h="1076655">
                  <a:moveTo>
                    <a:pt x="0" y="0"/>
                  </a:moveTo>
                  <a:lnTo>
                    <a:pt x="2153310" y="0"/>
                  </a:lnTo>
                  <a:lnTo>
                    <a:pt x="2153310" y="1076655"/>
                  </a:lnTo>
                  <a:lnTo>
                    <a:pt x="0" y="1076655"/>
                  </a:lnTo>
                  <a:lnTo>
                    <a:pt x="0" y="0"/>
                  </a:lnTo>
                  <a:close/>
                </a:path>
              </a:pathLst>
            </a:custGeom>
            <a:solidFill>
              <a:schemeClr val="accent2"/>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6506" tIns="16506" rIns="16506" bIns="16506" numCol="1" spcCol="1270" anchor="ctr" anchorCtr="0">
              <a:noAutofit/>
            </a:bodyPr>
            <a:lstStyle/>
            <a:p>
              <a:pPr algn="ctr" defTabSz="1155353">
                <a:lnSpc>
                  <a:spcPct val="90000"/>
                </a:lnSpc>
                <a:spcBef>
                  <a:spcPct val="0"/>
                </a:spcBef>
                <a:spcAft>
                  <a:spcPct val="35000"/>
                </a:spcAft>
              </a:pPr>
              <a:r>
                <a:rPr lang="en-US" sz="2000" dirty="0">
                  <a:latin typeface="Calibri" panose="020F0502020204030204"/>
                </a:rPr>
                <a:t>Moderate risk</a:t>
              </a:r>
            </a:p>
          </p:txBody>
        </p:sp>
        <p:sp>
          <p:nvSpPr>
            <p:cNvPr id="19" name="Freeform: Shape 18">
              <a:extLst>
                <a:ext uri="{FF2B5EF4-FFF2-40B4-BE49-F238E27FC236}">
                  <a16:creationId xmlns:a16="http://schemas.microsoft.com/office/drawing/2014/main" id="{42D53C90-04B4-9AF0-8BEF-F6872BE23D36}"/>
                </a:ext>
              </a:extLst>
            </p:cNvPr>
            <p:cNvSpPr/>
            <p:nvPr/>
          </p:nvSpPr>
          <p:spPr>
            <a:xfrm>
              <a:off x="3884155" y="4419522"/>
              <a:ext cx="2153310" cy="1076655"/>
            </a:xfrm>
            <a:custGeom>
              <a:avLst/>
              <a:gdLst>
                <a:gd name="connsiteX0" fmla="*/ 0 w 2153310"/>
                <a:gd name="connsiteY0" fmla="*/ 0 h 1076655"/>
                <a:gd name="connsiteX1" fmla="*/ 2153310 w 2153310"/>
                <a:gd name="connsiteY1" fmla="*/ 0 h 1076655"/>
                <a:gd name="connsiteX2" fmla="*/ 2153310 w 2153310"/>
                <a:gd name="connsiteY2" fmla="*/ 1076655 h 1076655"/>
                <a:gd name="connsiteX3" fmla="*/ 0 w 2153310"/>
                <a:gd name="connsiteY3" fmla="*/ 1076655 h 1076655"/>
                <a:gd name="connsiteX4" fmla="*/ 0 w 2153310"/>
                <a:gd name="connsiteY4" fmla="*/ 0 h 10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310" h="1076655">
                  <a:moveTo>
                    <a:pt x="0" y="0"/>
                  </a:moveTo>
                  <a:lnTo>
                    <a:pt x="2153310" y="0"/>
                  </a:lnTo>
                  <a:lnTo>
                    <a:pt x="2153310" y="1076655"/>
                  </a:lnTo>
                  <a:lnTo>
                    <a:pt x="0" y="1076655"/>
                  </a:lnTo>
                  <a:lnTo>
                    <a:pt x="0" y="0"/>
                  </a:lnTo>
                  <a:close/>
                </a:path>
              </a:pathLst>
            </a:custGeom>
            <a:solidFill>
              <a:schemeClr val="bg1">
                <a:lumMod val="75000"/>
              </a:schemeClr>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16506" tIns="16506" rIns="16506" bIns="16506" numCol="1" spcCol="1270" anchor="ctr" anchorCtr="0">
              <a:noAutofit/>
            </a:bodyPr>
            <a:lstStyle/>
            <a:p>
              <a:pPr algn="ctr" defTabSz="1066480">
                <a:lnSpc>
                  <a:spcPct val="90000"/>
                </a:lnSpc>
                <a:spcBef>
                  <a:spcPct val="0"/>
                </a:spcBef>
                <a:spcAft>
                  <a:spcPct val="35000"/>
                </a:spcAft>
              </a:pPr>
              <a:r>
                <a:rPr lang="en-US" sz="2000" dirty="0"/>
                <a:t>Brief intervention</a:t>
              </a:r>
            </a:p>
          </p:txBody>
        </p:sp>
        <p:sp>
          <p:nvSpPr>
            <p:cNvPr id="20" name="Freeform: Shape 19">
              <a:extLst>
                <a:ext uri="{FF2B5EF4-FFF2-40B4-BE49-F238E27FC236}">
                  <a16:creationId xmlns:a16="http://schemas.microsoft.com/office/drawing/2014/main" id="{D1BB0AAD-EF33-FCC8-6B20-B1AF2F4D6082}"/>
                </a:ext>
              </a:extLst>
            </p:cNvPr>
            <p:cNvSpPr/>
            <p:nvPr/>
          </p:nvSpPr>
          <p:spPr>
            <a:xfrm>
              <a:off x="5951334" y="2890672"/>
              <a:ext cx="2153310" cy="1076655"/>
            </a:xfrm>
            <a:custGeom>
              <a:avLst/>
              <a:gdLst>
                <a:gd name="connsiteX0" fmla="*/ 0 w 2153310"/>
                <a:gd name="connsiteY0" fmla="*/ 0 h 1076655"/>
                <a:gd name="connsiteX1" fmla="*/ 2153310 w 2153310"/>
                <a:gd name="connsiteY1" fmla="*/ 0 h 1076655"/>
                <a:gd name="connsiteX2" fmla="*/ 2153310 w 2153310"/>
                <a:gd name="connsiteY2" fmla="*/ 1076655 h 1076655"/>
                <a:gd name="connsiteX3" fmla="*/ 0 w 2153310"/>
                <a:gd name="connsiteY3" fmla="*/ 1076655 h 1076655"/>
                <a:gd name="connsiteX4" fmla="*/ 0 w 2153310"/>
                <a:gd name="connsiteY4" fmla="*/ 0 h 10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310" h="1076655">
                  <a:moveTo>
                    <a:pt x="0" y="0"/>
                  </a:moveTo>
                  <a:lnTo>
                    <a:pt x="2153310" y="0"/>
                  </a:lnTo>
                  <a:lnTo>
                    <a:pt x="2153310" y="1076655"/>
                  </a:lnTo>
                  <a:lnTo>
                    <a:pt x="0" y="1076655"/>
                  </a:lnTo>
                  <a:lnTo>
                    <a:pt x="0" y="0"/>
                  </a:lnTo>
                  <a:close/>
                </a:path>
              </a:pathLst>
            </a:custGeom>
            <a:solidFill>
              <a:schemeClr val="accent2"/>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6506" tIns="16506" rIns="16506" bIns="16506" numCol="1" spcCol="1270" anchor="ctr" anchorCtr="0">
              <a:noAutofit/>
            </a:bodyPr>
            <a:lstStyle/>
            <a:p>
              <a:pPr algn="ctr" defTabSz="1155353">
                <a:lnSpc>
                  <a:spcPct val="90000"/>
                </a:lnSpc>
                <a:spcBef>
                  <a:spcPct val="0"/>
                </a:spcBef>
                <a:spcAft>
                  <a:spcPct val="35000"/>
                </a:spcAft>
              </a:pPr>
              <a:r>
                <a:rPr lang="en-US" sz="2000" dirty="0">
                  <a:latin typeface="Calibri" panose="020F0502020204030204"/>
                </a:rPr>
                <a:t>Moderate to high risk</a:t>
              </a:r>
            </a:p>
          </p:txBody>
        </p:sp>
        <p:sp>
          <p:nvSpPr>
            <p:cNvPr id="21" name="Freeform: Shape 20">
              <a:extLst>
                <a:ext uri="{FF2B5EF4-FFF2-40B4-BE49-F238E27FC236}">
                  <a16:creationId xmlns:a16="http://schemas.microsoft.com/office/drawing/2014/main" id="{3DFFF354-9F8A-C6A6-0D3E-68DE16FA65A4}"/>
                </a:ext>
              </a:extLst>
            </p:cNvPr>
            <p:cNvSpPr/>
            <p:nvPr/>
          </p:nvSpPr>
          <p:spPr>
            <a:xfrm>
              <a:off x="6489662" y="4419522"/>
              <a:ext cx="2153310" cy="1076655"/>
            </a:xfrm>
            <a:custGeom>
              <a:avLst/>
              <a:gdLst>
                <a:gd name="connsiteX0" fmla="*/ 0 w 2153310"/>
                <a:gd name="connsiteY0" fmla="*/ 0 h 1076655"/>
                <a:gd name="connsiteX1" fmla="*/ 2153310 w 2153310"/>
                <a:gd name="connsiteY1" fmla="*/ 0 h 1076655"/>
                <a:gd name="connsiteX2" fmla="*/ 2153310 w 2153310"/>
                <a:gd name="connsiteY2" fmla="*/ 1076655 h 1076655"/>
                <a:gd name="connsiteX3" fmla="*/ 0 w 2153310"/>
                <a:gd name="connsiteY3" fmla="*/ 1076655 h 1076655"/>
                <a:gd name="connsiteX4" fmla="*/ 0 w 2153310"/>
                <a:gd name="connsiteY4" fmla="*/ 0 h 10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310" h="1076655">
                  <a:moveTo>
                    <a:pt x="0" y="0"/>
                  </a:moveTo>
                  <a:lnTo>
                    <a:pt x="2153310" y="0"/>
                  </a:lnTo>
                  <a:lnTo>
                    <a:pt x="2153310" y="1076655"/>
                  </a:lnTo>
                  <a:lnTo>
                    <a:pt x="0" y="1076655"/>
                  </a:lnTo>
                  <a:lnTo>
                    <a:pt x="0" y="0"/>
                  </a:lnTo>
                  <a:close/>
                </a:path>
              </a:pathLst>
            </a:custGeom>
            <a:solidFill>
              <a:schemeClr val="bg1">
                <a:lumMod val="75000"/>
              </a:schemeClr>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15236" tIns="15236" rIns="15236" bIns="15236" numCol="1" spcCol="1270" anchor="ctr" anchorCtr="0">
              <a:noAutofit/>
            </a:bodyPr>
            <a:lstStyle/>
            <a:p>
              <a:pPr algn="ctr" defTabSz="1066480">
                <a:lnSpc>
                  <a:spcPct val="90000"/>
                </a:lnSpc>
                <a:spcBef>
                  <a:spcPct val="0"/>
                </a:spcBef>
                <a:spcAft>
                  <a:spcPct val="35000"/>
                </a:spcAft>
              </a:pPr>
              <a:r>
                <a:rPr lang="en-US" sz="2000" dirty="0"/>
                <a:t>Brief treatment (onsite or </a:t>
              </a:r>
              <a:r>
                <a:rPr lang="en-US" sz="2000" dirty="0">
                  <a:latin typeface="Calibri" panose="020F0502020204030204"/>
                </a:rPr>
                <a:t>via</a:t>
              </a:r>
              <a:r>
                <a:rPr lang="en-US" sz="2000" dirty="0"/>
                <a:t> referral)</a:t>
              </a:r>
            </a:p>
          </p:txBody>
        </p:sp>
        <p:sp>
          <p:nvSpPr>
            <p:cNvPr id="22" name="Freeform: Shape 21">
              <a:extLst>
                <a:ext uri="{FF2B5EF4-FFF2-40B4-BE49-F238E27FC236}">
                  <a16:creationId xmlns:a16="http://schemas.microsoft.com/office/drawing/2014/main" id="{FB5A4B89-BE75-722B-8336-57EF2F631B9B}"/>
                </a:ext>
              </a:extLst>
            </p:cNvPr>
            <p:cNvSpPr/>
            <p:nvPr/>
          </p:nvSpPr>
          <p:spPr>
            <a:xfrm>
              <a:off x="8556840" y="2890672"/>
              <a:ext cx="2153310" cy="1076655"/>
            </a:xfrm>
            <a:custGeom>
              <a:avLst/>
              <a:gdLst>
                <a:gd name="connsiteX0" fmla="*/ 0 w 2153310"/>
                <a:gd name="connsiteY0" fmla="*/ 0 h 1076655"/>
                <a:gd name="connsiteX1" fmla="*/ 2153310 w 2153310"/>
                <a:gd name="connsiteY1" fmla="*/ 0 h 1076655"/>
                <a:gd name="connsiteX2" fmla="*/ 2153310 w 2153310"/>
                <a:gd name="connsiteY2" fmla="*/ 1076655 h 1076655"/>
                <a:gd name="connsiteX3" fmla="*/ 0 w 2153310"/>
                <a:gd name="connsiteY3" fmla="*/ 1076655 h 1076655"/>
                <a:gd name="connsiteX4" fmla="*/ 0 w 2153310"/>
                <a:gd name="connsiteY4" fmla="*/ 0 h 10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310" h="1076655">
                  <a:moveTo>
                    <a:pt x="0" y="0"/>
                  </a:moveTo>
                  <a:lnTo>
                    <a:pt x="2153310" y="0"/>
                  </a:lnTo>
                  <a:lnTo>
                    <a:pt x="2153310" y="1076655"/>
                  </a:lnTo>
                  <a:lnTo>
                    <a:pt x="0" y="1076655"/>
                  </a:lnTo>
                  <a:lnTo>
                    <a:pt x="0" y="0"/>
                  </a:lnTo>
                  <a:close/>
                </a:path>
              </a:pathLst>
            </a:custGeom>
            <a:solidFill>
              <a:schemeClr val="accent2"/>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6506" tIns="16506" rIns="16506" bIns="16506" numCol="1" spcCol="1270" anchor="ctr" anchorCtr="0">
              <a:noAutofit/>
            </a:bodyPr>
            <a:lstStyle/>
            <a:p>
              <a:pPr algn="ctr" defTabSz="1066480">
                <a:lnSpc>
                  <a:spcPct val="90000"/>
                </a:lnSpc>
                <a:spcBef>
                  <a:spcPct val="0"/>
                </a:spcBef>
                <a:spcAft>
                  <a:spcPct val="35000"/>
                </a:spcAft>
              </a:pPr>
              <a:r>
                <a:rPr lang="en-US" sz="2000" dirty="0"/>
                <a:t>Severe risk, dependence</a:t>
              </a:r>
            </a:p>
          </p:txBody>
        </p:sp>
        <p:sp>
          <p:nvSpPr>
            <p:cNvPr id="23" name="Freeform: Shape 22">
              <a:extLst>
                <a:ext uri="{FF2B5EF4-FFF2-40B4-BE49-F238E27FC236}">
                  <a16:creationId xmlns:a16="http://schemas.microsoft.com/office/drawing/2014/main" id="{F956A9F4-6B11-5A95-649D-C0AB59DCCBFC}"/>
                </a:ext>
              </a:extLst>
            </p:cNvPr>
            <p:cNvSpPr/>
            <p:nvPr/>
          </p:nvSpPr>
          <p:spPr>
            <a:xfrm>
              <a:off x="9095168" y="4419522"/>
              <a:ext cx="2153310" cy="1076655"/>
            </a:xfrm>
            <a:custGeom>
              <a:avLst/>
              <a:gdLst>
                <a:gd name="connsiteX0" fmla="*/ 0 w 2153310"/>
                <a:gd name="connsiteY0" fmla="*/ 0 h 1076655"/>
                <a:gd name="connsiteX1" fmla="*/ 2153310 w 2153310"/>
                <a:gd name="connsiteY1" fmla="*/ 0 h 1076655"/>
                <a:gd name="connsiteX2" fmla="*/ 2153310 w 2153310"/>
                <a:gd name="connsiteY2" fmla="*/ 1076655 h 1076655"/>
                <a:gd name="connsiteX3" fmla="*/ 0 w 2153310"/>
                <a:gd name="connsiteY3" fmla="*/ 1076655 h 1076655"/>
                <a:gd name="connsiteX4" fmla="*/ 0 w 2153310"/>
                <a:gd name="connsiteY4" fmla="*/ 0 h 1076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310" h="1076655">
                  <a:moveTo>
                    <a:pt x="0" y="0"/>
                  </a:moveTo>
                  <a:lnTo>
                    <a:pt x="2153310" y="0"/>
                  </a:lnTo>
                  <a:lnTo>
                    <a:pt x="2153310" y="1076655"/>
                  </a:lnTo>
                  <a:lnTo>
                    <a:pt x="0" y="1076655"/>
                  </a:lnTo>
                  <a:lnTo>
                    <a:pt x="0" y="0"/>
                  </a:lnTo>
                  <a:close/>
                </a:path>
              </a:pathLst>
            </a:custGeom>
            <a:solidFill>
              <a:schemeClr val="bg1">
                <a:lumMod val="75000"/>
              </a:schemeClr>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15236" tIns="15236" rIns="15236" bIns="15236" numCol="1" spcCol="1270" anchor="ctr" anchorCtr="0">
              <a:noAutofit/>
            </a:bodyPr>
            <a:lstStyle/>
            <a:p>
              <a:pPr algn="ctr" defTabSz="1066480">
                <a:lnSpc>
                  <a:spcPct val="90000"/>
                </a:lnSpc>
                <a:spcBef>
                  <a:spcPct val="0"/>
                </a:spcBef>
                <a:spcAft>
                  <a:spcPct val="35000"/>
                </a:spcAft>
              </a:pPr>
              <a:r>
                <a:rPr lang="en-US" sz="2000" dirty="0"/>
                <a:t>Referral to specialty treatment</a:t>
              </a:r>
            </a:p>
          </p:txBody>
        </p:sp>
      </p:grpSp>
      <p:sp>
        <p:nvSpPr>
          <p:cNvPr id="8" name="Text Placeholder 10">
            <a:extLst>
              <a:ext uri="{FF2B5EF4-FFF2-40B4-BE49-F238E27FC236}">
                <a16:creationId xmlns:a16="http://schemas.microsoft.com/office/drawing/2014/main" id="{7A4C569F-CEE1-BB20-6A1D-0B9D8BF83DEA}"/>
              </a:ext>
            </a:extLst>
          </p:cNvPr>
          <p:cNvSpPr txBox="1">
            <a:spLocks/>
          </p:cNvSpPr>
          <p:nvPr/>
        </p:nvSpPr>
        <p:spPr>
          <a:xfrm>
            <a:off x="3946609" y="5620742"/>
            <a:ext cx="7298939" cy="182515"/>
          </a:xfrm>
          <a:prstGeom prst="rect">
            <a:avLst/>
          </a:prstGeom>
        </p:spPr>
        <p:txBody>
          <a:bodyPr vert="horz" lIns="0" tIns="0" rIns="0" bIns="0" rtlCol="0">
            <a:normAutofit/>
          </a:bodyPr>
          <a:lstStyle>
            <a:lvl1pPr marL="0" indent="0" algn="r" defTabSz="914400" rtl="0" eaLnBrk="1" latinLnBrk="0" hangingPunct="1">
              <a:lnSpc>
                <a:spcPct val="90000"/>
              </a:lnSpc>
              <a:spcBef>
                <a:spcPts val="1000"/>
              </a:spcBef>
              <a:buFont typeface="Arial" panose="020B0604020202020204" pitchFamily="34" charset="0"/>
              <a:buNone/>
              <a:defRPr lang="en-US" sz="1100" kern="1200" spc="-45" baseline="0">
                <a:solidFill>
                  <a:srgbClr val="6E6E6E"/>
                </a:solidFill>
                <a:latin typeface="+mn-lt"/>
                <a:ea typeface="Centene Sans" pitchFamily="50" charset="0"/>
                <a:cs typeface="Arial"/>
              </a:defRPr>
            </a:lvl1pPr>
            <a:lvl2pPr marL="292100" indent="-457200" algn="l" defTabSz="914400" rtl="0" eaLnBrk="1" latinLnBrk="0" hangingPunct="1">
              <a:lnSpc>
                <a:spcPct val="90000"/>
              </a:lnSpc>
              <a:spcBef>
                <a:spcPts val="500"/>
              </a:spcBef>
              <a:buFont typeface="Arial" panose="020B0604020202020204" pitchFamily="34" charset="0"/>
              <a:buChar char="•"/>
              <a:defRPr lang="en-US" sz="2800" kern="1200" spc="-45" baseline="0" dirty="0" smtClean="0">
                <a:solidFill>
                  <a:srgbClr val="595B5D"/>
                </a:solidFill>
                <a:latin typeface="+mj-lt"/>
                <a:ea typeface="Centene Sans" pitchFamily="50" charset="0"/>
                <a:cs typeface="Arial"/>
              </a:defRPr>
            </a:lvl2pPr>
            <a:lvl3pPr marL="635000" indent="-457200" algn="l" defTabSz="914400" rtl="0" eaLnBrk="1" latinLnBrk="0" hangingPunct="1">
              <a:lnSpc>
                <a:spcPct val="90000"/>
              </a:lnSpc>
              <a:spcBef>
                <a:spcPts val="500"/>
              </a:spcBef>
              <a:buFont typeface="Arial" panose="020B0604020202020204" pitchFamily="34" charset="0"/>
              <a:buChar char="•"/>
              <a:defRPr lang="en-US" sz="2800" kern="1200" spc="-45" baseline="0" dirty="0" smtClean="0">
                <a:solidFill>
                  <a:srgbClr val="595B5D"/>
                </a:solidFill>
                <a:latin typeface="+mj-lt"/>
                <a:ea typeface="Centene Sans" pitchFamily="50" charset="0"/>
                <a:cs typeface="Arial"/>
              </a:defRPr>
            </a:lvl3pPr>
            <a:lvl4pPr marL="914400" indent="-457200" algn="l" defTabSz="914400" rtl="0" eaLnBrk="1" latinLnBrk="0" hangingPunct="1">
              <a:lnSpc>
                <a:spcPct val="90000"/>
              </a:lnSpc>
              <a:spcBef>
                <a:spcPts val="500"/>
              </a:spcBef>
              <a:buFont typeface="Arial" panose="020B0604020202020204" pitchFamily="34" charset="0"/>
              <a:buChar char="•"/>
              <a:defRPr lang="en-US" sz="2800" kern="1200" spc="-45" baseline="0" dirty="0" smtClean="0">
                <a:solidFill>
                  <a:srgbClr val="595B5D"/>
                </a:solidFill>
                <a:latin typeface="+mj-lt"/>
                <a:ea typeface="Centene Sans" pitchFamily="50" charset="0"/>
                <a:cs typeface="Arial"/>
              </a:defRPr>
            </a:lvl4pPr>
            <a:lvl5pPr marL="1206500" indent="-457200" algn="l" defTabSz="914400" rtl="0" eaLnBrk="1" latinLnBrk="0" hangingPunct="1">
              <a:lnSpc>
                <a:spcPct val="90000"/>
              </a:lnSpc>
              <a:spcBef>
                <a:spcPts val="500"/>
              </a:spcBef>
              <a:buFont typeface="Arial" panose="020B0604020202020204" pitchFamily="34" charset="0"/>
              <a:buChar char="•"/>
              <a:defRPr lang="en-US" sz="2800" kern="1200" spc="-45" baseline="0" dirty="0">
                <a:solidFill>
                  <a:srgbClr val="595B5D"/>
                </a:solidFill>
                <a:latin typeface="+mj-lt"/>
                <a:ea typeface="Centene Sans" pitchFamily="50" charset="0"/>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a:t>
            </a:r>
            <a:r>
              <a:rPr lang="en-US" dirty="0">
                <a:solidFill>
                  <a:schemeClr val="tx2"/>
                </a:solidFill>
                <a:ea typeface="+mn-ea"/>
                <a:cs typeface="+mn-cs"/>
              </a:rPr>
              <a:t>SAMHSA, </a:t>
            </a:r>
            <a:r>
              <a:rPr lang="en-US" dirty="0">
                <a:solidFill>
                  <a:schemeClr val="tx2"/>
                </a:solidFill>
              </a:rPr>
              <a:t>2013)</a:t>
            </a:r>
          </a:p>
        </p:txBody>
      </p:sp>
    </p:spTree>
    <p:custDataLst>
      <p:tags r:id="rId1"/>
    </p:custDataLst>
    <p:extLst>
      <p:ext uri="{BB962C8B-B14F-4D97-AF65-F5344CB8AC3E}">
        <p14:creationId xmlns:p14="http://schemas.microsoft.com/office/powerpoint/2010/main" val="2198001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1421" y="530144"/>
            <a:ext cx="10975360" cy="1007049"/>
          </a:xfrm>
        </p:spPr>
        <p:txBody>
          <a:bodyPr>
            <a:normAutofit/>
          </a:bodyPr>
          <a:lstStyle/>
          <a:p>
            <a:r>
              <a:rPr lang="en-US" dirty="0"/>
              <a:t>SAMHSA’s six</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656880575"/>
              </p:ext>
            </p:extLst>
          </p:nvPr>
        </p:nvGraphicFramePr>
        <p:xfrm>
          <a:off x="85861" y="668898"/>
          <a:ext cx="12005993" cy="55202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 Placeholder 1"/>
          <p:cNvSpPr>
            <a:spLocks noGrp="1"/>
          </p:cNvSpPr>
          <p:nvPr>
            <p:ph type="body" sz="quarter" idx="4294967295"/>
          </p:nvPr>
        </p:nvSpPr>
        <p:spPr>
          <a:xfrm>
            <a:off x="3379700" y="6006587"/>
            <a:ext cx="5418314" cy="365030"/>
          </a:xfrm>
        </p:spPr>
        <p:txBody>
          <a:bodyPr>
            <a:normAutofit/>
          </a:bodyPr>
          <a:lstStyle/>
          <a:p>
            <a:pPr algn="ctr"/>
            <a:r>
              <a:rPr lang="en-US" sz="1000" dirty="0"/>
              <a:t>(SAMHSA, 2013)</a:t>
            </a:r>
          </a:p>
        </p:txBody>
      </p:sp>
      <p:sp>
        <p:nvSpPr>
          <p:cNvPr id="5" name="TextBox 4">
            <a:extLst>
              <a:ext uri="{FF2B5EF4-FFF2-40B4-BE49-F238E27FC236}">
                <a16:creationId xmlns:a16="http://schemas.microsoft.com/office/drawing/2014/main" id="{6782590F-CC37-3583-E6F5-578E38411138}"/>
              </a:ext>
            </a:extLst>
          </p:cNvPr>
          <p:cNvSpPr txBox="1"/>
          <p:nvPr/>
        </p:nvSpPr>
        <p:spPr>
          <a:xfrm>
            <a:off x="4421413" y="4614981"/>
            <a:ext cx="1667444" cy="323165"/>
          </a:xfrm>
          <a:prstGeom prst="rect">
            <a:avLst/>
          </a:prstGeom>
          <a:noFill/>
        </p:spPr>
        <p:txBody>
          <a:bodyPr wrap="none" rtlCol="0">
            <a:spAutoFit/>
          </a:bodyPr>
          <a:lstStyle/>
          <a:p>
            <a:pPr algn="l"/>
            <a:r>
              <a:rPr lang="en-US" sz="1500" b="1" dirty="0">
                <a:solidFill>
                  <a:schemeClr val="tx2"/>
                </a:solidFill>
              </a:rPr>
              <a:t>Comprehensive</a:t>
            </a:r>
          </a:p>
        </p:txBody>
      </p:sp>
      <p:sp>
        <p:nvSpPr>
          <p:cNvPr id="7" name="TextBox 6">
            <a:extLst>
              <a:ext uri="{FF2B5EF4-FFF2-40B4-BE49-F238E27FC236}">
                <a16:creationId xmlns:a16="http://schemas.microsoft.com/office/drawing/2014/main" id="{1617A21B-A6EA-019C-2FA9-477D8CEFAE5B}"/>
              </a:ext>
            </a:extLst>
          </p:cNvPr>
          <p:cNvSpPr txBox="1"/>
          <p:nvPr/>
        </p:nvSpPr>
        <p:spPr>
          <a:xfrm>
            <a:off x="6332785" y="4614980"/>
            <a:ext cx="1180131" cy="323165"/>
          </a:xfrm>
          <a:prstGeom prst="rect">
            <a:avLst/>
          </a:prstGeom>
          <a:noFill/>
        </p:spPr>
        <p:txBody>
          <a:bodyPr wrap="none" rtlCol="0">
            <a:spAutoFit/>
          </a:bodyPr>
          <a:lstStyle/>
          <a:p>
            <a:pPr algn="l"/>
            <a:r>
              <a:rPr lang="en-US" sz="1500" b="1" dirty="0">
                <a:solidFill>
                  <a:schemeClr val="tx2"/>
                </a:solidFill>
              </a:rPr>
              <a:t>Integrated</a:t>
            </a:r>
          </a:p>
        </p:txBody>
      </p:sp>
      <p:sp>
        <p:nvSpPr>
          <p:cNvPr id="8" name="TextBox 7">
            <a:extLst>
              <a:ext uri="{FF2B5EF4-FFF2-40B4-BE49-F238E27FC236}">
                <a16:creationId xmlns:a16="http://schemas.microsoft.com/office/drawing/2014/main" id="{C9B65A57-272B-4FD2-0090-393D7432A3BA}"/>
              </a:ext>
            </a:extLst>
          </p:cNvPr>
          <p:cNvSpPr txBox="1"/>
          <p:nvPr/>
        </p:nvSpPr>
        <p:spPr>
          <a:xfrm>
            <a:off x="6989375" y="3267417"/>
            <a:ext cx="1047082" cy="323165"/>
          </a:xfrm>
          <a:prstGeom prst="rect">
            <a:avLst/>
          </a:prstGeom>
          <a:noFill/>
        </p:spPr>
        <p:txBody>
          <a:bodyPr wrap="none" rtlCol="0">
            <a:spAutoFit/>
          </a:bodyPr>
          <a:lstStyle/>
          <a:p>
            <a:pPr algn="l"/>
            <a:r>
              <a:rPr lang="en-US" sz="1500" b="1" dirty="0">
                <a:solidFill>
                  <a:schemeClr val="tx2"/>
                </a:solidFill>
              </a:rPr>
              <a:t>Targeted</a:t>
            </a:r>
          </a:p>
        </p:txBody>
      </p:sp>
      <p:sp>
        <p:nvSpPr>
          <p:cNvPr id="9" name="TextBox 8">
            <a:extLst>
              <a:ext uri="{FF2B5EF4-FFF2-40B4-BE49-F238E27FC236}">
                <a16:creationId xmlns:a16="http://schemas.microsoft.com/office/drawing/2014/main" id="{7346F1FA-5D37-37C9-6AA8-C2F53F926E20}"/>
              </a:ext>
            </a:extLst>
          </p:cNvPr>
          <p:cNvSpPr txBox="1"/>
          <p:nvPr/>
        </p:nvSpPr>
        <p:spPr>
          <a:xfrm>
            <a:off x="6332785" y="1917416"/>
            <a:ext cx="1069524" cy="323165"/>
          </a:xfrm>
          <a:prstGeom prst="rect">
            <a:avLst/>
          </a:prstGeom>
          <a:noFill/>
        </p:spPr>
        <p:txBody>
          <a:bodyPr wrap="none" rtlCol="0">
            <a:spAutoFit/>
          </a:bodyPr>
          <a:lstStyle/>
          <a:p>
            <a:pPr algn="l"/>
            <a:r>
              <a:rPr lang="en-US" sz="1500" b="1" dirty="0">
                <a:solidFill>
                  <a:schemeClr val="tx2"/>
                </a:solidFill>
              </a:rPr>
              <a:t>Universal</a:t>
            </a:r>
          </a:p>
        </p:txBody>
      </p:sp>
      <p:sp>
        <p:nvSpPr>
          <p:cNvPr id="10" name="TextBox 9">
            <a:extLst>
              <a:ext uri="{FF2B5EF4-FFF2-40B4-BE49-F238E27FC236}">
                <a16:creationId xmlns:a16="http://schemas.microsoft.com/office/drawing/2014/main" id="{08DC0176-DD7D-5697-000D-2C4EF2C13BF6}"/>
              </a:ext>
            </a:extLst>
          </p:cNvPr>
          <p:cNvSpPr txBox="1"/>
          <p:nvPr/>
        </p:nvSpPr>
        <p:spPr>
          <a:xfrm>
            <a:off x="4936778" y="1879851"/>
            <a:ext cx="636713" cy="323165"/>
          </a:xfrm>
          <a:prstGeom prst="rect">
            <a:avLst/>
          </a:prstGeom>
          <a:noFill/>
        </p:spPr>
        <p:txBody>
          <a:bodyPr wrap="none" rtlCol="0">
            <a:spAutoFit/>
          </a:bodyPr>
          <a:lstStyle/>
          <a:p>
            <a:pPr algn="l"/>
            <a:r>
              <a:rPr lang="en-US" sz="1500" b="1" dirty="0">
                <a:solidFill>
                  <a:schemeClr val="tx2"/>
                </a:solidFill>
              </a:rPr>
              <a:t>Brief</a:t>
            </a:r>
          </a:p>
        </p:txBody>
      </p:sp>
      <p:sp>
        <p:nvSpPr>
          <p:cNvPr id="11" name="TextBox 10">
            <a:extLst>
              <a:ext uri="{FF2B5EF4-FFF2-40B4-BE49-F238E27FC236}">
                <a16:creationId xmlns:a16="http://schemas.microsoft.com/office/drawing/2014/main" id="{ABBBC8E9-C1A8-FD4F-565E-F1438A12F1E4}"/>
              </a:ext>
            </a:extLst>
          </p:cNvPr>
          <p:cNvSpPr txBox="1"/>
          <p:nvPr/>
        </p:nvSpPr>
        <p:spPr>
          <a:xfrm>
            <a:off x="3767635" y="3267416"/>
            <a:ext cx="1789272" cy="323165"/>
          </a:xfrm>
          <a:prstGeom prst="rect">
            <a:avLst/>
          </a:prstGeom>
          <a:noFill/>
        </p:spPr>
        <p:txBody>
          <a:bodyPr wrap="none" rtlCol="0">
            <a:spAutoFit/>
          </a:bodyPr>
          <a:lstStyle/>
          <a:p>
            <a:pPr algn="l"/>
            <a:r>
              <a:rPr lang="en-US" sz="1500" b="1" dirty="0">
                <a:solidFill>
                  <a:schemeClr val="tx2"/>
                </a:solidFill>
              </a:rPr>
              <a:t>Evidenced based</a:t>
            </a:r>
          </a:p>
        </p:txBody>
      </p:sp>
    </p:spTree>
    <p:custDataLst>
      <p:tags r:id="rId1"/>
    </p:custDataLst>
    <p:extLst>
      <p:ext uri="{BB962C8B-B14F-4D97-AF65-F5344CB8AC3E}">
        <p14:creationId xmlns:p14="http://schemas.microsoft.com/office/powerpoint/2010/main" val="3240720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2DF9D7-76EA-5468-10A4-57E30333D37C}"/>
              </a:ext>
            </a:extLst>
          </p:cNvPr>
          <p:cNvSpPr/>
          <p:nvPr/>
        </p:nvSpPr>
        <p:spPr bwMode="gray">
          <a:xfrm>
            <a:off x="522778" y="4986769"/>
            <a:ext cx="11399416" cy="1230784"/>
          </a:xfrm>
          <a:prstGeom prst="rect">
            <a:avLst/>
          </a:prstGeom>
          <a:solidFill>
            <a:srgbClr val="7D3F98"/>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bg1"/>
              </a:solidFill>
            </a:endParaRPr>
          </a:p>
        </p:txBody>
      </p:sp>
      <p:sp>
        <p:nvSpPr>
          <p:cNvPr id="2" name="Title 1">
            <a:extLst>
              <a:ext uri="{FF2B5EF4-FFF2-40B4-BE49-F238E27FC236}">
                <a16:creationId xmlns:a16="http://schemas.microsoft.com/office/drawing/2014/main" id="{289AE323-54DC-6963-5F5B-5DBDE8FC8866}"/>
              </a:ext>
            </a:extLst>
          </p:cNvPr>
          <p:cNvSpPr>
            <a:spLocks noGrp="1"/>
          </p:cNvSpPr>
          <p:nvPr>
            <p:ph type="title"/>
          </p:nvPr>
        </p:nvSpPr>
        <p:spPr>
          <a:xfrm>
            <a:off x="522779" y="247358"/>
            <a:ext cx="10975360" cy="576281"/>
          </a:xfrm>
        </p:spPr>
        <p:txBody>
          <a:bodyPr/>
          <a:lstStyle/>
          <a:p>
            <a:r>
              <a:rPr lang="en-US" dirty="0"/>
              <a:t>Why is SBIRT effective?</a:t>
            </a:r>
          </a:p>
        </p:txBody>
      </p:sp>
      <p:sp>
        <p:nvSpPr>
          <p:cNvPr id="4" name="Text Placeholder 2">
            <a:extLst>
              <a:ext uri="{FF2B5EF4-FFF2-40B4-BE49-F238E27FC236}">
                <a16:creationId xmlns:a16="http://schemas.microsoft.com/office/drawing/2014/main" id="{A506C93C-1FCC-47B5-7CFB-EB688DE7E302}"/>
              </a:ext>
            </a:extLst>
          </p:cNvPr>
          <p:cNvSpPr txBox="1">
            <a:spLocks/>
          </p:cNvSpPr>
          <p:nvPr/>
        </p:nvSpPr>
        <p:spPr>
          <a:xfrm>
            <a:off x="522778" y="827586"/>
            <a:ext cx="11399416" cy="4180145"/>
          </a:xfrm>
          <a:prstGeom prst="rect">
            <a:avLst/>
          </a:prstGeom>
        </p:spPr>
        <p:txBody>
          <a:bodyPr/>
          <a:lstStyle>
            <a:lvl1pPr marL="0" indent="0" algn="l" defTabSz="914446" rtl="0" eaLnBrk="1" latinLnBrk="0" hangingPunct="1">
              <a:lnSpc>
                <a:spcPct val="100000"/>
              </a:lnSpc>
              <a:spcBef>
                <a:spcPts val="0"/>
              </a:spcBef>
              <a:buClr>
                <a:schemeClr val="tx1"/>
              </a:buClr>
              <a:buFontTx/>
              <a:buNone/>
              <a:defRPr sz="2400" kern="1200">
                <a:solidFill>
                  <a:schemeClr val="tx1"/>
                </a:solidFill>
                <a:latin typeface="+mn-lt"/>
                <a:ea typeface="+mn-ea"/>
                <a:cs typeface="+mn-cs"/>
              </a:defRPr>
            </a:lvl1pPr>
            <a:lvl2pPr marL="182880" indent="-182880" algn="l" defTabSz="914446" rtl="0" eaLnBrk="1" latinLnBrk="0" hangingPunct="1">
              <a:lnSpc>
                <a:spcPct val="100000"/>
              </a:lnSpc>
              <a:spcBef>
                <a:spcPts val="400"/>
              </a:spcBef>
              <a:spcAft>
                <a:spcPts val="400"/>
              </a:spcAft>
              <a:buClr>
                <a:schemeClr val="tx1"/>
              </a:buClr>
              <a:buSzPct val="120000"/>
              <a:buFont typeface="Arial" panose="020B0604020202020204" pitchFamily="34" charset="0"/>
              <a:buChar char="•"/>
              <a:defRPr sz="2000" kern="1200">
                <a:solidFill>
                  <a:schemeClr val="tx1"/>
                </a:solidFill>
                <a:latin typeface="+mn-lt"/>
                <a:ea typeface="+mn-ea"/>
                <a:cs typeface="+mn-cs"/>
              </a:defRPr>
            </a:lvl2pPr>
            <a:lvl3pPr marL="457200" indent="-182880" algn="l" defTabSz="914446" rtl="0" eaLnBrk="1" latinLnBrk="0" hangingPunct="1">
              <a:lnSpc>
                <a:spcPct val="100000"/>
              </a:lnSpc>
              <a:spcBef>
                <a:spcPts val="400"/>
              </a:spcBef>
              <a:spcAft>
                <a:spcPts val="400"/>
              </a:spcAft>
              <a:buClr>
                <a:schemeClr val="tx1"/>
              </a:buClr>
              <a:buFont typeface="Calibri" panose="020F0502020204030204" pitchFamily="34" charset="0"/>
              <a:buChar char="̶"/>
              <a:defRPr sz="2000" kern="1200">
                <a:solidFill>
                  <a:schemeClr val="tx1"/>
                </a:solidFill>
                <a:latin typeface="+mn-lt"/>
                <a:ea typeface="+mn-ea"/>
                <a:cs typeface="+mn-cs"/>
              </a:defRPr>
            </a:lvl3pPr>
            <a:lvl4pPr marL="640080" indent="-182889" algn="l" defTabSz="914446" rtl="0" eaLnBrk="1" latinLnBrk="0" hangingPunct="1">
              <a:lnSpc>
                <a:spcPct val="100000"/>
              </a:lnSpc>
              <a:spcBef>
                <a:spcPts val="4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4pPr>
            <a:lvl5pPr marL="731557"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2000" kern="1200" baseline="0">
                <a:solidFill>
                  <a:schemeClr val="tx1"/>
                </a:solidFill>
                <a:latin typeface="+mn-lt"/>
                <a:ea typeface="+mn-ea"/>
                <a:cs typeface="+mn-cs"/>
              </a:defRPr>
            </a:lvl5pPr>
            <a:lvl6pPr marL="914446"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6pPr>
            <a:lvl7pPr marL="1097335"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7pPr>
            <a:lvl8pPr marL="1280224" indent="-182889" algn="l" defTabSz="914446" rtl="0" eaLnBrk="1" latinLnBrk="0" hangingPunct="1">
              <a:lnSpc>
                <a:spcPct val="100000"/>
              </a:lnSpc>
              <a:spcBef>
                <a:spcPts val="4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8pPr>
            <a:lvl9pPr marL="1280224" indent="0" algn="l" defTabSz="914446" rtl="0" eaLnBrk="1" latinLnBrk="0" hangingPunct="1">
              <a:lnSpc>
                <a:spcPct val="90000"/>
              </a:lnSpc>
              <a:spcBef>
                <a:spcPts val="500"/>
              </a:spcBef>
              <a:buClr>
                <a:schemeClr val="accent1"/>
              </a:buClr>
              <a:buFont typeface="Arial" panose="020B0604020202020204" pitchFamily="34" charset="0"/>
              <a:buNone/>
              <a:defRPr sz="1333" kern="1200">
                <a:solidFill>
                  <a:schemeClr val="tx1"/>
                </a:solidFill>
                <a:latin typeface="+mn-lt"/>
                <a:ea typeface="+mn-ea"/>
                <a:cs typeface="+mn-cs"/>
              </a:defRPr>
            </a:lvl9pPr>
          </a:lstStyle>
          <a:p>
            <a:pPr marL="182825" indent="-182825" defTabSz="914172">
              <a:spcBef>
                <a:spcPts val="400"/>
              </a:spcBef>
              <a:spcAft>
                <a:spcPts val="400"/>
              </a:spcAft>
              <a:buClr>
                <a:srgbClr val="3A3B3C"/>
              </a:buClr>
              <a:buFont typeface="Arial" panose="020B0604020202020204" pitchFamily="34" charset="0"/>
              <a:buChar char="•"/>
              <a:defRPr/>
            </a:pPr>
            <a:r>
              <a:rPr lang="en-US" sz="1600" dirty="0">
                <a:solidFill>
                  <a:srgbClr val="3A3B3C"/>
                </a:solidFill>
                <a:latin typeface="Calibri" panose="020F0502020204030204"/>
              </a:rPr>
              <a:t>SBIRT is a proven approach to improving patient outcomes and decreasing emergency department and inpatient admissions.</a:t>
            </a:r>
          </a:p>
          <a:p>
            <a:pPr marL="182825" indent="-182825" defTabSz="914172">
              <a:spcBef>
                <a:spcPts val="400"/>
              </a:spcBef>
              <a:spcAft>
                <a:spcPts val="400"/>
              </a:spcAft>
              <a:buClr>
                <a:srgbClr val="3A3B3C"/>
              </a:buClr>
              <a:buFont typeface="Arial" panose="020B0604020202020204" pitchFamily="34" charset="0"/>
              <a:buChar char="•"/>
              <a:defRPr/>
            </a:pPr>
            <a:r>
              <a:rPr lang="en-US" sz="1600" dirty="0">
                <a:solidFill>
                  <a:srgbClr val="3A3B3C"/>
                </a:solidFill>
                <a:latin typeface="Calibri" panose="020F0502020204030204"/>
              </a:rPr>
              <a:t>SBIRT expands the continuum of care, focusing on prevention before alcohol and other drug use escalates to problematic use or a substance use disorder, through assessing of otherwise overlooked patients. </a:t>
            </a:r>
          </a:p>
          <a:p>
            <a:pPr marL="182825" indent="-182825" defTabSz="914172">
              <a:spcBef>
                <a:spcPts val="400"/>
              </a:spcBef>
              <a:spcAft>
                <a:spcPts val="400"/>
              </a:spcAft>
              <a:buClr>
                <a:srgbClr val="3A3B3C"/>
              </a:buClr>
              <a:buFont typeface="Arial" panose="020B0604020202020204" pitchFamily="34" charset="0"/>
              <a:buChar char="•"/>
              <a:defRPr/>
            </a:pPr>
            <a:r>
              <a:rPr lang="en-US" sz="1600" dirty="0">
                <a:solidFill>
                  <a:srgbClr val="3A3B3C"/>
                </a:solidFill>
                <a:latin typeface="Calibri" panose="020F0502020204030204"/>
              </a:rPr>
              <a:t>SBIRT prevents future problems by detecting risky behavior and current health problems related to substance use at an early stage before more serious problems develop. </a:t>
            </a:r>
          </a:p>
          <a:p>
            <a:pPr marL="182825" indent="-182825" defTabSz="914172">
              <a:spcBef>
                <a:spcPts val="400"/>
              </a:spcBef>
              <a:spcAft>
                <a:spcPts val="400"/>
              </a:spcAft>
              <a:buClr>
                <a:srgbClr val="3A3B3C"/>
              </a:buClr>
              <a:buFont typeface="Arial" panose="020B0604020202020204" pitchFamily="34" charset="0"/>
              <a:buChar char="•"/>
              <a:defRPr/>
            </a:pPr>
            <a:r>
              <a:rPr lang="en-US" sz="1600" dirty="0">
                <a:solidFill>
                  <a:srgbClr val="3A3B3C"/>
                </a:solidFill>
                <a:latin typeface="Calibri" panose="020F0502020204030204"/>
              </a:rPr>
              <a:t>SBIRT creates better patient outcomes by enhancing patient care, improving treatment outcomes and increasing provider and patient satisfaction.</a:t>
            </a:r>
            <a:r>
              <a:rPr lang="en-US" sz="1600" baseline="30000" dirty="0">
                <a:solidFill>
                  <a:srgbClr val="3A3B3C"/>
                </a:solidFill>
                <a:latin typeface="Calibri" panose="020F0502020204030204"/>
              </a:rPr>
              <a:t>3 </a:t>
            </a:r>
            <a:r>
              <a:rPr lang="en-US" sz="1600" dirty="0">
                <a:solidFill>
                  <a:srgbClr val="3A3B3C"/>
                </a:solidFill>
                <a:latin typeface="Calibri" panose="020F0502020204030204"/>
              </a:rPr>
              <a:t>SBIRT gives providers the opportunity to educate patients about the connection between their health issues and their substance use. </a:t>
            </a:r>
          </a:p>
          <a:p>
            <a:pPr marL="182825" indent="-182825" defTabSz="914172">
              <a:spcBef>
                <a:spcPts val="400"/>
              </a:spcBef>
              <a:spcAft>
                <a:spcPts val="400"/>
              </a:spcAft>
              <a:buClr>
                <a:srgbClr val="3A3B3C"/>
              </a:buClr>
              <a:buFont typeface="Arial" panose="020B0604020202020204" pitchFamily="34" charset="0"/>
              <a:buChar char="•"/>
              <a:defRPr/>
            </a:pPr>
            <a:r>
              <a:rPr lang="en-US" sz="1600" dirty="0">
                <a:solidFill>
                  <a:srgbClr val="3A3B3C"/>
                </a:solidFill>
                <a:latin typeface="Calibri" panose="020F0502020204030204"/>
              </a:rPr>
              <a:t>SBIRT creates positive financial returns as a reimbursable, cost-saving and cost-effective practice. </a:t>
            </a:r>
          </a:p>
          <a:p>
            <a:pPr marL="468489" lvl="1" indent="-285664" defTabSz="914172" fontAlgn="auto">
              <a:buClr>
                <a:srgbClr val="3A3B3C"/>
              </a:buClr>
              <a:buSzPct val="100000"/>
              <a:buFont typeface="Symbol" panose="05050102010706020507" pitchFamily="18" charset="2"/>
              <a:buChar char="-"/>
              <a:defRPr/>
            </a:pPr>
            <a:r>
              <a:rPr lang="en-US" sz="1600" dirty="0">
                <a:solidFill>
                  <a:srgbClr val="3A3B3C"/>
                </a:solidFill>
                <a:latin typeface="Calibri" panose="020F0502020204030204"/>
              </a:rPr>
              <a:t>Research has shown a net benefit of $546 per patient receiving brief intervention in a primary care setting and net cost savings of $89 per patient screened. </a:t>
            </a:r>
          </a:p>
          <a:p>
            <a:pPr marL="468489" lvl="1" indent="-285664" defTabSz="914172" fontAlgn="auto">
              <a:buClr>
                <a:srgbClr val="3A3B3C"/>
              </a:buClr>
              <a:buSzPct val="100000"/>
              <a:buFont typeface="Symbol" panose="05050102010706020507" pitchFamily="18" charset="2"/>
              <a:buChar char="-"/>
              <a:defRPr/>
            </a:pPr>
            <a:r>
              <a:rPr lang="en-US" sz="1600" dirty="0">
                <a:solidFill>
                  <a:srgbClr val="3A3B3C"/>
                </a:solidFill>
                <a:latin typeface="Calibri" panose="020F0502020204030204"/>
              </a:rPr>
              <a:t>In emergency departments and trauma centers, the net benefit per patient offered a brief intervention is $3,300 and </a:t>
            </a:r>
            <a:br>
              <a:rPr lang="en-US" sz="1600" dirty="0">
                <a:solidFill>
                  <a:srgbClr val="3A3B3C"/>
                </a:solidFill>
                <a:latin typeface="Calibri" panose="020F0502020204030204"/>
              </a:rPr>
            </a:br>
            <a:r>
              <a:rPr lang="en-US" sz="1600" dirty="0">
                <a:solidFill>
                  <a:srgbClr val="3A3B3C"/>
                </a:solidFill>
                <a:latin typeface="Calibri" panose="020F0502020204030204"/>
              </a:rPr>
              <a:t>the return on investment is about $4 for every dollar spent.</a:t>
            </a:r>
            <a:r>
              <a:rPr lang="en-US" sz="1600" baseline="30000" dirty="0">
                <a:solidFill>
                  <a:srgbClr val="3A3B3C"/>
                </a:solidFill>
                <a:latin typeface="Calibri" panose="020F0502020204030204"/>
              </a:rPr>
              <a:t>4,</a:t>
            </a:r>
            <a:r>
              <a:rPr lang="en-US" sz="1600" strike="sngStrike" baseline="30000" dirty="0">
                <a:solidFill>
                  <a:srgbClr val="3A3B3C"/>
                </a:solidFill>
                <a:latin typeface="Calibri" panose="020F0502020204030204"/>
              </a:rPr>
              <a:t>-</a:t>
            </a:r>
            <a:r>
              <a:rPr lang="en-US" sz="1600" baseline="30000" dirty="0">
                <a:solidFill>
                  <a:srgbClr val="3A3B3C"/>
                </a:solidFill>
                <a:latin typeface="Calibri" panose="020F0502020204030204"/>
              </a:rPr>
              <a:t>5</a:t>
            </a:r>
          </a:p>
        </p:txBody>
      </p:sp>
      <p:sp>
        <p:nvSpPr>
          <p:cNvPr id="7" name="TextBox 6">
            <a:extLst>
              <a:ext uri="{FF2B5EF4-FFF2-40B4-BE49-F238E27FC236}">
                <a16:creationId xmlns:a16="http://schemas.microsoft.com/office/drawing/2014/main" id="{DFE05EB2-E11B-1984-9041-049DE000D545}"/>
              </a:ext>
            </a:extLst>
          </p:cNvPr>
          <p:cNvSpPr txBox="1"/>
          <p:nvPr/>
        </p:nvSpPr>
        <p:spPr>
          <a:xfrm>
            <a:off x="1136854" y="4986769"/>
            <a:ext cx="5522289" cy="1323439"/>
          </a:xfrm>
          <a:prstGeom prst="rect">
            <a:avLst/>
          </a:prstGeom>
          <a:noFill/>
        </p:spPr>
        <p:txBody>
          <a:bodyPr wrap="square" rtlCol="0">
            <a:spAutoFit/>
          </a:bodyPr>
          <a:lstStyle/>
          <a:p>
            <a:pPr defTabSz="914035">
              <a:defRPr/>
            </a:pPr>
            <a:r>
              <a:rPr lang="en-US" sz="1600" b="1" dirty="0">
                <a:solidFill>
                  <a:schemeClr val="bg1"/>
                </a:solidFill>
                <a:latin typeface="Calibri" panose="020F0502020204030204"/>
              </a:rPr>
              <a:t>Widely endorsed by:</a:t>
            </a:r>
            <a:endParaRPr lang="en-US" sz="1600" dirty="0">
              <a:solidFill>
                <a:schemeClr val="bg1"/>
              </a:solidFill>
              <a:latin typeface="Calibri" panose="020F0502020204030204"/>
            </a:endParaRPr>
          </a:p>
          <a:p>
            <a:pPr defTabSz="914035">
              <a:defRPr/>
            </a:pPr>
            <a:r>
              <a:rPr lang="en-US" sz="1600" dirty="0">
                <a:solidFill>
                  <a:schemeClr val="bg1"/>
                </a:solidFill>
                <a:latin typeface="Calibri" panose="020F0502020204030204"/>
              </a:rPr>
              <a:t>World Health Organization (WHO) </a:t>
            </a:r>
          </a:p>
          <a:p>
            <a:pPr defTabSz="914035">
              <a:defRPr/>
            </a:pPr>
            <a:r>
              <a:rPr lang="en-US" sz="1600" dirty="0">
                <a:solidFill>
                  <a:schemeClr val="bg1"/>
                </a:solidFill>
                <a:latin typeface="Calibri" panose="020F0502020204030204"/>
              </a:rPr>
              <a:t>United States Prevention Services Task Force (USPSTF) </a:t>
            </a:r>
          </a:p>
          <a:p>
            <a:pPr defTabSz="914035">
              <a:defRPr/>
            </a:pPr>
            <a:r>
              <a:rPr lang="en-US" sz="1600" dirty="0">
                <a:solidFill>
                  <a:schemeClr val="bg1"/>
                </a:solidFill>
                <a:latin typeface="Calibri" panose="020F0502020204030204"/>
              </a:rPr>
              <a:t>American Medical Association (AMA) </a:t>
            </a:r>
          </a:p>
          <a:p>
            <a:pPr defTabSz="914035">
              <a:defRPr/>
            </a:pPr>
            <a:endParaRPr lang="en-US" sz="1600" dirty="0">
              <a:solidFill>
                <a:schemeClr val="bg1"/>
              </a:solidFill>
              <a:latin typeface="Calibri" panose="020F0502020204030204"/>
            </a:endParaRPr>
          </a:p>
        </p:txBody>
      </p:sp>
      <p:sp>
        <p:nvSpPr>
          <p:cNvPr id="8" name="TextBox 7">
            <a:extLst>
              <a:ext uri="{FF2B5EF4-FFF2-40B4-BE49-F238E27FC236}">
                <a16:creationId xmlns:a16="http://schemas.microsoft.com/office/drawing/2014/main" id="{A45FCE00-F949-7832-FA0E-2A3E028C6D34}"/>
              </a:ext>
            </a:extLst>
          </p:cNvPr>
          <p:cNvSpPr txBox="1"/>
          <p:nvPr/>
        </p:nvSpPr>
        <p:spPr>
          <a:xfrm>
            <a:off x="6995501" y="5263694"/>
            <a:ext cx="3967593" cy="830997"/>
          </a:xfrm>
          <a:prstGeom prst="rect">
            <a:avLst/>
          </a:prstGeom>
          <a:noFill/>
        </p:spPr>
        <p:txBody>
          <a:bodyPr wrap="square" rtlCol="0">
            <a:spAutoFit/>
          </a:bodyPr>
          <a:lstStyle/>
          <a:p>
            <a:pPr defTabSz="914035">
              <a:defRPr/>
            </a:pPr>
            <a:r>
              <a:rPr lang="en-US" sz="1600" dirty="0">
                <a:solidFill>
                  <a:schemeClr val="bg1"/>
                </a:solidFill>
                <a:latin typeface="Calibri" panose="020F0502020204030204"/>
              </a:rPr>
              <a:t>American College of Surgeons (ACS) </a:t>
            </a:r>
          </a:p>
          <a:p>
            <a:pPr defTabSz="914035">
              <a:defRPr/>
            </a:pPr>
            <a:r>
              <a:rPr lang="en-US" sz="1600" dirty="0">
                <a:solidFill>
                  <a:schemeClr val="bg1"/>
                </a:solidFill>
                <a:latin typeface="Calibri" panose="020F0502020204030204"/>
              </a:rPr>
              <a:t>American Academy of Pediatrics (AAP)</a:t>
            </a:r>
          </a:p>
          <a:p>
            <a:pPr defTabSz="914035">
              <a:defRPr/>
            </a:pPr>
            <a:endParaRPr lang="en-US" sz="1600" dirty="0">
              <a:solidFill>
                <a:schemeClr val="bg1"/>
              </a:solidFill>
              <a:latin typeface="Calibri" panose="020F0502020204030204"/>
            </a:endParaRPr>
          </a:p>
        </p:txBody>
      </p:sp>
    </p:spTree>
    <p:extLst>
      <p:ext uri="{BB962C8B-B14F-4D97-AF65-F5344CB8AC3E}">
        <p14:creationId xmlns:p14="http://schemas.microsoft.com/office/powerpoint/2010/main" val="346155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7569EC-B252-E289-988C-2A21455175A9}"/>
              </a:ext>
            </a:extLst>
          </p:cNvPr>
          <p:cNvSpPr>
            <a:spLocks noGrp="1"/>
          </p:cNvSpPr>
          <p:nvPr>
            <p:ph type="title"/>
          </p:nvPr>
        </p:nvSpPr>
        <p:spPr>
          <a:xfrm>
            <a:off x="445542" y="180267"/>
            <a:ext cx="10975360" cy="1007049"/>
          </a:xfrm>
        </p:spPr>
        <p:txBody>
          <a:bodyPr/>
          <a:lstStyle/>
          <a:p>
            <a:r>
              <a:rPr lang="en-US" dirty="0"/>
              <a:t>Implement SBIRT</a:t>
            </a:r>
          </a:p>
        </p:txBody>
      </p:sp>
      <p:sp>
        <p:nvSpPr>
          <p:cNvPr id="5" name="object 4">
            <a:extLst>
              <a:ext uri="{FF2B5EF4-FFF2-40B4-BE49-F238E27FC236}">
                <a16:creationId xmlns:a16="http://schemas.microsoft.com/office/drawing/2014/main" id="{10EB5AC1-9A66-E0FB-5115-B7AEBE282F9F}"/>
              </a:ext>
            </a:extLst>
          </p:cNvPr>
          <p:cNvSpPr txBox="1"/>
          <p:nvPr/>
        </p:nvSpPr>
        <p:spPr>
          <a:xfrm>
            <a:off x="445542" y="566337"/>
            <a:ext cx="5302139" cy="259042"/>
          </a:xfrm>
          <a:prstGeom prst="rect">
            <a:avLst/>
          </a:prstGeom>
        </p:spPr>
        <p:txBody>
          <a:bodyPr vert="horz" wrap="square" lIns="0" tIns="12697" rIns="0" bIns="0" rtlCol="0">
            <a:spAutoFit/>
          </a:bodyPr>
          <a:lstStyle/>
          <a:p>
            <a:pPr marL="12696" defTabSz="914035">
              <a:spcBef>
                <a:spcPts val="100"/>
              </a:spcBef>
              <a:defRPr/>
            </a:pPr>
            <a:r>
              <a:rPr sz="1600" dirty="0">
                <a:solidFill>
                  <a:srgbClr val="52565A"/>
                </a:solidFill>
                <a:latin typeface="+mj-lt"/>
                <a:cs typeface="Calibri"/>
              </a:rPr>
              <a:t>What</a:t>
            </a:r>
            <a:r>
              <a:rPr sz="1600" spc="-55" dirty="0">
                <a:solidFill>
                  <a:srgbClr val="52565A"/>
                </a:solidFill>
                <a:latin typeface="+mj-lt"/>
                <a:cs typeface="Calibri"/>
              </a:rPr>
              <a:t> </a:t>
            </a:r>
            <a:r>
              <a:rPr sz="1600" dirty="0">
                <a:solidFill>
                  <a:srgbClr val="52565A"/>
                </a:solidFill>
                <a:latin typeface="+mj-lt"/>
                <a:cs typeface="Calibri"/>
              </a:rPr>
              <a:t>triage</a:t>
            </a:r>
            <a:r>
              <a:rPr sz="1600" spc="-55" dirty="0">
                <a:solidFill>
                  <a:srgbClr val="52565A"/>
                </a:solidFill>
                <a:latin typeface="+mj-lt"/>
                <a:cs typeface="Calibri"/>
              </a:rPr>
              <a:t> </a:t>
            </a:r>
            <a:r>
              <a:rPr sz="1600" dirty="0">
                <a:solidFill>
                  <a:srgbClr val="52565A"/>
                </a:solidFill>
                <a:latin typeface="+mj-lt"/>
                <a:cs typeface="Calibri"/>
              </a:rPr>
              <a:t>could</a:t>
            </a:r>
            <a:r>
              <a:rPr sz="1600" spc="-50" dirty="0">
                <a:solidFill>
                  <a:srgbClr val="52565A"/>
                </a:solidFill>
                <a:latin typeface="+mj-lt"/>
                <a:cs typeface="Calibri"/>
              </a:rPr>
              <a:t> </a:t>
            </a:r>
            <a:r>
              <a:rPr sz="1600" dirty="0">
                <a:solidFill>
                  <a:srgbClr val="52565A"/>
                </a:solidFill>
                <a:latin typeface="+mj-lt"/>
                <a:cs typeface="Calibri"/>
              </a:rPr>
              <a:t>look</a:t>
            </a:r>
            <a:r>
              <a:rPr sz="1600" spc="-60" dirty="0">
                <a:solidFill>
                  <a:srgbClr val="52565A"/>
                </a:solidFill>
                <a:latin typeface="+mj-lt"/>
                <a:cs typeface="Calibri"/>
              </a:rPr>
              <a:t> </a:t>
            </a:r>
            <a:r>
              <a:rPr sz="1600" dirty="0">
                <a:solidFill>
                  <a:srgbClr val="52565A"/>
                </a:solidFill>
                <a:latin typeface="+mj-lt"/>
                <a:cs typeface="Calibri"/>
              </a:rPr>
              <a:t>like</a:t>
            </a:r>
            <a:r>
              <a:rPr sz="1600" spc="-55" dirty="0">
                <a:solidFill>
                  <a:srgbClr val="52565A"/>
                </a:solidFill>
                <a:latin typeface="+mj-lt"/>
                <a:cs typeface="Calibri"/>
              </a:rPr>
              <a:t> </a:t>
            </a:r>
            <a:r>
              <a:rPr sz="1600" dirty="0">
                <a:solidFill>
                  <a:srgbClr val="52565A"/>
                </a:solidFill>
                <a:latin typeface="+mj-lt"/>
                <a:cs typeface="Calibri"/>
              </a:rPr>
              <a:t>in</a:t>
            </a:r>
            <a:r>
              <a:rPr sz="1600" spc="-50" dirty="0">
                <a:solidFill>
                  <a:srgbClr val="52565A"/>
                </a:solidFill>
                <a:latin typeface="+mj-lt"/>
                <a:cs typeface="Calibri"/>
              </a:rPr>
              <a:t> </a:t>
            </a:r>
            <a:r>
              <a:rPr sz="1600" dirty="0">
                <a:solidFill>
                  <a:srgbClr val="52565A"/>
                </a:solidFill>
                <a:latin typeface="+mj-lt"/>
                <a:cs typeface="Calibri"/>
              </a:rPr>
              <a:t>your</a:t>
            </a:r>
            <a:r>
              <a:rPr sz="1600" spc="-65" dirty="0">
                <a:solidFill>
                  <a:srgbClr val="52565A"/>
                </a:solidFill>
                <a:latin typeface="+mj-lt"/>
                <a:cs typeface="Calibri"/>
              </a:rPr>
              <a:t> </a:t>
            </a:r>
            <a:r>
              <a:rPr sz="1600" spc="-10" dirty="0">
                <a:solidFill>
                  <a:srgbClr val="52565A"/>
                </a:solidFill>
                <a:latin typeface="+mj-lt"/>
                <a:cs typeface="Calibri"/>
              </a:rPr>
              <a:t>practice</a:t>
            </a:r>
            <a:endParaRPr sz="1600" dirty="0">
              <a:solidFill>
                <a:srgbClr val="3A3B3C"/>
              </a:solidFill>
              <a:latin typeface="+mj-lt"/>
              <a:cs typeface="Calibri"/>
            </a:endParaRPr>
          </a:p>
        </p:txBody>
      </p:sp>
      <p:grpSp>
        <p:nvGrpSpPr>
          <p:cNvPr id="44" name="Group 43">
            <a:extLst>
              <a:ext uri="{FF2B5EF4-FFF2-40B4-BE49-F238E27FC236}">
                <a16:creationId xmlns:a16="http://schemas.microsoft.com/office/drawing/2014/main" id="{2298C0CC-EA7B-2E08-E49A-C8F6814FEB45}"/>
              </a:ext>
            </a:extLst>
          </p:cNvPr>
          <p:cNvGrpSpPr/>
          <p:nvPr/>
        </p:nvGrpSpPr>
        <p:grpSpPr>
          <a:xfrm>
            <a:off x="500048" y="1186487"/>
            <a:ext cx="10975360" cy="5027817"/>
            <a:chOff x="749588" y="1704750"/>
            <a:chExt cx="10403097" cy="4725352"/>
          </a:xfrm>
        </p:grpSpPr>
        <p:sp>
          <p:nvSpPr>
            <p:cNvPr id="7" name="Oval 6">
              <a:extLst>
                <a:ext uri="{FF2B5EF4-FFF2-40B4-BE49-F238E27FC236}">
                  <a16:creationId xmlns:a16="http://schemas.microsoft.com/office/drawing/2014/main" id="{64102241-29B0-049E-D337-A0C9869913C0}"/>
                </a:ext>
              </a:extLst>
            </p:cNvPr>
            <p:cNvSpPr/>
            <p:nvPr/>
          </p:nvSpPr>
          <p:spPr>
            <a:xfrm>
              <a:off x="1221593" y="1708912"/>
              <a:ext cx="2120202" cy="914400"/>
            </a:xfrm>
            <a:prstGeom prst="ellipse">
              <a:avLst/>
            </a:prstGeom>
            <a:solidFill>
              <a:schemeClr val="accent2">
                <a:lumMod val="20000"/>
                <a:lumOff val="8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035">
                <a:defRPr/>
              </a:pPr>
              <a:r>
                <a:rPr lang="en-US" sz="1200" b="1" dirty="0">
                  <a:solidFill>
                    <a:schemeClr val="tx2"/>
                  </a:solidFill>
                </a:rPr>
                <a:t>Patient arrives for initial prenatal visit</a:t>
              </a:r>
            </a:p>
          </p:txBody>
        </p:sp>
        <p:sp>
          <p:nvSpPr>
            <p:cNvPr id="8" name="Oval 7">
              <a:extLst>
                <a:ext uri="{FF2B5EF4-FFF2-40B4-BE49-F238E27FC236}">
                  <a16:creationId xmlns:a16="http://schemas.microsoft.com/office/drawing/2014/main" id="{1E8063DB-A89D-7489-971E-EEC4C2B30C0F}"/>
                </a:ext>
              </a:extLst>
            </p:cNvPr>
            <p:cNvSpPr/>
            <p:nvPr/>
          </p:nvSpPr>
          <p:spPr>
            <a:xfrm>
              <a:off x="1227622" y="2966341"/>
              <a:ext cx="2120202" cy="914400"/>
            </a:xfrm>
            <a:prstGeom prst="ellipse">
              <a:avLst/>
            </a:prstGeom>
            <a:solidFill>
              <a:schemeClr val="bg1">
                <a:lumMod val="60000"/>
                <a:lumOff val="4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035">
                <a:defRPr/>
              </a:pPr>
              <a:r>
                <a:rPr lang="en-US" sz="1200" b="1">
                  <a:solidFill>
                    <a:schemeClr val="tx2"/>
                  </a:solidFill>
                </a:rPr>
                <a:t>Referral to addiction provider for further evaluation and treatment</a:t>
              </a:r>
            </a:p>
          </p:txBody>
        </p:sp>
        <p:sp>
          <p:nvSpPr>
            <p:cNvPr id="9" name="Oval 8">
              <a:extLst>
                <a:ext uri="{FF2B5EF4-FFF2-40B4-BE49-F238E27FC236}">
                  <a16:creationId xmlns:a16="http://schemas.microsoft.com/office/drawing/2014/main" id="{ED0B1DF0-D9E9-9E27-BA64-246ACBFA9ECD}"/>
                </a:ext>
              </a:extLst>
            </p:cNvPr>
            <p:cNvSpPr/>
            <p:nvPr/>
          </p:nvSpPr>
          <p:spPr>
            <a:xfrm>
              <a:off x="3824069" y="2920589"/>
              <a:ext cx="2120202" cy="914400"/>
            </a:xfrm>
            <a:prstGeom prst="ellipse">
              <a:avLst/>
            </a:prstGeom>
            <a:solidFill>
              <a:schemeClr val="bg1">
                <a:lumMod val="60000"/>
                <a:lumOff val="4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035">
                <a:defRPr/>
              </a:pPr>
              <a:r>
                <a:rPr lang="en-US" sz="1200" b="1" dirty="0">
                  <a:solidFill>
                    <a:schemeClr val="tx2"/>
                  </a:solidFill>
                </a:rPr>
                <a:t>Prenatal visit with provider begins, BI and RT are not indicated</a:t>
              </a:r>
            </a:p>
          </p:txBody>
        </p:sp>
        <p:sp>
          <p:nvSpPr>
            <p:cNvPr id="10" name="Oval 9">
              <a:extLst>
                <a:ext uri="{FF2B5EF4-FFF2-40B4-BE49-F238E27FC236}">
                  <a16:creationId xmlns:a16="http://schemas.microsoft.com/office/drawing/2014/main" id="{622C9B0A-FFCE-A835-9B82-9BC2AAAF2F8F}"/>
                </a:ext>
              </a:extLst>
            </p:cNvPr>
            <p:cNvSpPr/>
            <p:nvPr/>
          </p:nvSpPr>
          <p:spPr>
            <a:xfrm>
              <a:off x="3914300" y="5504059"/>
              <a:ext cx="2120202" cy="914400"/>
            </a:xfrm>
            <a:prstGeom prst="ellipse">
              <a:avLst/>
            </a:prstGeom>
            <a:solidFill>
              <a:schemeClr val="bg1">
                <a:lumMod val="60000"/>
                <a:lumOff val="40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035">
                <a:defRPr/>
              </a:pPr>
              <a:r>
                <a:rPr lang="en-US" sz="1200" b="1">
                  <a:solidFill>
                    <a:schemeClr val="tx2"/>
                  </a:solidFill>
                </a:rPr>
                <a:t>Routine prenatal care, education; encourage abstinence</a:t>
              </a:r>
            </a:p>
          </p:txBody>
        </p:sp>
        <p:sp>
          <p:nvSpPr>
            <p:cNvPr id="11" name="Rectangle 10">
              <a:extLst>
                <a:ext uri="{FF2B5EF4-FFF2-40B4-BE49-F238E27FC236}">
                  <a16:creationId xmlns:a16="http://schemas.microsoft.com/office/drawing/2014/main" id="{F6F745CD-EDF6-23AF-520D-ABF3B96D5C37}"/>
                </a:ext>
              </a:extLst>
            </p:cNvPr>
            <p:cNvSpPr/>
            <p:nvPr/>
          </p:nvSpPr>
          <p:spPr>
            <a:xfrm>
              <a:off x="3824069" y="1708912"/>
              <a:ext cx="2120202" cy="914400"/>
            </a:xfrm>
            <a:prstGeom prst="rect">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r>
                <a:rPr lang="en-US" sz="1200" b="1" dirty="0">
                  <a:solidFill>
                    <a:schemeClr val="tx2"/>
                  </a:solidFill>
                </a:rPr>
                <a:t>General orientation to practice, includes substance use policy </a:t>
              </a:r>
            </a:p>
          </p:txBody>
        </p:sp>
        <p:sp>
          <p:nvSpPr>
            <p:cNvPr id="12" name="Rectangle 11">
              <a:extLst>
                <a:ext uri="{FF2B5EF4-FFF2-40B4-BE49-F238E27FC236}">
                  <a16:creationId xmlns:a16="http://schemas.microsoft.com/office/drawing/2014/main" id="{0CFC3644-A2EB-7087-2EDE-328C041730DD}"/>
                </a:ext>
              </a:extLst>
            </p:cNvPr>
            <p:cNvSpPr/>
            <p:nvPr/>
          </p:nvSpPr>
          <p:spPr>
            <a:xfrm>
              <a:off x="6412383" y="1704750"/>
              <a:ext cx="2120202" cy="914400"/>
            </a:xfrm>
            <a:prstGeom prst="rect">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r>
                <a:rPr lang="en-US" sz="1200" b="1">
                  <a:solidFill>
                    <a:schemeClr val="tx2"/>
                  </a:solidFill>
                </a:rPr>
                <a:t>At one point during visit, staff ensures patient is seen privately for confidential screening</a:t>
              </a:r>
            </a:p>
          </p:txBody>
        </p:sp>
        <p:sp>
          <p:nvSpPr>
            <p:cNvPr id="13" name="Rectangle 12">
              <a:extLst>
                <a:ext uri="{FF2B5EF4-FFF2-40B4-BE49-F238E27FC236}">
                  <a16:creationId xmlns:a16="http://schemas.microsoft.com/office/drawing/2014/main" id="{4BC586BD-E9D0-6ECC-0D05-BAD83A09382B}"/>
                </a:ext>
              </a:extLst>
            </p:cNvPr>
            <p:cNvSpPr/>
            <p:nvPr/>
          </p:nvSpPr>
          <p:spPr>
            <a:xfrm>
              <a:off x="8986388" y="1704750"/>
              <a:ext cx="2120202" cy="914400"/>
            </a:xfrm>
            <a:prstGeom prst="rect">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r>
                <a:rPr lang="en-US" sz="1200" b="1">
                  <a:solidFill>
                    <a:schemeClr val="tx2"/>
                  </a:solidFill>
                </a:rPr>
                <a:t>Substance use screening questionnaire</a:t>
              </a:r>
            </a:p>
          </p:txBody>
        </p:sp>
        <p:sp>
          <p:nvSpPr>
            <p:cNvPr id="14" name="Rectangle 13">
              <a:extLst>
                <a:ext uri="{FF2B5EF4-FFF2-40B4-BE49-F238E27FC236}">
                  <a16:creationId xmlns:a16="http://schemas.microsoft.com/office/drawing/2014/main" id="{6A40A8C9-748A-ABE0-16E5-25346C576A9A}"/>
                </a:ext>
              </a:extLst>
            </p:cNvPr>
            <p:cNvSpPr/>
            <p:nvPr/>
          </p:nvSpPr>
          <p:spPr>
            <a:xfrm>
              <a:off x="8999844" y="4204953"/>
              <a:ext cx="2120202" cy="914400"/>
            </a:xfrm>
            <a:prstGeom prst="rect">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r>
                <a:rPr lang="en-US" sz="1200" b="1" dirty="0">
                  <a:solidFill>
                    <a:schemeClr val="tx2"/>
                  </a:solidFill>
                </a:rPr>
                <a:t>Warm handoff to provider</a:t>
              </a:r>
            </a:p>
          </p:txBody>
        </p:sp>
        <p:sp>
          <p:nvSpPr>
            <p:cNvPr id="15" name="Rectangle 14">
              <a:extLst>
                <a:ext uri="{FF2B5EF4-FFF2-40B4-BE49-F238E27FC236}">
                  <a16:creationId xmlns:a16="http://schemas.microsoft.com/office/drawing/2014/main" id="{BD87979F-7604-9C8F-363E-D50BF2C1EF42}"/>
                </a:ext>
              </a:extLst>
            </p:cNvPr>
            <p:cNvSpPr/>
            <p:nvPr/>
          </p:nvSpPr>
          <p:spPr>
            <a:xfrm>
              <a:off x="6450010" y="4196576"/>
              <a:ext cx="2120202" cy="914400"/>
            </a:xfrm>
            <a:prstGeom prst="rect">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r>
                <a:rPr lang="en-US" sz="1200" b="1">
                  <a:solidFill>
                    <a:schemeClr val="tx2"/>
                  </a:solidFill>
                </a:rPr>
                <a:t>Follow-up questions</a:t>
              </a:r>
            </a:p>
          </p:txBody>
        </p:sp>
        <p:sp>
          <p:nvSpPr>
            <p:cNvPr id="16" name="Rectangle 15">
              <a:extLst>
                <a:ext uri="{FF2B5EF4-FFF2-40B4-BE49-F238E27FC236}">
                  <a16:creationId xmlns:a16="http://schemas.microsoft.com/office/drawing/2014/main" id="{478D0E62-F1CD-9A28-FBEE-A48B01B58D08}"/>
                </a:ext>
              </a:extLst>
            </p:cNvPr>
            <p:cNvSpPr/>
            <p:nvPr/>
          </p:nvSpPr>
          <p:spPr>
            <a:xfrm>
              <a:off x="3878354" y="4234689"/>
              <a:ext cx="2120202" cy="914400"/>
            </a:xfrm>
            <a:prstGeom prst="rect">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r>
                <a:rPr lang="en-US" sz="1200" b="1">
                  <a:solidFill>
                    <a:schemeClr val="tx2"/>
                  </a:solidFill>
                </a:rPr>
                <a:t>BI by provider</a:t>
              </a:r>
            </a:p>
          </p:txBody>
        </p:sp>
        <p:sp>
          <p:nvSpPr>
            <p:cNvPr id="17" name="Rectangle 16">
              <a:extLst>
                <a:ext uri="{FF2B5EF4-FFF2-40B4-BE49-F238E27FC236}">
                  <a16:creationId xmlns:a16="http://schemas.microsoft.com/office/drawing/2014/main" id="{0895822A-03DD-73FA-E96E-3F7BFC515D52}"/>
                </a:ext>
              </a:extLst>
            </p:cNvPr>
            <p:cNvSpPr/>
            <p:nvPr/>
          </p:nvSpPr>
          <p:spPr>
            <a:xfrm>
              <a:off x="1310848" y="5515702"/>
              <a:ext cx="2120202" cy="914400"/>
            </a:xfrm>
            <a:prstGeom prst="rect">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r>
                <a:rPr lang="en-US" sz="1200" b="1">
                  <a:solidFill>
                    <a:schemeClr val="tx2"/>
                  </a:solidFill>
                </a:rPr>
                <a:t>Referral to behavioral health for counseling</a:t>
              </a:r>
            </a:p>
          </p:txBody>
        </p:sp>
        <p:sp>
          <p:nvSpPr>
            <p:cNvPr id="18" name="Flowchart: Decision 17">
              <a:extLst>
                <a:ext uri="{FF2B5EF4-FFF2-40B4-BE49-F238E27FC236}">
                  <a16:creationId xmlns:a16="http://schemas.microsoft.com/office/drawing/2014/main" id="{E9F3AB6F-95D5-3C25-17A6-67D086236F55}"/>
                </a:ext>
              </a:extLst>
            </p:cNvPr>
            <p:cNvSpPr/>
            <p:nvPr/>
          </p:nvSpPr>
          <p:spPr>
            <a:xfrm>
              <a:off x="8981352" y="2915809"/>
              <a:ext cx="2171333" cy="949253"/>
            </a:xfrm>
            <a:prstGeom prst="flowChartDecision">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r>
                <a:rPr lang="en-US" sz="1200" b="1">
                  <a:solidFill>
                    <a:schemeClr val="tx2"/>
                  </a:solidFill>
                </a:rPr>
                <a:t>Patient completes screen</a:t>
              </a:r>
            </a:p>
          </p:txBody>
        </p:sp>
        <p:sp>
          <p:nvSpPr>
            <p:cNvPr id="19" name="Flowchart: Decision 18">
              <a:extLst>
                <a:ext uri="{FF2B5EF4-FFF2-40B4-BE49-F238E27FC236}">
                  <a16:creationId xmlns:a16="http://schemas.microsoft.com/office/drawing/2014/main" id="{5A7E441A-F854-150D-816C-DC5F07D25BFF}"/>
                </a:ext>
              </a:extLst>
            </p:cNvPr>
            <p:cNvSpPr/>
            <p:nvPr/>
          </p:nvSpPr>
          <p:spPr>
            <a:xfrm>
              <a:off x="1302895" y="4234689"/>
              <a:ext cx="2120202" cy="949253"/>
            </a:xfrm>
            <a:prstGeom prst="flowChartDecision">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r>
                <a:rPr lang="en-US" sz="1200" b="1">
                  <a:solidFill>
                    <a:schemeClr val="tx2"/>
                  </a:solidFill>
                </a:rPr>
                <a:t>Substance use severity</a:t>
              </a:r>
            </a:p>
          </p:txBody>
        </p:sp>
        <p:sp>
          <p:nvSpPr>
            <p:cNvPr id="21" name="Rectangle 20">
              <a:extLst>
                <a:ext uri="{FF2B5EF4-FFF2-40B4-BE49-F238E27FC236}">
                  <a16:creationId xmlns:a16="http://schemas.microsoft.com/office/drawing/2014/main" id="{E5775118-7E77-06C4-625B-643F851DD48A}"/>
                </a:ext>
              </a:extLst>
            </p:cNvPr>
            <p:cNvSpPr/>
            <p:nvPr/>
          </p:nvSpPr>
          <p:spPr>
            <a:xfrm>
              <a:off x="6412383" y="2915809"/>
              <a:ext cx="2120202" cy="914400"/>
            </a:xfrm>
            <a:prstGeom prst="rect">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r>
                <a:rPr lang="en-US" sz="1200" b="1">
                  <a:solidFill>
                    <a:schemeClr val="tx2"/>
                  </a:solidFill>
                </a:rPr>
                <a:t>Warm handoff to provider</a:t>
              </a:r>
            </a:p>
          </p:txBody>
        </p:sp>
        <p:sp>
          <p:nvSpPr>
            <p:cNvPr id="22" name="Arrow: Right 21">
              <a:extLst>
                <a:ext uri="{FF2B5EF4-FFF2-40B4-BE49-F238E27FC236}">
                  <a16:creationId xmlns:a16="http://schemas.microsoft.com/office/drawing/2014/main" id="{F3736F24-C045-93E9-5E57-2B2CB196A1E9}"/>
                </a:ext>
              </a:extLst>
            </p:cNvPr>
            <p:cNvSpPr/>
            <p:nvPr/>
          </p:nvSpPr>
          <p:spPr>
            <a:xfrm>
              <a:off x="3352807" y="2055520"/>
              <a:ext cx="457099" cy="217622"/>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23" name="Arrow: Right 22">
              <a:extLst>
                <a:ext uri="{FF2B5EF4-FFF2-40B4-BE49-F238E27FC236}">
                  <a16:creationId xmlns:a16="http://schemas.microsoft.com/office/drawing/2014/main" id="{FBDFB947-EB93-0879-53CB-2BE6BE430A89}"/>
                </a:ext>
              </a:extLst>
            </p:cNvPr>
            <p:cNvSpPr/>
            <p:nvPr/>
          </p:nvSpPr>
          <p:spPr>
            <a:xfrm>
              <a:off x="5947828" y="2046286"/>
              <a:ext cx="450245" cy="217622"/>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24" name="Arrow: Right 23">
              <a:extLst>
                <a:ext uri="{FF2B5EF4-FFF2-40B4-BE49-F238E27FC236}">
                  <a16:creationId xmlns:a16="http://schemas.microsoft.com/office/drawing/2014/main" id="{B13056AD-21DF-70B5-9301-15ECC62415C5}"/>
                </a:ext>
              </a:extLst>
            </p:cNvPr>
            <p:cNvSpPr/>
            <p:nvPr/>
          </p:nvSpPr>
          <p:spPr>
            <a:xfrm>
              <a:off x="8544171" y="2052457"/>
              <a:ext cx="427657" cy="217622"/>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25" name="Arrow: Right 24">
              <a:extLst>
                <a:ext uri="{FF2B5EF4-FFF2-40B4-BE49-F238E27FC236}">
                  <a16:creationId xmlns:a16="http://schemas.microsoft.com/office/drawing/2014/main" id="{AF0277FD-3683-ECB1-A8F5-F10EDFA20CC1}"/>
                </a:ext>
              </a:extLst>
            </p:cNvPr>
            <p:cNvSpPr/>
            <p:nvPr/>
          </p:nvSpPr>
          <p:spPr>
            <a:xfrm rot="5400000">
              <a:off x="9930132" y="2657759"/>
              <a:ext cx="275941" cy="213013"/>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26" name="Arrow: Right 25">
              <a:extLst>
                <a:ext uri="{FF2B5EF4-FFF2-40B4-BE49-F238E27FC236}">
                  <a16:creationId xmlns:a16="http://schemas.microsoft.com/office/drawing/2014/main" id="{554058D9-86E2-698D-FAEB-3CB36F1690B1}"/>
                </a:ext>
              </a:extLst>
            </p:cNvPr>
            <p:cNvSpPr/>
            <p:nvPr/>
          </p:nvSpPr>
          <p:spPr>
            <a:xfrm rot="5400000">
              <a:off x="9912263" y="3927088"/>
              <a:ext cx="311680" cy="213013"/>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27" name="Arrow: Right 26">
              <a:extLst>
                <a:ext uri="{FF2B5EF4-FFF2-40B4-BE49-F238E27FC236}">
                  <a16:creationId xmlns:a16="http://schemas.microsoft.com/office/drawing/2014/main" id="{3A25FA53-E9BB-57B9-D055-A50C870FB20A}"/>
                </a:ext>
              </a:extLst>
            </p:cNvPr>
            <p:cNvSpPr/>
            <p:nvPr/>
          </p:nvSpPr>
          <p:spPr>
            <a:xfrm rot="5400000">
              <a:off x="2208652" y="5236868"/>
              <a:ext cx="318862" cy="213013"/>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28" name="Arrow: Right 27">
              <a:extLst>
                <a:ext uri="{FF2B5EF4-FFF2-40B4-BE49-F238E27FC236}">
                  <a16:creationId xmlns:a16="http://schemas.microsoft.com/office/drawing/2014/main" id="{01790542-EB84-3274-F93C-11923AFB524A}"/>
                </a:ext>
              </a:extLst>
            </p:cNvPr>
            <p:cNvSpPr/>
            <p:nvPr/>
          </p:nvSpPr>
          <p:spPr>
            <a:xfrm rot="16200000">
              <a:off x="2193855" y="3957850"/>
              <a:ext cx="338283" cy="213013"/>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29" name="Arrow: Right 28">
              <a:extLst>
                <a:ext uri="{FF2B5EF4-FFF2-40B4-BE49-F238E27FC236}">
                  <a16:creationId xmlns:a16="http://schemas.microsoft.com/office/drawing/2014/main" id="{9A389D82-E2BA-A00A-C972-F6ADECBF8E84}"/>
                </a:ext>
              </a:extLst>
            </p:cNvPr>
            <p:cNvSpPr/>
            <p:nvPr/>
          </p:nvSpPr>
          <p:spPr>
            <a:xfrm rot="10800000">
              <a:off x="3438194" y="4600504"/>
              <a:ext cx="439348" cy="217622"/>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30" name="Arrow: Right 29">
              <a:extLst>
                <a:ext uri="{FF2B5EF4-FFF2-40B4-BE49-F238E27FC236}">
                  <a16:creationId xmlns:a16="http://schemas.microsoft.com/office/drawing/2014/main" id="{4D589AD0-7B52-3D7F-203C-C7A4BF980972}"/>
                </a:ext>
              </a:extLst>
            </p:cNvPr>
            <p:cNvSpPr/>
            <p:nvPr/>
          </p:nvSpPr>
          <p:spPr>
            <a:xfrm rot="10800000">
              <a:off x="6006508" y="4583078"/>
              <a:ext cx="435547" cy="217622"/>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31" name="Arrow: Right 30">
              <a:extLst>
                <a:ext uri="{FF2B5EF4-FFF2-40B4-BE49-F238E27FC236}">
                  <a16:creationId xmlns:a16="http://schemas.microsoft.com/office/drawing/2014/main" id="{55051DD1-6542-33A6-D037-A7FE8E8FC848}"/>
                </a:ext>
              </a:extLst>
            </p:cNvPr>
            <p:cNvSpPr/>
            <p:nvPr/>
          </p:nvSpPr>
          <p:spPr>
            <a:xfrm rot="10800000">
              <a:off x="8578165" y="4537374"/>
              <a:ext cx="421678" cy="217622"/>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32" name="Arrow: Right 31">
              <a:extLst>
                <a:ext uri="{FF2B5EF4-FFF2-40B4-BE49-F238E27FC236}">
                  <a16:creationId xmlns:a16="http://schemas.microsoft.com/office/drawing/2014/main" id="{DCE4302C-B875-91A0-79EE-68FD52AC6021}"/>
                </a:ext>
              </a:extLst>
            </p:cNvPr>
            <p:cNvSpPr/>
            <p:nvPr/>
          </p:nvSpPr>
          <p:spPr>
            <a:xfrm>
              <a:off x="3445335" y="5860012"/>
              <a:ext cx="454157" cy="217622"/>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33" name="Arrow: Right 32">
              <a:extLst>
                <a:ext uri="{FF2B5EF4-FFF2-40B4-BE49-F238E27FC236}">
                  <a16:creationId xmlns:a16="http://schemas.microsoft.com/office/drawing/2014/main" id="{3CC079C6-BC3B-6237-8293-69B4C14C87D1}"/>
                </a:ext>
              </a:extLst>
            </p:cNvPr>
            <p:cNvSpPr/>
            <p:nvPr/>
          </p:nvSpPr>
          <p:spPr>
            <a:xfrm rot="10800000">
              <a:off x="8544172" y="3281624"/>
              <a:ext cx="427656" cy="217622"/>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37" name="TextBox 36">
              <a:extLst>
                <a:ext uri="{FF2B5EF4-FFF2-40B4-BE49-F238E27FC236}">
                  <a16:creationId xmlns:a16="http://schemas.microsoft.com/office/drawing/2014/main" id="{EA397BDB-F681-065C-E32F-0E9411A98238}"/>
                </a:ext>
              </a:extLst>
            </p:cNvPr>
            <p:cNvSpPr txBox="1"/>
            <p:nvPr/>
          </p:nvSpPr>
          <p:spPr>
            <a:xfrm>
              <a:off x="749588" y="3920626"/>
              <a:ext cx="1506901" cy="520535"/>
            </a:xfrm>
            <a:prstGeom prst="rect">
              <a:avLst/>
            </a:prstGeom>
            <a:noFill/>
          </p:spPr>
          <p:txBody>
            <a:bodyPr wrap="square" rtlCol="0">
              <a:spAutoFit/>
            </a:bodyPr>
            <a:lstStyle/>
            <a:p>
              <a:pPr defTabSz="914035">
                <a:defRPr/>
              </a:pPr>
              <a:r>
                <a:rPr lang="en-US" sz="1000"/>
                <a:t>Moderate to severe substance use disorder suspected </a:t>
              </a:r>
            </a:p>
          </p:txBody>
        </p:sp>
        <p:sp>
          <p:nvSpPr>
            <p:cNvPr id="38" name="TextBox 37">
              <a:extLst>
                <a:ext uri="{FF2B5EF4-FFF2-40B4-BE49-F238E27FC236}">
                  <a16:creationId xmlns:a16="http://schemas.microsoft.com/office/drawing/2014/main" id="{0FC13614-899A-6F86-55DF-ACB9D0FDCA1F}"/>
                </a:ext>
              </a:extLst>
            </p:cNvPr>
            <p:cNvSpPr txBox="1"/>
            <p:nvPr/>
          </p:nvSpPr>
          <p:spPr>
            <a:xfrm>
              <a:off x="781342" y="4951530"/>
              <a:ext cx="1295400" cy="520535"/>
            </a:xfrm>
            <a:prstGeom prst="rect">
              <a:avLst/>
            </a:prstGeom>
            <a:noFill/>
          </p:spPr>
          <p:txBody>
            <a:bodyPr wrap="square" rtlCol="0">
              <a:spAutoFit/>
            </a:bodyPr>
            <a:lstStyle/>
            <a:p>
              <a:pPr defTabSz="914035">
                <a:defRPr/>
              </a:pPr>
              <a:r>
                <a:rPr lang="en-US" sz="1000"/>
                <a:t>Lower to moderate substance use suspected</a:t>
              </a:r>
            </a:p>
          </p:txBody>
        </p:sp>
        <p:sp>
          <p:nvSpPr>
            <p:cNvPr id="39" name="TextBox 38">
              <a:extLst>
                <a:ext uri="{FF2B5EF4-FFF2-40B4-BE49-F238E27FC236}">
                  <a16:creationId xmlns:a16="http://schemas.microsoft.com/office/drawing/2014/main" id="{93713862-3C86-FCDB-7717-10B6B70423AC}"/>
                </a:ext>
              </a:extLst>
            </p:cNvPr>
            <p:cNvSpPr txBox="1"/>
            <p:nvPr/>
          </p:nvSpPr>
          <p:spPr>
            <a:xfrm>
              <a:off x="3044173" y="4910921"/>
              <a:ext cx="932231" cy="375942"/>
            </a:xfrm>
            <a:prstGeom prst="rect">
              <a:avLst/>
            </a:prstGeom>
            <a:noFill/>
          </p:spPr>
          <p:txBody>
            <a:bodyPr wrap="square" rtlCol="0">
              <a:spAutoFit/>
            </a:bodyPr>
            <a:lstStyle/>
            <a:p>
              <a:pPr defTabSz="914035">
                <a:defRPr/>
              </a:pPr>
              <a:r>
                <a:rPr lang="en-US" sz="1000" dirty="0"/>
                <a:t>Occasional use only</a:t>
              </a:r>
            </a:p>
          </p:txBody>
        </p:sp>
        <p:sp>
          <p:nvSpPr>
            <p:cNvPr id="40" name="TextBox 39">
              <a:extLst>
                <a:ext uri="{FF2B5EF4-FFF2-40B4-BE49-F238E27FC236}">
                  <a16:creationId xmlns:a16="http://schemas.microsoft.com/office/drawing/2014/main" id="{CCC30B96-B9C2-9F56-5A84-E33D5B1DB7FF}"/>
                </a:ext>
              </a:extLst>
            </p:cNvPr>
            <p:cNvSpPr txBox="1"/>
            <p:nvPr/>
          </p:nvSpPr>
          <p:spPr>
            <a:xfrm>
              <a:off x="8896026" y="2780403"/>
              <a:ext cx="761941" cy="375942"/>
            </a:xfrm>
            <a:prstGeom prst="rect">
              <a:avLst/>
            </a:prstGeom>
            <a:noFill/>
          </p:spPr>
          <p:txBody>
            <a:bodyPr wrap="square" rtlCol="0">
              <a:spAutoFit/>
            </a:bodyPr>
            <a:lstStyle/>
            <a:p>
              <a:pPr defTabSz="914035">
                <a:defRPr/>
              </a:pPr>
              <a:r>
                <a:rPr lang="en-US" sz="1000"/>
                <a:t>Screen negative </a:t>
              </a:r>
            </a:p>
          </p:txBody>
        </p:sp>
        <p:sp>
          <p:nvSpPr>
            <p:cNvPr id="42" name="Arrow: Right 41">
              <a:extLst>
                <a:ext uri="{FF2B5EF4-FFF2-40B4-BE49-F238E27FC236}">
                  <a16:creationId xmlns:a16="http://schemas.microsoft.com/office/drawing/2014/main" id="{33C94EA5-5214-747C-B124-C824F60F19AD}"/>
                </a:ext>
              </a:extLst>
            </p:cNvPr>
            <p:cNvSpPr/>
            <p:nvPr/>
          </p:nvSpPr>
          <p:spPr>
            <a:xfrm rot="10800000">
              <a:off x="5973142" y="3260284"/>
              <a:ext cx="446704" cy="217622"/>
            </a:xfrm>
            <a:prstGeom prst="rightArrow">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sp>
          <p:nvSpPr>
            <p:cNvPr id="36" name="Arrow: Right 35">
              <a:extLst>
                <a:ext uri="{FF2B5EF4-FFF2-40B4-BE49-F238E27FC236}">
                  <a16:creationId xmlns:a16="http://schemas.microsoft.com/office/drawing/2014/main" id="{EDBB0D40-F918-E33E-5316-B8DCC65B46B1}"/>
                </a:ext>
              </a:extLst>
            </p:cNvPr>
            <p:cNvSpPr/>
            <p:nvPr/>
          </p:nvSpPr>
          <p:spPr>
            <a:xfrm rot="520429">
              <a:off x="2401470" y="5282540"/>
              <a:ext cx="1945802" cy="193098"/>
            </a:xfrm>
            <a:prstGeom prst="rightArrow">
              <a:avLst>
                <a:gd name="adj1" fmla="val 50701"/>
                <a:gd name="adj2" fmla="val 50000"/>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035">
                <a:defRPr/>
              </a:pPr>
              <a:endParaRPr lang="en-US" sz="2799">
                <a:solidFill>
                  <a:schemeClr val="tx2"/>
                </a:solidFill>
              </a:endParaRPr>
            </a:p>
          </p:txBody>
        </p:sp>
      </p:grpSp>
      <p:sp>
        <p:nvSpPr>
          <p:cNvPr id="43" name="TextBox 42">
            <a:extLst>
              <a:ext uri="{FF2B5EF4-FFF2-40B4-BE49-F238E27FC236}">
                <a16:creationId xmlns:a16="http://schemas.microsoft.com/office/drawing/2014/main" id="{D091CA3A-2D32-C625-6CEB-F22965889AB5}"/>
              </a:ext>
            </a:extLst>
          </p:cNvPr>
          <p:cNvSpPr txBox="1"/>
          <p:nvPr/>
        </p:nvSpPr>
        <p:spPr>
          <a:xfrm>
            <a:off x="8345121" y="5372086"/>
            <a:ext cx="2742240" cy="584623"/>
          </a:xfrm>
          <a:prstGeom prst="rect">
            <a:avLst/>
          </a:prstGeom>
          <a:noFill/>
        </p:spPr>
        <p:txBody>
          <a:bodyPr wrap="square" rtlCol="0">
            <a:spAutoFit/>
          </a:bodyPr>
          <a:lstStyle/>
          <a:p>
            <a:pPr defTabSz="914035">
              <a:defRPr/>
            </a:pPr>
            <a:r>
              <a:rPr lang="en-US" sz="1600" b="1" dirty="0"/>
              <a:t>BI </a:t>
            </a:r>
            <a:r>
              <a:rPr lang="en-US" sz="1600" dirty="0"/>
              <a:t>= Brief intervention</a:t>
            </a:r>
          </a:p>
          <a:p>
            <a:pPr defTabSz="914035">
              <a:defRPr/>
            </a:pPr>
            <a:r>
              <a:rPr lang="en-US" sz="1600" b="1" dirty="0"/>
              <a:t>RT </a:t>
            </a:r>
            <a:r>
              <a:rPr lang="en-US" sz="1600" dirty="0"/>
              <a:t>= Referral to treatment</a:t>
            </a:r>
          </a:p>
        </p:txBody>
      </p:sp>
    </p:spTree>
    <p:extLst>
      <p:ext uri="{BB962C8B-B14F-4D97-AF65-F5344CB8AC3E}">
        <p14:creationId xmlns:p14="http://schemas.microsoft.com/office/powerpoint/2010/main" val="2906998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3161A-F320-2ED6-E783-3768F436B5F2}"/>
              </a:ext>
            </a:extLst>
          </p:cNvPr>
          <p:cNvSpPr>
            <a:spLocks noGrp="1"/>
          </p:cNvSpPr>
          <p:nvPr>
            <p:ph type="title"/>
          </p:nvPr>
        </p:nvSpPr>
        <p:spPr/>
        <p:txBody>
          <a:bodyPr/>
          <a:lstStyle/>
          <a:p>
            <a:r>
              <a:rPr lang="en-US" dirty="0"/>
              <a:t>SBIRT and Integrated Care</a:t>
            </a:r>
          </a:p>
        </p:txBody>
      </p:sp>
      <p:sp>
        <p:nvSpPr>
          <p:cNvPr id="6" name="Text Placeholder 5">
            <a:extLst>
              <a:ext uri="{FF2B5EF4-FFF2-40B4-BE49-F238E27FC236}">
                <a16:creationId xmlns:a16="http://schemas.microsoft.com/office/drawing/2014/main" id="{57009A74-F291-804C-A7E4-62461393D30B}"/>
              </a:ext>
            </a:extLst>
          </p:cNvPr>
          <p:cNvSpPr txBox="1">
            <a:spLocks/>
          </p:cNvSpPr>
          <p:nvPr/>
        </p:nvSpPr>
        <p:spPr>
          <a:xfrm>
            <a:off x="557782" y="5380142"/>
            <a:ext cx="5418314" cy="36503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rgbClr val="333333"/>
                </a:solidFill>
                <a:latin typeface="+mn-lt"/>
                <a:ea typeface="+mn-ea"/>
                <a:cs typeface="+mn-cs"/>
              </a:defRPr>
            </a:lvl1pPr>
            <a:lvl2pPr marL="292100" indent="-292100" algn="l" defTabSz="914400" rtl="0" eaLnBrk="1" latinLnBrk="0" hangingPunct="1">
              <a:lnSpc>
                <a:spcPct val="90000"/>
              </a:lnSpc>
              <a:spcBef>
                <a:spcPts val="500"/>
              </a:spcBef>
              <a:buFont typeface="Arial" panose="020B0604020202020204" pitchFamily="34" charset="0"/>
              <a:buChar char="•"/>
              <a:defRPr sz="2800" kern="1200">
                <a:solidFill>
                  <a:srgbClr val="333333"/>
                </a:solidFill>
                <a:latin typeface="+mn-lt"/>
                <a:ea typeface="+mn-ea"/>
                <a:cs typeface="+mn-cs"/>
              </a:defRPr>
            </a:lvl2pPr>
            <a:lvl3pPr marL="635000" indent="-292100" algn="l" defTabSz="914400" rtl="0" eaLnBrk="1" latinLnBrk="0" hangingPunct="1">
              <a:lnSpc>
                <a:spcPct val="90000"/>
              </a:lnSpc>
              <a:spcBef>
                <a:spcPts val="500"/>
              </a:spcBef>
              <a:buFont typeface="Calibri" panose="020F0502020204030204" pitchFamily="34" charset="0"/>
              <a:buChar char="−"/>
              <a:defRPr sz="2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mn-lt"/>
                <a:ea typeface="+mn-ea"/>
                <a:cs typeface="+mn-cs"/>
              </a:defRPr>
            </a:lvl4pPr>
            <a:lvl5pPr marL="1206500" indent="-292100" algn="l" defTabSz="914400" rtl="0" eaLnBrk="1" latinLnBrk="0" hangingPunct="1">
              <a:lnSpc>
                <a:spcPct val="90000"/>
              </a:lnSpc>
              <a:spcBef>
                <a:spcPts val="500"/>
              </a:spcBef>
              <a:buFont typeface="Calibri" panose="020F0502020204030204" pitchFamily="34" charset="0"/>
              <a:buChar char="»"/>
              <a:defRPr sz="24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solidFill>
                  <a:schemeClr val="tx2"/>
                </a:solidFill>
              </a:rPr>
              <a:t>(O’Grady &amp; Kapoor, 2020; </a:t>
            </a:r>
            <a:r>
              <a:rPr lang="da-DK" sz="1000" dirty="0">
                <a:solidFill>
                  <a:schemeClr val="tx2"/>
                </a:solidFill>
              </a:rPr>
              <a:t>Hargraves, White, Frederick, et al., 2017)</a:t>
            </a:r>
            <a:endParaRPr lang="en-US" sz="1000" dirty="0">
              <a:solidFill>
                <a:schemeClr val="tx2"/>
              </a:solidFill>
            </a:endParaRPr>
          </a:p>
        </p:txBody>
      </p:sp>
      <p:sp>
        <p:nvSpPr>
          <p:cNvPr id="8" name="Content Placeholder 7">
            <a:extLst>
              <a:ext uri="{FF2B5EF4-FFF2-40B4-BE49-F238E27FC236}">
                <a16:creationId xmlns:a16="http://schemas.microsoft.com/office/drawing/2014/main" id="{1FDEDA8B-BC6F-C2EA-9C50-9793B00F28CE}"/>
              </a:ext>
            </a:extLst>
          </p:cNvPr>
          <p:cNvSpPr>
            <a:spLocks noGrp="1"/>
          </p:cNvSpPr>
          <p:nvPr>
            <p:ph idx="1"/>
          </p:nvPr>
        </p:nvSpPr>
        <p:spPr>
          <a:xfrm>
            <a:off x="557783" y="1081454"/>
            <a:ext cx="11073258" cy="4663718"/>
          </a:xfrm>
        </p:spPr>
        <p:txBody>
          <a:bodyPr/>
          <a:lstStyle/>
          <a:p>
            <a:r>
              <a:rPr lang="en-US" sz="1600" b="0" dirty="0"/>
              <a:t>SBIRT can be used in health care settings as part of integration efforts to identify and begin to address risky substance use.</a:t>
            </a:r>
          </a:p>
          <a:p>
            <a:pPr marL="285750" indent="-285750">
              <a:buFont typeface="Arial" panose="020B0604020202020204" pitchFamily="34" charset="0"/>
              <a:buChar char="•"/>
            </a:pPr>
            <a:r>
              <a:rPr lang="en-US" sz="1600" dirty="0"/>
              <a:t>Primary care settings that can implement SBIRT include:</a:t>
            </a:r>
          </a:p>
          <a:p>
            <a:pPr marL="457200" lvl="2" indent="-285750">
              <a:spcBef>
                <a:spcPts val="600"/>
              </a:spcBef>
              <a:buFont typeface="CVS Health Sans" panose="020B0504020202020204" pitchFamily="34" charset="0"/>
              <a:buChar char="‐"/>
            </a:pPr>
            <a:r>
              <a:rPr lang="en-US" sz="1600" b="0" dirty="0"/>
              <a:t>Primary care practices </a:t>
            </a:r>
          </a:p>
          <a:p>
            <a:pPr marL="457200" lvl="2" indent="-285750">
              <a:spcBef>
                <a:spcPts val="600"/>
              </a:spcBef>
              <a:buFont typeface="CVS Health Sans" panose="020B0504020202020204" pitchFamily="34" charset="0"/>
              <a:buChar char="‐"/>
            </a:pPr>
            <a:r>
              <a:rPr lang="en-US" sz="1600" b="0" dirty="0"/>
              <a:t>Federally qualified health centers (FQHCs)</a:t>
            </a:r>
          </a:p>
          <a:p>
            <a:pPr marL="457200" lvl="2" indent="-285750">
              <a:spcBef>
                <a:spcPts val="600"/>
              </a:spcBef>
              <a:buFont typeface="CVS Health Sans" panose="020B0504020202020204" pitchFamily="34" charset="0"/>
              <a:buChar char="‐"/>
            </a:pPr>
            <a:r>
              <a:rPr lang="en-US" sz="1600" b="0" dirty="0"/>
              <a:t>School-based health centers (SBHCs) </a:t>
            </a:r>
          </a:p>
          <a:p>
            <a:pPr marL="457200" lvl="2" indent="-285750">
              <a:spcBef>
                <a:spcPts val="600"/>
              </a:spcBef>
              <a:buFont typeface="CVS Health Sans" panose="020B0504020202020204" pitchFamily="34" charset="0"/>
              <a:buChar char="‐"/>
            </a:pPr>
            <a:r>
              <a:rPr lang="en-US" sz="1600" b="0" dirty="0"/>
              <a:t>Emergency room (ER) departments</a:t>
            </a:r>
          </a:p>
          <a:p>
            <a:pPr marL="285750" indent="-285750">
              <a:buFont typeface="Arial" panose="020B0604020202020204" pitchFamily="34" charset="0"/>
              <a:buChar char="•"/>
            </a:pPr>
            <a:r>
              <a:rPr lang="en-US" sz="1600" dirty="0"/>
              <a:t>Best practices for implementing SBIRT in primary care settings:</a:t>
            </a:r>
          </a:p>
          <a:p>
            <a:pPr marL="457200" lvl="2" indent="-285750">
              <a:spcBef>
                <a:spcPts val="600"/>
              </a:spcBef>
              <a:buFont typeface="CVS Health Sans" panose="020B0504020202020204" pitchFamily="34" charset="0"/>
              <a:buChar char="‐"/>
            </a:pPr>
            <a:r>
              <a:rPr lang="en-US" sz="1600" b="0" dirty="0"/>
              <a:t>Utilizing an interprofessional team </a:t>
            </a:r>
          </a:p>
          <a:p>
            <a:pPr marL="457200" lvl="2" indent="-285750">
              <a:spcBef>
                <a:spcPts val="600"/>
              </a:spcBef>
              <a:buFont typeface="CVS Health Sans" panose="020B0504020202020204" pitchFamily="34" charset="0"/>
              <a:buChar char="‐"/>
            </a:pPr>
            <a:r>
              <a:rPr lang="en-US" sz="1600" b="0" dirty="0"/>
              <a:t>Developing relationships with referral partners</a:t>
            </a:r>
          </a:p>
          <a:p>
            <a:pPr marL="457200" lvl="2" indent="-285750">
              <a:spcBef>
                <a:spcPts val="600"/>
              </a:spcBef>
              <a:buFont typeface="CVS Health Sans" panose="020B0504020202020204" pitchFamily="34" charset="0"/>
              <a:buChar char="‐"/>
            </a:pPr>
            <a:r>
              <a:rPr lang="en-US" sz="1600" b="0" dirty="0"/>
              <a:t>Aligning SBIRT with the office flow</a:t>
            </a:r>
          </a:p>
          <a:p>
            <a:pPr marL="457200" lvl="2" indent="-285750">
              <a:spcBef>
                <a:spcPts val="600"/>
              </a:spcBef>
              <a:buFont typeface="CVS Health Sans" panose="020B0504020202020204" pitchFamily="34" charset="0"/>
              <a:buChar char="‐"/>
            </a:pPr>
            <a:r>
              <a:rPr lang="en-US" sz="1600" b="0" dirty="0"/>
              <a:t>Integrating SBIRT into the EHR</a:t>
            </a:r>
          </a:p>
          <a:p>
            <a:endParaRPr lang="en-US" dirty="0"/>
          </a:p>
        </p:txBody>
      </p:sp>
    </p:spTree>
    <p:extLst>
      <p:ext uri="{BB962C8B-B14F-4D97-AF65-F5344CB8AC3E}">
        <p14:creationId xmlns:p14="http://schemas.microsoft.com/office/powerpoint/2010/main" val="217252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8B93-9F01-4A09-BD1C-D156E783F6C9}"/>
              </a:ext>
            </a:extLst>
          </p:cNvPr>
          <p:cNvSpPr>
            <a:spLocks noGrp="1"/>
          </p:cNvSpPr>
          <p:nvPr>
            <p:ph type="title"/>
          </p:nvPr>
        </p:nvSpPr>
        <p:spPr>
          <a:xfrm>
            <a:off x="601421" y="530144"/>
            <a:ext cx="10975360" cy="1007049"/>
          </a:xfrm>
        </p:spPr>
        <p:txBody>
          <a:bodyPr>
            <a:normAutofit/>
          </a:bodyPr>
          <a:lstStyle/>
          <a:p>
            <a:r>
              <a:rPr lang="en-US" dirty="0"/>
              <a:t>Cultural considerations for SBIRT</a:t>
            </a:r>
          </a:p>
        </p:txBody>
      </p:sp>
      <p:sp>
        <p:nvSpPr>
          <p:cNvPr id="3" name="Content Placeholder 2">
            <a:extLst>
              <a:ext uri="{FF2B5EF4-FFF2-40B4-BE49-F238E27FC236}">
                <a16:creationId xmlns:a16="http://schemas.microsoft.com/office/drawing/2014/main" id="{1453C071-D4F1-4755-AD3F-D0416FD519D7}"/>
              </a:ext>
            </a:extLst>
          </p:cNvPr>
          <p:cNvSpPr>
            <a:spLocks noGrp="1"/>
          </p:cNvSpPr>
          <p:nvPr>
            <p:ph idx="1"/>
          </p:nvPr>
        </p:nvSpPr>
        <p:spPr>
          <a:xfrm>
            <a:off x="601422" y="1702831"/>
            <a:ext cx="10975359" cy="4350205"/>
          </a:xfrm>
        </p:spPr>
        <p:txBody>
          <a:bodyPr>
            <a:normAutofit/>
          </a:bodyPr>
          <a:lstStyle/>
          <a:p>
            <a:r>
              <a:rPr lang="en-US" dirty="0"/>
              <a:t>Strategies to address culture in SBIRT implementation:</a:t>
            </a:r>
          </a:p>
          <a:p>
            <a:pPr marL="457063" indent="-457063">
              <a:buFont typeface="Arial" panose="020B0604020202020204" pitchFamily="34" charset="0"/>
              <a:buChar char="•"/>
            </a:pPr>
            <a:r>
              <a:rPr lang="en-US" b="0" dirty="0"/>
              <a:t>Build in flexibility: Allow for cultural adaptations of SBIRT processes and tools in policy and procedure such as using a screening tool in the member’s preferred language.</a:t>
            </a:r>
          </a:p>
          <a:p>
            <a:pPr marL="457063" indent="-457063">
              <a:buFont typeface="Arial" panose="020B0604020202020204" pitchFamily="34" charset="0"/>
              <a:buChar char="•"/>
            </a:pPr>
            <a:r>
              <a:rPr lang="en-US" b="0" dirty="0"/>
              <a:t>Address implicit bias and its unintentional impacts on service delivery.</a:t>
            </a:r>
          </a:p>
          <a:p>
            <a:pPr marL="457063" indent="-457063">
              <a:buFont typeface="Arial" panose="020B0604020202020204" pitchFamily="34" charset="0"/>
              <a:buChar char="•"/>
            </a:pPr>
            <a:r>
              <a:rPr lang="en-US" b="0" dirty="0"/>
              <a:t>Maintain an organizational commitment to a culture of continual learning about issues of cultural humility and sensitivity.</a:t>
            </a:r>
          </a:p>
          <a:p>
            <a:endParaRPr lang="en-US" dirty="0"/>
          </a:p>
        </p:txBody>
      </p:sp>
      <p:sp>
        <p:nvSpPr>
          <p:cNvPr id="6" name="Text Placeholder 4">
            <a:extLst>
              <a:ext uri="{FF2B5EF4-FFF2-40B4-BE49-F238E27FC236}">
                <a16:creationId xmlns:a16="http://schemas.microsoft.com/office/drawing/2014/main" id="{49043C5A-2C05-498C-86EC-B1459F141903}"/>
              </a:ext>
            </a:extLst>
          </p:cNvPr>
          <p:cNvSpPr>
            <a:spLocks noGrp="1"/>
          </p:cNvSpPr>
          <p:nvPr>
            <p:ph type="body" sz="quarter" idx="4294967295"/>
          </p:nvPr>
        </p:nvSpPr>
        <p:spPr>
          <a:xfrm>
            <a:off x="601421" y="5427954"/>
            <a:ext cx="5418314" cy="365030"/>
          </a:xfrm>
        </p:spPr>
        <p:txBody>
          <a:bodyPr>
            <a:normAutofit/>
          </a:bodyPr>
          <a:lstStyle/>
          <a:p>
            <a:r>
              <a:rPr lang="en-US" sz="1200" dirty="0"/>
              <a:t>(National Council for Mental Wellbeing, 2021)</a:t>
            </a:r>
          </a:p>
        </p:txBody>
      </p:sp>
    </p:spTree>
    <p:custDataLst>
      <p:tags r:id="rId1"/>
    </p:custDataLst>
    <p:extLst>
      <p:ext uri="{BB962C8B-B14F-4D97-AF65-F5344CB8AC3E}">
        <p14:creationId xmlns:p14="http://schemas.microsoft.com/office/powerpoint/2010/main" val="275783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6027-699C-4B27-B7E5-D1B9467FA15D}"/>
              </a:ext>
            </a:extLst>
          </p:cNvPr>
          <p:cNvSpPr>
            <a:spLocks noGrp="1"/>
          </p:cNvSpPr>
          <p:nvPr>
            <p:ph type="title"/>
          </p:nvPr>
        </p:nvSpPr>
        <p:spPr/>
        <p:txBody>
          <a:bodyPr>
            <a:normAutofit/>
          </a:bodyPr>
          <a:lstStyle/>
          <a:p>
            <a:r>
              <a:rPr lang="en-US" dirty="0"/>
              <a:t>Confidentiality and parental involvement</a:t>
            </a:r>
          </a:p>
        </p:txBody>
      </p:sp>
      <p:graphicFrame>
        <p:nvGraphicFramePr>
          <p:cNvPr id="7" name="Content Placeholder 6">
            <a:extLst>
              <a:ext uri="{FF2B5EF4-FFF2-40B4-BE49-F238E27FC236}">
                <a16:creationId xmlns:a16="http://schemas.microsoft.com/office/drawing/2014/main" id="{392F6714-5B23-4CB7-A95A-C0D6B90183E0}"/>
              </a:ext>
            </a:extLst>
          </p:cNvPr>
          <p:cNvGraphicFramePr>
            <a:graphicFrameLocks noGrp="1"/>
          </p:cNvGraphicFramePr>
          <p:nvPr>
            <p:ph idx="4294967295"/>
            <p:extLst>
              <p:ext uri="{D42A27DB-BD31-4B8C-83A1-F6EECF244321}">
                <p14:modId xmlns:p14="http://schemas.microsoft.com/office/powerpoint/2010/main" val="1208745304"/>
              </p:ext>
            </p:extLst>
          </p:nvPr>
        </p:nvGraphicFramePr>
        <p:xfrm>
          <a:off x="832669" y="1253898"/>
          <a:ext cx="10512862" cy="4350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 Placeholder 4">
            <a:extLst>
              <a:ext uri="{FF2B5EF4-FFF2-40B4-BE49-F238E27FC236}">
                <a16:creationId xmlns:a16="http://schemas.microsoft.com/office/drawing/2014/main" id="{C953AC73-FFFA-47E0-8A1E-A72D2F20FA00}"/>
              </a:ext>
            </a:extLst>
          </p:cNvPr>
          <p:cNvSpPr>
            <a:spLocks noGrp="1"/>
          </p:cNvSpPr>
          <p:nvPr>
            <p:ph type="body" sz="quarter" idx="4294967295"/>
          </p:nvPr>
        </p:nvSpPr>
        <p:spPr>
          <a:xfrm>
            <a:off x="832669" y="5712257"/>
            <a:ext cx="5418314" cy="365030"/>
          </a:xfrm>
        </p:spPr>
        <p:txBody>
          <a:bodyPr>
            <a:normAutofit/>
          </a:bodyPr>
          <a:lstStyle/>
          <a:p>
            <a:r>
              <a:rPr lang="en-US" sz="1200" dirty="0"/>
              <a:t>(National Council for Mental Wellbeing, 2021)</a:t>
            </a:r>
          </a:p>
        </p:txBody>
      </p:sp>
    </p:spTree>
    <p:custDataLst>
      <p:tags r:id="rId1"/>
    </p:custDataLst>
    <p:extLst>
      <p:ext uri="{BB962C8B-B14F-4D97-AF65-F5344CB8AC3E}">
        <p14:creationId xmlns:p14="http://schemas.microsoft.com/office/powerpoint/2010/main" val="3138051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4455-1B1C-4C1C-BC60-DB36B087C27B}"/>
              </a:ext>
            </a:extLst>
          </p:cNvPr>
          <p:cNvSpPr>
            <a:spLocks noGrp="1"/>
          </p:cNvSpPr>
          <p:nvPr>
            <p:ph type="title"/>
          </p:nvPr>
        </p:nvSpPr>
        <p:spPr/>
        <p:txBody>
          <a:bodyPr/>
          <a:lstStyle/>
          <a:p>
            <a:r>
              <a:rPr lang="en-US" dirty="0"/>
              <a:t>Considerations for alcohol screening</a:t>
            </a:r>
          </a:p>
        </p:txBody>
      </p:sp>
      <p:grpSp>
        <p:nvGrpSpPr>
          <p:cNvPr id="3" name="Group 2">
            <a:extLst>
              <a:ext uri="{FF2B5EF4-FFF2-40B4-BE49-F238E27FC236}">
                <a16:creationId xmlns:a16="http://schemas.microsoft.com/office/drawing/2014/main" id="{0382F11A-85F0-4448-A51B-86F252E9E7FC}"/>
              </a:ext>
              <a:ext uri="{C183D7F6-B498-43B3-948B-1728B52AA6E4}">
                <adec:decorative xmlns:adec="http://schemas.microsoft.com/office/drawing/2017/decorative" val="1"/>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A2556C8B-A55D-416B-8044-6F5484D54463}"/>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5D62B97-C555-4295-BE0D-A00AE865B12D}"/>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7584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27DA15-5A09-5603-6F51-6DD75055C12E}"/>
              </a:ext>
            </a:extLst>
          </p:cNvPr>
          <p:cNvSpPr/>
          <p:nvPr/>
        </p:nvSpPr>
        <p:spPr bwMode="gray">
          <a:xfrm>
            <a:off x="729762" y="1600200"/>
            <a:ext cx="10357337" cy="1661746"/>
          </a:xfrm>
          <a:prstGeom prst="rect">
            <a:avLst/>
          </a:prstGeom>
          <a:noFill/>
          <a:ln>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bg1"/>
              </a:solidFill>
            </a:endParaRPr>
          </a:p>
        </p:txBody>
      </p:sp>
      <p:sp>
        <p:nvSpPr>
          <p:cNvPr id="2" name="Title 1">
            <a:extLst>
              <a:ext uri="{FF2B5EF4-FFF2-40B4-BE49-F238E27FC236}">
                <a16:creationId xmlns:a16="http://schemas.microsoft.com/office/drawing/2014/main" id="{B28578C7-0CE2-4BE9-AD35-B15AE17B1E8A}"/>
              </a:ext>
            </a:extLst>
          </p:cNvPr>
          <p:cNvSpPr>
            <a:spLocks noGrp="1"/>
          </p:cNvSpPr>
          <p:nvPr>
            <p:ph type="title"/>
          </p:nvPr>
        </p:nvSpPr>
        <p:spPr/>
        <p:txBody>
          <a:bodyPr>
            <a:normAutofit/>
          </a:bodyPr>
          <a:lstStyle/>
          <a:p>
            <a:r>
              <a:rPr lang="en-US"/>
              <a:t>Scope of the Problem</a:t>
            </a:r>
          </a:p>
        </p:txBody>
      </p:sp>
      <p:sp>
        <p:nvSpPr>
          <p:cNvPr id="12" name="Freeform: Shape 11">
            <a:extLst>
              <a:ext uri="{FF2B5EF4-FFF2-40B4-BE49-F238E27FC236}">
                <a16:creationId xmlns:a16="http://schemas.microsoft.com/office/drawing/2014/main" id="{2BC3E6A8-2074-4FE5-947D-FC68E3A77091}"/>
              </a:ext>
            </a:extLst>
          </p:cNvPr>
          <p:cNvSpPr/>
          <p:nvPr/>
        </p:nvSpPr>
        <p:spPr>
          <a:xfrm>
            <a:off x="832557" y="3429000"/>
            <a:ext cx="10156357" cy="644734"/>
          </a:xfrm>
          <a:custGeom>
            <a:avLst/>
            <a:gdLst>
              <a:gd name="connsiteX0" fmla="*/ 0 w 10159003"/>
              <a:gd name="connsiteY0" fmla="*/ 91442 h 548639"/>
              <a:gd name="connsiteX1" fmla="*/ 91442 w 10159003"/>
              <a:gd name="connsiteY1" fmla="*/ 0 h 548639"/>
              <a:gd name="connsiteX2" fmla="*/ 10067561 w 10159003"/>
              <a:gd name="connsiteY2" fmla="*/ 0 h 548639"/>
              <a:gd name="connsiteX3" fmla="*/ 10159003 w 10159003"/>
              <a:gd name="connsiteY3" fmla="*/ 91442 h 548639"/>
              <a:gd name="connsiteX4" fmla="*/ 10159003 w 10159003"/>
              <a:gd name="connsiteY4" fmla="*/ 457197 h 548639"/>
              <a:gd name="connsiteX5" fmla="*/ 10067561 w 10159003"/>
              <a:gd name="connsiteY5" fmla="*/ 548639 h 548639"/>
              <a:gd name="connsiteX6" fmla="*/ 91442 w 10159003"/>
              <a:gd name="connsiteY6" fmla="*/ 548639 h 548639"/>
              <a:gd name="connsiteX7" fmla="*/ 0 w 10159003"/>
              <a:gd name="connsiteY7" fmla="*/ 457197 h 548639"/>
              <a:gd name="connsiteX8" fmla="*/ 0 w 10159003"/>
              <a:gd name="connsiteY8" fmla="*/ 91442 h 54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9003" h="548639">
                <a:moveTo>
                  <a:pt x="0" y="91442"/>
                </a:moveTo>
                <a:cubicBezTo>
                  <a:pt x="0" y="40940"/>
                  <a:pt x="40940" y="0"/>
                  <a:pt x="91442" y="0"/>
                </a:cubicBezTo>
                <a:lnTo>
                  <a:pt x="10067561" y="0"/>
                </a:lnTo>
                <a:cubicBezTo>
                  <a:pt x="10118063" y="0"/>
                  <a:pt x="10159003" y="40940"/>
                  <a:pt x="10159003" y="91442"/>
                </a:cubicBezTo>
                <a:lnTo>
                  <a:pt x="10159003" y="457197"/>
                </a:lnTo>
                <a:cubicBezTo>
                  <a:pt x="10159003" y="507699"/>
                  <a:pt x="10118063" y="548639"/>
                  <a:pt x="10067561" y="548639"/>
                </a:cubicBezTo>
                <a:lnTo>
                  <a:pt x="91442" y="548639"/>
                </a:lnTo>
                <a:cubicBezTo>
                  <a:pt x="40940" y="548639"/>
                  <a:pt x="0" y="507699"/>
                  <a:pt x="0" y="457197"/>
                </a:cubicBezTo>
                <a:lnTo>
                  <a:pt x="0" y="91442"/>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149" tIns="26775" rIns="317149" bIns="26775" numCol="1" spcCol="1270" anchor="ctr" anchorCtr="0">
            <a:noAutofit/>
          </a:bodyPr>
          <a:lstStyle/>
          <a:p>
            <a:pPr defTabSz="888733">
              <a:lnSpc>
                <a:spcPct val="90000"/>
              </a:lnSpc>
              <a:spcBef>
                <a:spcPct val="0"/>
              </a:spcBef>
              <a:spcAft>
                <a:spcPct val="35000"/>
              </a:spcAft>
            </a:pPr>
            <a:r>
              <a:rPr lang="en-US" sz="1600" b="1" dirty="0"/>
              <a:t>Half of liver disease deaths in the United States are caused by alcohol.</a:t>
            </a:r>
          </a:p>
        </p:txBody>
      </p:sp>
      <p:sp>
        <p:nvSpPr>
          <p:cNvPr id="14" name="Freeform: Shape 13">
            <a:extLst>
              <a:ext uri="{FF2B5EF4-FFF2-40B4-BE49-F238E27FC236}">
                <a16:creationId xmlns:a16="http://schemas.microsoft.com/office/drawing/2014/main" id="{DC8C626A-8904-4426-A9A6-D32B0CF16CB5}"/>
              </a:ext>
            </a:extLst>
          </p:cNvPr>
          <p:cNvSpPr/>
          <p:nvPr/>
        </p:nvSpPr>
        <p:spPr>
          <a:xfrm>
            <a:off x="832557" y="4164457"/>
            <a:ext cx="10156357" cy="731329"/>
          </a:xfrm>
          <a:custGeom>
            <a:avLst/>
            <a:gdLst>
              <a:gd name="connsiteX0" fmla="*/ 0 w 10159003"/>
              <a:gd name="connsiteY0" fmla="*/ 121922 h 731519"/>
              <a:gd name="connsiteX1" fmla="*/ 121922 w 10159003"/>
              <a:gd name="connsiteY1" fmla="*/ 0 h 731519"/>
              <a:gd name="connsiteX2" fmla="*/ 10037081 w 10159003"/>
              <a:gd name="connsiteY2" fmla="*/ 0 h 731519"/>
              <a:gd name="connsiteX3" fmla="*/ 10159003 w 10159003"/>
              <a:gd name="connsiteY3" fmla="*/ 121922 h 731519"/>
              <a:gd name="connsiteX4" fmla="*/ 10159003 w 10159003"/>
              <a:gd name="connsiteY4" fmla="*/ 609597 h 731519"/>
              <a:gd name="connsiteX5" fmla="*/ 10037081 w 10159003"/>
              <a:gd name="connsiteY5" fmla="*/ 731519 h 731519"/>
              <a:gd name="connsiteX6" fmla="*/ 121922 w 10159003"/>
              <a:gd name="connsiteY6" fmla="*/ 731519 h 731519"/>
              <a:gd name="connsiteX7" fmla="*/ 0 w 10159003"/>
              <a:gd name="connsiteY7" fmla="*/ 609597 h 731519"/>
              <a:gd name="connsiteX8" fmla="*/ 0 w 10159003"/>
              <a:gd name="connsiteY8" fmla="*/ 121922 h 73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9003" h="731519">
                <a:moveTo>
                  <a:pt x="0" y="121922"/>
                </a:moveTo>
                <a:cubicBezTo>
                  <a:pt x="0" y="54586"/>
                  <a:pt x="54586" y="0"/>
                  <a:pt x="121922" y="0"/>
                </a:cubicBezTo>
                <a:lnTo>
                  <a:pt x="10037081" y="0"/>
                </a:lnTo>
                <a:cubicBezTo>
                  <a:pt x="10104417" y="0"/>
                  <a:pt x="10159003" y="54586"/>
                  <a:pt x="10159003" y="121922"/>
                </a:cubicBezTo>
                <a:lnTo>
                  <a:pt x="10159003" y="609597"/>
                </a:lnTo>
                <a:cubicBezTo>
                  <a:pt x="10159003" y="676933"/>
                  <a:pt x="10104417" y="731519"/>
                  <a:pt x="10037081" y="731519"/>
                </a:cubicBezTo>
                <a:lnTo>
                  <a:pt x="121922" y="731519"/>
                </a:lnTo>
                <a:cubicBezTo>
                  <a:pt x="54586" y="731519"/>
                  <a:pt x="0" y="676933"/>
                  <a:pt x="0" y="609597"/>
                </a:cubicBezTo>
                <a:lnTo>
                  <a:pt x="0" y="121922"/>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6075" tIns="35701" rIns="326075" bIns="35701" numCol="1" spcCol="1270" anchor="ctr" anchorCtr="0">
            <a:noAutofit/>
          </a:bodyPr>
          <a:lstStyle/>
          <a:p>
            <a:pPr defTabSz="888733">
              <a:lnSpc>
                <a:spcPct val="90000"/>
              </a:lnSpc>
              <a:spcBef>
                <a:spcPct val="0"/>
              </a:spcBef>
              <a:spcAft>
                <a:spcPct val="35000"/>
              </a:spcAft>
            </a:pPr>
            <a:r>
              <a:rPr lang="en-US" sz="1600" b="1" dirty="0"/>
              <a:t>Alcohol misuse increases the risk of liver &amp; cardiovascular diseases, depression, stomach bleeding, as well as several cancers.</a:t>
            </a:r>
          </a:p>
        </p:txBody>
      </p:sp>
      <p:sp>
        <p:nvSpPr>
          <p:cNvPr id="16" name="Freeform: Shape 15">
            <a:extLst>
              <a:ext uri="{FF2B5EF4-FFF2-40B4-BE49-F238E27FC236}">
                <a16:creationId xmlns:a16="http://schemas.microsoft.com/office/drawing/2014/main" id="{68DC9DAD-90B4-4B05-B617-7DE7A1F62B56}"/>
              </a:ext>
            </a:extLst>
          </p:cNvPr>
          <p:cNvSpPr/>
          <p:nvPr/>
        </p:nvSpPr>
        <p:spPr>
          <a:xfrm>
            <a:off x="832557" y="4968474"/>
            <a:ext cx="10152980" cy="731329"/>
          </a:xfrm>
          <a:custGeom>
            <a:avLst/>
            <a:gdLst>
              <a:gd name="connsiteX0" fmla="*/ 0 w 10155625"/>
              <a:gd name="connsiteY0" fmla="*/ 121922 h 731519"/>
              <a:gd name="connsiteX1" fmla="*/ 121922 w 10155625"/>
              <a:gd name="connsiteY1" fmla="*/ 0 h 731519"/>
              <a:gd name="connsiteX2" fmla="*/ 10033703 w 10155625"/>
              <a:gd name="connsiteY2" fmla="*/ 0 h 731519"/>
              <a:gd name="connsiteX3" fmla="*/ 10155625 w 10155625"/>
              <a:gd name="connsiteY3" fmla="*/ 121922 h 731519"/>
              <a:gd name="connsiteX4" fmla="*/ 10155625 w 10155625"/>
              <a:gd name="connsiteY4" fmla="*/ 609597 h 731519"/>
              <a:gd name="connsiteX5" fmla="*/ 10033703 w 10155625"/>
              <a:gd name="connsiteY5" fmla="*/ 731519 h 731519"/>
              <a:gd name="connsiteX6" fmla="*/ 121922 w 10155625"/>
              <a:gd name="connsiteY6" fmla="*/ 731519 h 731519"/>
              <a:gd name="connsiteX7" fmla="*/ 0 w 10155625"/>
              <a:gd name="connsiteY7" fmla="*/ 609597 h 731519"/>
              <a:gd name="connsiteX8" fmla="*/ 0 w 10155625"/>
              <a:gd name="connsiteY8" fmla="*/ 121922 h 73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5625" h="731519">
                <a:moveTo>
                  <a:pt x="0" y="121922"/>
                </a:moveTo>
                <a:cubicBezTo>
                  <a:pt x="0" y="54586"/>
                  <a:pt x="54586" y="0"/>
                  <a:pt x="121922" y="0"/>
                </a:cubicBezTo>
                <a:lnTo>
                  <a:pt x="10033703" y="0"/>
                </a:lnTo>
                <a:cubicBezTo>
                  <a:pt x="10101039" y="0"/>
                  <a:pt x="10155625" y="54586"/>
                  <a:pt x="10155625" y="121922"/>
                </a:cubicBezTo>
                <a:lnTo>
                  <a:pt x="10155625" y="609597"/>
                </a:lnTo>
                <a:cubicBezTo>
                  <a:pt x="10155625" y="676933"/>
                  <a:pt x="10101039" y="731519"/>
                  <a:pt x="10033703" y="731519"/>
                </a:cubicBezTo>
                <a:lnTo>
                  <a:pt x="121922" y="731519"/>
                </a:lnTo>
                <a:cubicBezTo>
                  <a:pt x="54586" y="731519"/>
                  <a:pt x="0" y="676933"/>
                  <a:pt x="0" y="609597"/>
                </a:cubicBezTo>
                <a:lnTo>
                  <a:pt x="0" y="121922"/>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6075" tIns="35701" rIns="326075" bIns="35701" numCol="1" spcCol="1270" anchor="ctr" anchorCtr="0">
            <a:noAutofit/>
          </a:bodyPr>
          <a:lstStyle/>
          <a:p>
            <a:pPr defTabSz="888733">
              <a:lnSpc>
                <a:spcPct val="90000"/>
              </a:lnSpc>
              <a:spcBef>
                <a:spcPct val="0"/>
              </a:spcBef>
              <a:spcAft>
                <a:spcPct val="35000"/>
              </a:spcAft>
            </a:pPr>
            <a:r>
              <a:rPr lang="en-US" sz="1600" b="1" dirty="0"/>
              <a:t>People who misuse alcohol are more likely to engage in unsafe sexual behavior, increasing the risk for STIs and unintentional pregnancies.</a:t>
            </a:r>
          </a:p>
        </p:txBody>
      </p:sp>
      <p:sp>
        <p:nvSpPr>
          <p:cNvPr id="7" name="Freeform: Shape 6">
            <a:extLst>
              <a:ext uri="{FF2B5EF4-FFF2-40B4-BE49-F238E27FC236}">
                <a16:creationId xmlns:a16="http://schemas.microsoft.com/office/drawing/2014/main" id="{9B86BCFB-86B9-39F3-BECB-4E024276E054}"/>
              </a:ext>
            </a:extLst>
          </p:cNvPr>
          <p:cNvSpPr/>
          <p:nvPr/>
        </p:nvSpPr>
        <p:spPr>
          <a:xfrm>
            <a:off x="832557" y="1316271"/>
            <a:ext cx="10156357" cy="644734"/>
          </a:xfrm>
          <a:custGeom>
            <a:avLst/>
            <a:gdLst>
              <a:gd name="connsiteX0" fmla="*/ 0 w 10159003"/>
              <a:gd name="connsiteY0" fmla="*/ 91442 h 548639"/>
              <a:gd name="connsiteX1" fmla="*/ 91442 w 10159003"/>
              <a:gd name="connsiteY1" fmla="*/ 0 h 548639"/>
              <a:gd name="connsiteX2" fmla="*/ 10067561 w 10159003"/>
              <a:gd name="connsiteY2" fmla="*/ 0 h 548639"/>
              <a:gd name="connsiteX3" fmla="*/ 10159003 w 10159003"/>
              <a:gd name="connsiteY3" fmla="*/ 91442 h 548639"/>
              <a:gd name="connsiteX4" fmla="*/ 10159003 w 10159003"/>
              <a:gd name="connsiteY4" fmla="*/ 457197 h 548639"/>
              <a:gd name="connsiteX5" fmla="*/ 10067561 w 10159003"/>
              <a:gd name="connsiteY5" fmla="*/ 548639 h 548639"/>
              <a:gd name="connsiteX6" fmla="*/ 91442 w 10159003"/>
              <a:gd name="connsiteY6" fmla="*/ 548639 h 548639"/>
              <a:gd name="connsiteX7" fmla="*/ 0 w 10159003"/>
              <a:gd name="connsiteY7" fmla="*/ 457197 h 548639"/>
              <a:gd name="connsiteX8" fmla="*/ 0 w 10159003"/>
              <a:gd name="connsiteY8" fmla="*/ 91442 h 548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59003" h="548639">
                <a:moveTo>
                  <a:pt x="0" y="91442"/>
                </a:moveTo>
                <a:cubicBezTo>
                  <a:pt x="0" y="40940"/>
                  <a:pt x="40940" y="0"/>
                  <a:pt x="91442" y="0"/>
                </a:cubicBezTo>
                <a:lnTo>
                  <a:pt x="10067561" y="0"/>
                </a:lnTo>
                <a:cubicBezTo>
                  <a:pt x="10118063" y="0"/>
                  <a:pt x="10159003" y="40940"/>
                  <a:pt x="10159003" y="91442"/>
                </a:cubicBezTo>
                <a:lnTo>
                  <a:pt x="10159003" y="457197"/>
                </a:lnTo>
                <a:cubicBezTo>
                  <a:pt x="10159003" y="507699"/>
                  <a:pt x="10118063" y="548639"/>
                  <a:pt x="10067561" y="548639"/>
                </a:cubicBezTo>
                <a:lnTo>
                  <a:pt x="91442" y="548639"/>
                </a:lnTo>
                <a:cubicBezTo>
                  <a:pt x="40940" y="548639"/>
                  <a:pt x="0" y="507699"/>
                  <a:pt x="0" y="457197"/>
                </a:cubicBezTo>
                <a:lnTo>
                  <a:pt x="0" y="91442"/>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7149" tIns="26775" rIns="317149" bIns="26775" numCol="1" spcCol="1270" anchor="ctr" anchorCtr="0">
            <a:noAutofit/>
          </a:bodyPr>
          <a:lstStyle/>
          <a:p>
            <a:pPr defTabSz="888733">
              <a:lnSpc>
                <a:spcPct val="90000"/>
              </a:lnSpc>
              <a:spcBef>
                <a:spcPct val="0"/>
              </a:spcBef>
              <a:spcAft>
                <a:spcPct val="35000"/>
              </a:spcAft>
            </a:pPr>
            <a:r>
              <a:rPr lang="en-US" sz="1600" b="1" dirty="0"/>
              <a:t>Alcohol is a factor in about: </a:t>
            </a:r>
          </a:p>
        </p:txBody>
      </p:sp>
      <p:sp>
        <p:nvSpPr>
          <p:cNvPr id="10" name="TextBox 9">
            <a:extLst>
              <a:ext uri="{FF2B5EF4-FFF2-40B4-BE49-F238E27FC236}">
                <a16:creationId xmlns:a16="http://schemas.microsoft.com/office/drawing/2014/main" id="{41547DAF-1024-ED6E-EA93-F52975C6F979}"/>
              </a:ext>
            </a:extLst>
          </p:cNvPr>
          <p:cNvSpPr txBox="1"/>
          <p:nvPr/>
        </p:nvSpPr>
        <p:spPr>
          <a:xfrm>
            <a:off x="1206665" y="1961005"/>
            <a:ext cx="6093068" cy="1196481"/>
          </a:xfrm>
          <a:prstGeom prst="rect">
            <a:avLst/>
          </a:prstGeom>
          <a:noFill/>
        </p:spPr>
        <p:txBody>
          <a:bodyPr wrap="square">
            <a:spAutoFit/>
          </a:bodyPr>
          <a:lstStyle/>
          <a:p>
            <a:pPr marL="171399" lvl="1" indent="-171399" defTabSz="799860">
              <a:lnSpc>
                <a:spcPct val="90000"/>
              </a:lnSpc>
              <a:spcBef>
                <a:spcPct val="0"/>
              </a:spcBef>
              <a:spcAft>
                <a:spcPct val="15000"/>
              </a:spcAft>
              <a:buChar char="•"/>
            </a:pPr>
            <a:r>
              <a:rPr lang="en-US" sz="1400" dirty="0">
                <a:solidFill>
                  <a:sysClr val="windowText" lastClr="000000"/>
                </a:solidFill>
              </a:rPr>
              <a:t>30% of suicides</a:t>
            </a:r>
          </a:p>
          <a:p>
            <a:pPr marL="171399" lvl="1" indent="-171399" defTabSz="799860">
              <a:lnSpc>
                <a:spcPct val="90000"/>
              </a:lnSpc>
              <a:spcBef>
                <a:spcPct val="0"/>
              </a:spcBef>
              <a:spcAft>
                <a:spcPct val="15000"/>
              </a:spcAft>
              <a:buChar char="•"/>
            </a:pPr>
            <a:r>
              <a:rPr lang="en-US" sz="1400" dirty="0">
                <a:solidFill>
                  <a:sysClr val="windowText" lastClr="000000"/>
                </a:solidFill>
              </a:rPr>
              <a:t>40% of fatal burn injuries</a:t>
            </a:r>
          </a:p>
          <a:p>
            <a:pPr marL="171399" lvl="1" indent="-171399" defTabSz="799860">
              <a:lnSpc>
                <a:spcPct val="90000"/>
              </a:lnSpc>
              <a:spcBef>
                <a:spcPct val="0"/>
              </a:spcBef>
              <a:spcAft>
                <a:spcPct val="15000"/>
              </a:spcAft>
              <a:buChar char="•"/>
            </a:pPr>
            <a:r>
              <a:rPr lang="en-US" sz="1400" dirty="0">
                <a:solidFill>
                  <a:sysClr val="windowText" lastClr="000000"/>
                </a:solidFill>
              </a:rPr>
              <a:t>50% of fatal drownings and of homicides </a:t>
            </a:r>
          </a:p>
          <a:p>
            <a:pPr marL="171399" lvl="1" indent="-171399" defTabSz="799860">
              <a:lnSpc>
                <a:spcPct val="90000"/>
              </a:lnSpc>
              <a:spcBef>
                <a:spcPct val="0"/>
              </a:spcBef>
              <a:spcAft>
                <a:spcPct val="15000"/>
              </a:spcAft>
              <a:buChar char="•"/>
            </a:pPr>
            <a:r>
              <a:rPr lang="en-US" sz="1400" dirty="0">
                <a:solidFill>
                  <a:sysClr val="windowText" lastClr="000000"/>
                </a:solidFill>
              </a:rPr>
              <a:t>65% of fatal falls</a:t>
            </a:r>
          </a:p>
          <a:p>
            <a:pPr marL="171399" lvl="1" indent="-171399" defTabSz="799860">
              <a:lnSpc>
                <a:spcPct val="90000"/>
              </a:lnSpc>
              <a:spcBef>
                <a:spcPct val="0"/>
              </a:spcBef>
              <a:spcAft>
                <a:spcPct val="15000"/>
              </a:spcAft>
              <a:buChar char="•"/>
            </a:pPr>
            <a:r>
              <a:rPr lang="en-US" sz="1400" dirty="0">
                <a:solidFill>
                  <a:sysClr val="windowText" lastClr="000000"/>
                </a:solidFill>
              </a:rPr>
              <a:t>29% of motor vehicle traffic fatalities </a:t>
            </a:r>
          </a:p>
        </p:txBody>
      </p:sp>
    </p:spTree>
    <p:custDataLst>
      <p:tags r:id="rId1"/>
    </p:custDataLst>
    <p:extLst>
      <p:ext uri="{BB962C8B-B14F-4D97-AF65-F5344CB8AC3E}">
        <p14:creationId xmlns:p14="http://schemas.microsoft.com/office/powerpoint/2010/main" val="164186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4A698-5F0E-4A1D-B74E-F2B221392ACB}"/>
              </a:ext>
            </a:extLst>
          </p:cNvPr>
          <p:cNvSpPr>
            <a:spLocks noGrp="1"/>
          </p:cNvSpPr>
          <p:nvPr>
            <p:ph type="title"/>
          </p:nvPr>
        </p:nvSpPr>
        <p:spPr/>
        <p:txBody>
          <a:bodyPr/>
          <a:lstStyle/>
          <a:p>
            <a:r>
              <a:rPr lang="en-US" dirty="0"/>
              <a:t>Agenda </a:t>
            </a:r>
          </a:p>
        </p:txBody>
      </p:sp>
      <p:sp>
        <p:nvSpPr>
          <p:cNvPr id="3" name="Text Placeholder 2"/>
          <p:cNvSpPr>
            <a:spLocks noGrp="1"/>
          </p:cNvSpPr>
          <p:nvPr>
            <p:ph type="body" sz="quarter" idx="15"/>
          </p:nvPr>
        </p:nvSpPr>
        <p:spPr/>
        <p:txBody>
          <a:bodyPr/>
          <a:lstStyle/>
          <a:p>
            <a:pPr marL="342900" indent="-342900">
              <a:spcBef>
                <a:spcPts val="600"/>
              </a:spcBef>
              <a:spcAft>
                <a:spcPts val="1200"/>
              </a:spcAft>
              <a:buFont typeface="Arial" panose="020B0604020202020204" pitchFamily="34" charset="0"/>
              <a:buChar char="•"/>
            </a:pPr>
            <a:r>
              <a:rPr lang="en-US" sz="1800" dirty="0"/>
              <a:t>Introductions/Housekeeping Announcements</a:t>
            </a:r>
          </a:p>
          <a:p>
            <a:pPr marL="342900" indent="-342900">
              <a:spcBef>
                <a:spcPts val="600"/>
              </a:spcBef>
              <a:spcAft>
                <a:spcPts val="1200"/>
              </a:spcAft>
              <a:buFont typeface="Arial" panose="020B0604020202020204" pitchFamily="34" charset="0"/>
              <a:buChar char="•"/>
            </a:pPr>
            <a:r>
              <a:rPr lang="en-US" sz="1800" dirty="0"/>
              <a:t>SBIRT Incentive Program</a:t>
            </a:r>
          </a:p>
          <a:p>
            <a:pPr marL="342900" indent="-342900">
              <a:spcBef>
                <a:spcPts val="600"/>
              </a:spcBef>
              <a:spcAft>
                <a:spcPts val="1200"/>
              </a:spcAft>
              <a:buFont typeface="Arial" panose="020B0604020202020204" pitchFamily="34" charset="0"/>
              <a:buChar char="•"/>
            </a:pPr>
            <a:r>
              <a:rPr lang="en-US" sz="1800" dirty="0"/>
              <a:t>Define SBIRT</a:t>
            </a:r>
          </a:p>
          <a:p>
            <a:pPr marL="342900" indent="-342900">
              <a:spcBef>
                <a:spcPts val="600"/>
              </a:spcBef>
              <a:spcAft>
                <a:spcPts val="1200"/>
              </a:spcAft>
              <a:buFont typeface="Arial" panose="020B0604020202020204" pitchFamily="34" charset="0"/>
              <a:buChar char="•"/>
            </a:pPr>
            <a:r>
              <a:rPr lang="en-US" sz="1800" dirty="0"/>
              <a:t>Identify screening tools for adults and adolescents</a:t>
            </a:r>
          </a:p>
          <a:p>
            <a:pPr marL="342900" indent="-342900">
              <a:spcBef>
                <a:spcPts val="600"/>
              </a:spcBef>
              <a:spcAft>
                <a:spcPts val="1200"/>
              </a:spcAft>
              <a:buFont typeface="Arial" panose="020B0604020202020204" pitchFamily="34" charset="0"/>
              <a:buChar char="•"/>
            </a:pPr>
            <a:r>
              <a:rPr lang="en-US" sz="1800" dirty="0"/>
              <a:t>Discuss the Brief Intervention </a:t>
            </a:r>
          </a:p>
          <a:p>
            <a:pPr marL="342900" indent="-342900">
              <a:spcBef>
                <a:spcPts val="600"/>
              </a:spcBef>
              <a:spcAft>
                <a:spcPts val="1200"/>
              </a:spcAft>
              <a:buFont typeface="Arial" panose="020B0604020202020204" pitchFamily="34" charset="0"/>
              <a:buChar char="•"/>
            </a:pPr>
            <a:r>
              <a:rPr lang="en-US" sz="1800" dirty="0"/>
              <a:t>Discuss the Referral to Treatment</a:t>
            </a:r>
          </a:p>
          <a:p>
            <a:pPr marL="342900" indent="-342900">
              <a:spcBef>
                <a:spcPts val="600"/>
              </a:spcBef>
              <a:spcAft>
                <a:spcPts val="1200"/>
              </a:spcAft>
              <a:buFont typeface="Arial" panose="020B0604020202020204" pitchFamily="34" charset="0"/>
              <a:buChar char="•"/>
            </a:pPr>
            <a:r>
              <a:rPr lang="en-US" sz="1800" dirty="0"/>
              <a:t>List some general guidelines for documenting SBIRT</a:t>
            </a:r>
          </a:p>
          <a:p>
            <a:pPr marL="342900" indent="-342900">
              <a:spcBef>
                <a:spcPts val="600"/>
              </a:spcBef>
              <a:spcAft>
                <a:spcPts val="1200"/>
              </a:spcAft>
              <a:buFont typeface="Arial" panose="020B0604020202020204" pitchFamily="34" charset="0"/>
              <a:buChar char="•"/>
            </a:pPr>
            <a:r>
              <a:rPr lang="en-US" sz="1800" dirty="0"/>
              <a:t>Questions</a:t>
            </a:r>
          </a:p>
        </p:txBody>
      </p:sp>
    </p:spTree>
    <p:extLst>
      <p:ext uri="{BB962C8B-B14F-4D97-AF65-F5344CB8AC3E}">
        <p14:creationId xmlns:p14="http://schemas.microsoft.com/office/powerpoint/2010/main" val="313323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4054-0E57-4D15-8A57-F35EDF5F86D6}"/>
              </a:ext>
            </a:extLst>
          </p:cNvPr>
          <p:cNvSpPr>
            <a:spLocks noGrp="1"/>
          </p:cNvSpPr>
          <p:nvPr>
            <p:ph type="title"/>
          </p:nvPr>
        </p:nvSpPr>
        <p:spPr/>
        <p:txBody>
          <a:bodyPr>
            <a:normAutofit/>
          </a:bodyPr>
          <a:lstStyle/>
          <a:p>
            <a:r>
              <a:rPr lang="en-US" dirty="0"/>
              <a:t>Drinking levels defined</a:t>
            </a:r>
          </a:p>
        </p:txBody>
      </p:sp>
      <p:sp>
        <p:nvSpPr>
          <p:cNvPr id="4" name="Text Placeholder 3">
            <a:extLst>
              <a:ext uri="{FF2B5EF4-FFF2-40B4-BE49-F238E27FC236}">
                <a16:creationId xmlns:a16="http://schemas.microsoft.com/office/drawing/2014/main" id="{1E2FD593-5963-4980-8EFB-4F268067C6BA}"/>
              </a:ext>
            </a:extLst>
          </p:cNvPr>
          <p:cNvSpPr>
            <a:spLocks noGrp="1"/>
          </p:cNvSpPr>
          <p:nvPr>
            <p:ph idx="4294967295"/>
          </p:nvPr>
        </p:nvSpPr>
        <p:spPr>
          <a:xfrm>
            <a:off x="3472963" y="5739578"/>
            <a:ext cx="8024842" cy="231915"/>
          </a:xfrm>
        </p:spPr>
        <p:txBody>
          <a:bodyPr>
            <a:normAutofit/>
          </a:bodyPr>
          <a:lstStyle/>
          <a:p>
            <a:pPr algn="r"/>
            <a:r>
              <a:rPr lang="en-US" sz="1000" dirty="0"/>
              <a:t>(U.S. Department of Agriculture and U.S. Department of Health and Human Services, 2020; National Institute on Alcohol Abuse and Alcoholism, n.d.) </a:t>
            </a:r>
          </a:p>
        </p:txBody>
      </p:sp>
      <p:grpSp>
        <p:nvGrpSpPr>
          <p:cNvPr id="16" name="Group 15">
            <a:extLst>
              <a:ext uri="{FF2B5EF4-FFF2-40B4-BE49-F238E27FC236}">
                <a16:creationId xmlns:a16="http://schemas.microsoft.com/office/drawing/2014/main" id="{5E48ACDA-5EC0-4F2D-8616-1748BE3E00F3}"/>
              </a:ext>
            </a:extLst>
          </p:cNvPr>
          <p:cNvGrpSpPr/>
          <p:nvPr/>
        </p:nvGrpSpPr>
        <p:grpSpPr>
          <a:xfrm>
            <a:off x="638267" y="1384260"/>
            <a:ext cx="3486735" cy="4273063"/>
            <a:chOff x="664817" y="1231642"/>
            <a:chExt cx="3487643" cy="5000883"/>
          </a:xfrm>
        </p:grpSpPr>
        <p:sp>
          <p:nvSpPr>
            <p:cNvPr id="7" name="Freeform: Shape 6">
              <a:extLst>
                <a:ext uri="{FF2B5EF4-FFF2-40B4-BE49-F238E27FC236}">
                  <a16:creationId xmlns:a16="http://schemas.microsoft.com/office/drawing/2014/main" id="{A98800AD-D1C9-4DE6-9058-FEA9DA851DD2}"/>
                </a:ext>
              </a:extLst>
            </p:cNvPr>
            <p:cNvSpPr/>
            <p:nvPr/>
          </p:nvSpPr>
          <p:spPr>
            <a:xfrm>
              <a:off x="664817" y="1231642"/>
              <a:ext cx="3487643" cy="5000883"/>
            </a:xfrm>
            <a:custGeom>
              <a:avLst/>
              <a:gdLst>
                <a:gd name="connsiteX0" fmla="*/ 0 w 3487643"/>
                <a:gd name="connsiteY0" fmla="*/ 348764 h 5000883"/>
                <a:gd name="connsiteX1" fmla="*/ 348764 w 3487643"/>
                <a:gd name="connsiteY1" fmla="*/ 0 h 5000883"/>
                <a:gd name="connsiteX2" fmla="*/ 3138879 w 3487643"/>
                <a:gd name="connsiteY2" fmla="*/ 0 h 5000883"/>
                <a:gd name="connsiteX3" fmla="*/ 3487643 w 3487643"/>
                <a:gd name="connsiteY3" fmla="*/ 348764 h 5000883"/>
                <a:gd name="connsiteX4" fmla="*/ 3487643 w 3487643"/>
                <a:gd name="connsiteY4" fmla="*/ 4652119 h 5000883"/>
                <a:gd name="connsiteX5" fmla="*/ 3138879 w 3487643"/>
                <a:gd name="connsiteY5" fmla="*/ 5000883 h 5000883"/>
                <a:gd name="connsiteX6" fmla="*/ 348764 w 3487643"/>
                <a:gd name="connsiteY6" fmla="*/ 5000883 h 5000883"/>
                <a:gd name="connsiteX7" fmla="*/ 0 w 3487643"/>
                <a:gd name="connsiteY7" fmla="*/ 4652119 h 5000883"/>
                <a:gd name="connsiteX8" fmla="*/ 0 w 3487643"/>
                <a:gd name="connsiteY8" fmla="*/ 348764 h 500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7643" h="5000883">
                  <a:moveTo>
                    <a:pt x="0" y="348764"/>
                  </a:moveTo>
                  <a:cubicBezTo>
                    <a:pt x="0" y="156147"/>
                    <a:pt x="156147" y="0"/>
                    <a:pt x="348764" y="0"/>
                  </a:cubicBezTo>
                  <a:lnTo>
                    <a:pt x="3138879" y="0"/>
                  </a:lnTo>
                  <a:cubicBezTo>
                    <a:pt x="3331496" y="0"/>
                    <a:pt x="3487643" y="156147"/>
                    <a:pt x="3487643" y="348764"/>
                  </a:cubicBezTo>
                  <a:lnTo>
                    <a:pt x="3487643" y="4652119"/>
                  </a:lnTo>
                  <a:cubicBezTo>
                    <a:pt x="3487643" y="4844736"/>
                    <a:pt x="3331496" y="5000883"/>
                    <a:pt x="3138879" y="5000883"/>
                  </a:cubicBezTo>
                  <a:lnTo>
                    <a:pt x="348764" y="5000883"/>
                  </a:lnTo>
                  <a:cubicBezTo>
                    <a:pt x="156147" y="5000883"/>
                    <a:pt x="0" y="4844736"/>
                    <a:pt x="0" y="4652119"/>
                  </a:cubicBezTo>
                  <a:lnTo>
                    <a:pt x="0" y="348764"/>
                  </a:lnTo>
                  <a:close/>
                </a:path>
              </a:pathLst>
            </a:custGeom>
            <a:solidFill>
              <a:srgbClr val="DDDDD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52" tIns="106652" rIns="106652" bIns="3606360" numCol="1" spcCol="1270" anchor="ctr" anchorCtr="0">
              <a:noAutofit/>
            </a:bodyPr>
            <a:lstStyle/>
            <a:p>
              <a:pPr algn="ctr" defTabSz="1244227">
                <a:lnSpc>
                  <a:spcPct val="90000"/>
                </a:lnSpc>
                <a:spcBef>
                  <a:spcPct val="0"/>
                </a:spcBef>
                <a:spcAft>
                  <a:spcPct val="35000"/>
                </a:spcAft>
              </a:pPr>
              <a:endParaRPr lang="en-US" sz="2000" b="1" dirty="0">
                <a:solidFill>
                  <a:srgbClr val="333333"/>
                </a:solidFill>
              </a:endParaRPr>
            </a:p>
            <a:p>
              <a:pPr algn="ctr" defTabSz="1244227">
                <a:lnSpc>
                  <a:spcPct val="90000"/>
                </a:lnSpc>
                <a:spcBef>
                  <a:spcPct val="0"/>
                </a:spcBef>
                <a:spcAft>
                  <a:spcPct val="35000"/>
                </a:spcAft>
              </a:pPr>
              <a:r>
                <a:rPr lang="en-US" sz="2000" b="1" dirty="0">
                  <a:solidFill>
                    <a:srgbClr val="333333"/>
                  </a:solidFill>
                </a:rPr>
                <a:t>Drinking in moderation</a:t>
              </a:r>
            </a:p>
          </p:txBody>
        </p:sp>
        <p:sp>
          <p:nvSpPr>
            <p:cNvPr id="8" name="Freeform: Shape 7">
              <a:extLst>
                <a:ext uri="{FF2B5EF4-FFF2-40B4-BE49-F238E27FC236}">
                  <a16:creationId xmlns:a16="http://schemas.microsoft.com/office/drawing/2014/main" id="{6C93FB2B-60B6-4176-906E-364627A3F2B3}"/>
                </a:ext>
              </a:extLst>
            </p:cNvPr>
            <p:cNvSpPr/>
            <p:nvPr/>
          </p:nvSpPr>
          <p:spPr>
            <a:xfrm>
              <a:off x="951767" y="2733372"/>
              <a:ext cx="2790114" cy="1507834"/>
            </a:xfrm>
            <a:custGeom>
              <a:avLst/>
              <a:gdLst>
                <a:gd name="connsiteX0" fmla="*/ 0 w 2790114"/>
                <a:gd name="connsiteY0" fmla="*/ 150783 h 1507834"/>
                <a:gd name="connsiteX1" fmla="*/ 150783 w 2790114"/>
                <a:gd name="connsiteY1" fmla="*/ 0 h 1507834"/>
                <a:gd name="connsiteX2" fmla="*/ 2639331 w 2790114"/>
                <a:gd name="connsiteY2" fmla="*/ 0 h 1507834"/>
                <a:gd name="connsiteX3" fmla="*/ 2790114 w 2790114"/>
                <a:gd name="connsiteY3" fmla="*/ 150783 h 1507834"/>
                <a:gd name="connsiteX4" fmla="*/ 2790114 w 2790114"/>
                <a:gd name="connsiteY4" fmla="*/ 1357051 h 1507834"/>
                <a:gd name="connsiteX5" fmla="*/ 2639331 w 2790114"/>
                <a:gd name="connsiteY5" fmla="*/ 1507834 h 1507834"/>
                <a:gd name="connsiteX6" fmla="*/ 150783 w 2790114"/>
                <a:gd name="connsiteY6" fmla="*/ 1507834 h 1507834"/>
                <a:gd name="connsiteX7" fmla="*/ 0 w 2790114"/>
                <a:gd name="connsiteY7" fmla="*/ 1357051 h 1507834"/>
                <a:gd name="connsiteX8" fmla="*/ 0 w 2790114"/>
                <a:gd name="connsiteY8" fmla="*/ 150783 h 150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0114" h="1507834">
                  <a:moveTo>
                    <a:pt x="0" y="150783"/>
                  </a:moveTo>
                  <a:cubicBezTo>
                    <a:pt x="0" y="67508"/>
                    <a:pt x="67508" y="0"/>
                    <a:pt x="150783" y="0"/>
                  </a:cubicBezTo>
                  <a:lnTo>
                    <a:pt x="2639331" y="0"/>
                  </a:lnTo>
                  <a:cubicBezTo>
                    <a:pt x="2722606" y="0"/>
                    <a:pt x="2790114" y="67508"/>
                    <a:pt x="2790114" y="150783"/>
                  </a:cubicBezTo>
                  <a:lnTo>
                    <a:pt x="2790114" y="1357051"/>
                  </a:lnTo>
                  <a:cubicBezTo>
                    <a:pt x="2790114" y="1440326"/>
                    <a:pt x="2722606" y="1507834"/>
                    <a:pt x="2639331" y="1507834"/>
                  </a:cubicBezTo>
                  <a:lnTo>
                    <a:pt x="150783" y="1507834"/>
                  </a:lnTo>
                  <a:cubicBezTo>
                    <a:pt x="67508" y="1507834"/>
                    <a:pt x="0" y="1440326"/>
                    <a:pt x="0" y="1357051"/>
                  </a:cubicBezTo>
                  <a:lnTo>
                    <a:pt x="0" y="150783"/>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17" tIns="86051" rIns="100017" bIns="86051" numCol="1" spcCol="1270" anchor="ctr" anchorCtr="0">
              <a:noAutofit/>
            </a:bodyPr>
            <a:lstStyle/>
            <a:p>
              <a:pPr algn="ctr" defTabSz="977607">
                <a:lnSpc>
                  <a:spcPct val="90000"/>
                </a:lnSpc>
                <a:spcBef>
                  <a:spcPct val="0"/>
                </a:spcBef>
                <a:spcAft>
                  <a:spcPct val="35000"/>
                </a:spcAft>
              </a:pPr>
              <a:r>
                <a:rPr lang="en-US" sz="1600" dirty="0"/>
                <a:t>2 drinks in a day or less for men</a:t>
              </a:r>
            </a:p>
          </p:txBody>
        </p:sp>
        <p:sp>
          <p:nvSpPr>
            <p:cNvPr id="9" name="Freeform: Shape 8">
              <a:extLst>
                <a:ext uri="{FF2B5EF4-FFF2-40B4-BE49-F238E27FC236}">
                  <a16:creationId xmlns:a16="http://schemas.microsoft.com/office/drawing/2014/main" id="{0F327603-3D3E-493F-AAC3-2B542C07BD6D}"/>
                </a:ext>
              </a:extLst>
            </p:cNvPr>
            <p:cNvSpPr/>
            <p:nvPr/>
          </p:nvSpPr>
          <p:spPr>
            <a:xfrm>
              <a:off x="951767" y="4473181"/>
              <a:ext cx="2790114" cy="1507834"/>
            </a:xfrm>
            <a:custGeom>
              <a:avLst/>
              <a:gdLst>
                <a:gd name="connsiteX0" fmla="*/ 0 w 2790114"/>
                <a:gd name="connsiteY0" fmla="*/ 150783 h 1507834"/>
                <a:gd name="connsiteX1" fmla="*/ 150783 w 2790114"/>
                <a:gd name="connsiteY1" fmla="*/ 0 h 1507834"/>
                <a:gd name="connsiteX2" fmla="*/ 2639331 w 2790114"/>
                <a:gd name="connsiteY2" fmla="*/ 0 h 1507834"/>
                <a:gd name="connsiteX3" fmla="*/ 2790114 w 2790114"/>
                <a:gd name="connsiteY3" fmla="*/ 150783 h 1507834"/>
                <a:gd name="connsiteX4" fmla="*/ 2790114 w 2790114"/>
                <a:gd name="connsiteY4" fmla="*/ 1357051 h 1507834"/>
                <a:gd name="connsiteX5" fmla="*/ 2639331 w 2790114"/>
                <a:gd name="connsiteY5" fmla="*/ 1507834 h 1507834"/>
                <a:gd name="connsiteX6" fmla="*/ 150783 w 2790114"/>
                <a:gd name="connsiteY6" fmla="*/ 1507834 h 1507834"/>
                <a:gd name="connsiteX7" fmla="*/ 0 w 2790114"/>
                <a:gd name="connsiteY7" fmla="*/ 1357051 h 1507834"/>
                <a:gd name="connsiteX8" fmla="*/ 0 w 2790114"/>
                <a:gd name="connsiteY8" fmla="*/ 150783 h 150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0114" h="1507834">
                  <a:moveTo>
                    <a:pt x="0" y="150783"/>
                  </a:moveTo>
                  <a:cubicBezTo>
                    <a:pt x="0" y="67508"/>
                    <a:pt x="67508" y="0"/>
                    <a:pt x="150783" y="0"/>
                  </a:cubicBezTo>
                  <a:lnTo>
                    <a:pt x="2639331" y="0"/>
                  </a:lnTo>
                  <a:cubicBezTo>
                    <a:pt x="2722606" y="0"/>
                    <a:pt x="2790114" y="67508"/>
                    <a:pt x="2790114" y="150783"/>
                  </a:cubicBezTo>
                  <a:lnTo>
                    <a:pt x="2790114" y="1357051"/>
                  </a:lnTo>
                  <a:cubicBezTo>
                    <a:pt x="2790114" y="1440326"/>
                    <a:pt x="2722606" y="1507834"/>
                    <a:pt x="2639331" y="1507834"/>
                  </a:cubicBezTo>
                  <a:lnTo>
                    <a:pt x="150783" y="1507834"/>
                  </a:lnTo>
                  <a:cubicBezTo>
                    <a:pt x="67508" y="1507834"/>
                    <a:pt x="0" y="1440326"/>
                    <a:pt x="0" y="1357051"/>
                  </a:cubicBezTo>
                  <a:lnTo>
                    <a:pt x="0" y="150783"/>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17" tIns="86051" rIns="100017" bIns="86051" numCol="1" spcCol="1270" anchor="ctr" anchorCtr="0">
              <a:noAutofit/>
            </a:bodyPr>
            <a:lstStyle/>
            <a:p>
              <a:pPr algn="ctr" defTabSz="977607">
                <a:lnSpc>
                  <a:spcPct val="90000"/>
                </a:lnSpc>
                <a:spcBef>
                  <a:spcPct val="0"/>
                </a:spcBef>
                <a:spcAft>
                  <a:spcPct val="35000"/>
                </a:spcAft>
              </a:pPr>
              <a:r>
                <a:rPr lang="en-US" sz="1600"/>
                <a:t>1 drink or less in a day for women</a:t>
              </a:r>
            </a:p>
          </p:txBody>
        </p:sp>
      </p:grpSp>
      <p:grpSp>
        <p:nvGrpSpPr>
          <p:cNvPr id="17" name="Group 16">
            <a:extLst>
              <a:ext uri="{FF2B5EF4-FFF2-40B4-BE49-F238E27FC236}">
                <a16:creationId xmlns:a16="http://schemas.microsoft.com/office/drawing/2014/main" id="{FBE45895-36EE-4731-822C-C76A8F79E844}"/>
              </a:ext>
            </a:extLst>
          </p:cNvPr>
          <p:cNvGrpSpPr/>
          <p:nvPr/>
        </p:nvGrpSpPr>
        <p:grpSpPr>
          <a:xfrm>
            <a:off x="4324708" y="1384260"/>
            <a:ext cx="3486735" cy="4273063"/>
            <a:chOff x="4352219" y="1231642"/>
            <a:chExt cx="3487643" cy="5000883"/>
          </a:xfrm>
        </p:grpSpPr>
        <p:sp>
          <p:nvSpPr>
            <p:cNvPr id="10" name="Freeform: Shape 9">
              <a:extLst>
                <a:ext uri="{FF2B5EF4-FFF2-40B4-BE49-F238E27FC236}">
                  <a16:creationId xmlns:a16="http://schemas.microsoft.com/office/drawing/2014/main" id="{9DC53D66-6299-4019-B7A2-C53BF261C704}"/>
                </a:ext>
              </a:extLst>
            </p:cNvPr>
            <p:cNvSpPr/>
            <p:nvPr/>
          </p:nvSpPr>
          <p:spPr>
            <a:xfrm>
              <a:off x="4352219" y="1231642"/>
              <a:ext cx="3487643" cy="5000883"/>
            </a:xfrm>
            <a:custGeom>
              <a:avLst/>
              <a:gdLst>
                <a:gd name="connsiteX0" fmla="*/ 0 w 3487643"/>
                <a:gd name="connsiteY0" fmla="*/ 348764 h 5000883"/>
                <a:gd name="connsiteX1" fmla="*/ 348764 w 3487643"/>
                <a:gd name="connsiteY1" fmla="*/ 0 h 5000883"/>
                <a:gd name="connsiteX2" fmla="*/ 3138879 w 3487643"/>
                <a:gd name="connsiteY2" fmla="*/ 0 h 5000883"/>
                <a:gd name="connsiteX3" fmla="*/ 3487643 w 3487643"/>
                <a:gd name="connsiteY3" fmla="*/ 348764 h 5000883"/>
                <a:gd name="connsiteX4" fmla="*/ 3487643 w 3487643"/>
                <a:gd name="connsiteY4" fmla="*/ 4652119 h 5000883"/>
                <a:gd name="connsiteX5" fmla="*/ 3138879 w 3487643"/>
                <a:gd name="connsiteY5" fmla="*/ 5000883 h 5000883"/>
                <a:gd name="connsiteX6" fmla="*/ 348764 w 3487643"/>
                <a:gd name="connsiteY6" fmla="*/ 5000883 h 5000883"/>
                <a:gd name="connsiteX7" fmla="*/ 0 w 3487643"/>
                <a:gd name="connsiteY7" fmla="*/ 4652119 h 5000883"/>
                <a:gd name="connsiteX8" fmla="*/ 0 w 3487643"/>
                <a:gd name="connsiteY8" fmla="*/ 348764 h 500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7643" h="5000883">
                  <a:moveTo>
                    <a:pt x="0" y="348764"/>
                  </a:moveTo>
                  <a:cubicBezTo>
                    <a:pt x="0" y="156147"/>
                    <a:pt x="156147" y="0"/>
                    <a:pt x="348764" y="0"/>
                  </a:cubicBezTo>
                  <a:lnTo>
                    <a:pt x="3138879" y="0"/>
                  </a:lnTo>
                  <a:cubicBezTo>
                    <a:pt x="3331496" y="0"/>
                    <a:pt x="3487643" y="156147"/>
                    <a:pt x="3487643" y="348764"/>
                  </a:cubicBezTo>
                  <a:lnTo>
                    <a:pt x="3487643" y="4652119"/>
                  </a:lnTo>
                  <a:cubicBezTo>
                    <a:pt x="3487643" y="4844736"/>
                    <a:pt x="3331496" y="5000883"/>
                    <a:pt x="3138879" y="5000883"/>
                  </a:cubicBezTo>
                  <a:lnTo>
                    <a:pt x="348764" y="5000883"/>
                  </a:lnTo>
                  <a:cubicBezTo>
                    <a:pt x="156147" y="5000883"/>
                    <a:pt x="0" y="4844736"/>
                    <a:pt x="0" y="4652119"/>
                  </a:cubicBezTo>
                  <a:lnTo>
                    <a:pt x="0" y="348764"/>
                  </a:lnTo>
                  <a:close/>
                </a:path>
              </a:pathLst>
            </a:custGeom>
            <a:solidFill>
              <a:srgbClr val="DDDDD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52" tIns="106652" rIns="106652" bIns="3606360" numCol="1" spcCol="1270" anchor="ctr" anchorCtr="0">
              <a:noAutofit/>
            </a:bodyPr>
            <a:lstStyle/>
            <a:p>
              <a:pPr algn="ctr" defTabSz="1244227">
                <a:lnSpc>
                  <a:spcPct val="90000"/>
                </a:lnSpc>
                <a:spcBef>
                  <a:spcPct val="0"/>
                </a:spcBef>
                <a:spcAft>
                  <a:spcPct val="35000"/>
                </a:spcAft>
              </a:pPr>
              <a:endParaRPr lang="en-US" sz="2000" b="1" dirty="0">
                <a:solidFill>
                  <a:srgbClr val="333333"/>
                </a:solidFill>
              </a:endParaRPr>
            </a:p>
            <a:p>
              <a:pPr algn="ctr" defTabSz="1244227">
                <a:lnSpc>
                  <a:spcPct val="90000"/>
                </a:lnSpc>
                <a:spcBef>
                  <a:spcPct val="0"/>
                </a:spcBef>
                <a:spcAft>
                  <a:spcPct val="35000"/>
                </a:spcAft>
              </a:pPr>
              <a:r>
                <a:rPr lang="en-US" sz="2000" b="1" dirty="0">
                  <a:solidFill>
                    <a:srgbClr val="333333"/>
                  </a:solidFill>
                </a:rPr>
                <a:t>Binge drinking</a:t>
              </a:r>
            </a:p>
          </p:txBody>
        </p:sp>
        <p:sp>
          <p:nvSpPr>
            <p:cNvPr id="11" name="Freeform: Shape 10">
              <a:extLst>
                <a:ext uri="{FF2B5EF4-FFF2-40B4-BE49-F238E27FC236}">
                  <a16:creationId xmlns:a16="http://schemas.microsoft.com/office/drawing/2014/main" id="{B1A1D124-0E64-45C8-A047-31EFF9B628FC}"/>
                </a:ext>
              </a:extLst>
            </p:cNvPr>
            <p:cNvSpPr/>
            <p:nvPr/>
          </p:nvSpPr>
          <p:spPr>
            <a:xfrm>
              <a:off x="4700984" y="2733372"/>
              <a:ext cx="2790114" cy="1507834"/>
            </a:xfrm>
            <a:custGeom>
              <a:avLst/>
              <a:gdLst>
                <a:gd name="connsiteX0" fmla="*/ 0 w 2790114"/>
                <a:gd name="connsiteY0" fmla="*/ 150783 h 1507834"/>
                <a:gd name="connsiteX1" fmla="*/ 150783 w 2790114"/>
                <a:gd name="connsiteY1" fmla="*/ 0 h 1507834"/>
                <a:gd name="connsiteX2" fmla="*/ 2639331 w 2790114"/>
                <a:gd name="connsiteY2" fmla="*/ 0 h 1507834"/>
                <a:gd name="connsiteX3" fmla="*/ 2790114 w 2790114"/>
                <a:gd name="connsiteY3" fmla="*/ 150783 h 1507834"/>
                <a:gd name="connsiteX4" fmla="*/ 2790114 w 2790114"/>
                <a:gd name="connsiteY4" fmla="*/ 1357051 h 1507834"/>
                <a:gd name="connsiteX5" fmla="*/ 2639331 w 2790114"/>
                <a:gd name="connsiteY5" fmla="*/ 1507834 h 1507834"/>
                <a:gd name="connsiteX6" fmla="*/ 150783 w 2790114"/>
                <a:gd name="connsiteY6" fmla="*/ 1507834 h 1507834"/>
                <a:gd name="connsiteX7" fmla="*/ 0 w 2790114"/>
                <a:gd name="connsiteY7" fmla="*/ 1357051 h 1507834"/>
                <a:gd name="connsiteX8" fmla="*/ 0 w 2790114"/>
                <a:gd name="connsiteY8" fmla="*/ 150783 h 150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0114" h="1507834">
                  <a:moveTo>
                    <a:pt x="0" y="150783"/>
                  </a:moveTo>
                  <a:cubicBezTo>
                    <a:pt x="0" y="67508"/>
                    <a:pt x="67508" y="0"/>
                    <a:pt x="150783" y="0"/>
                  </a:cubicBezTo>
                  <a:lnTo>
                    <a:pt x="2639331" y="0"/>
                  </a:lnTo>
                  <a:cubicBezTo>
                    <a:pt x="2722606" y="0"/>
                    <a:pt x="2790114" y="67508"/>
                    <a:pt x="2790114" y="150783"/>
                  </a:cubicBezTo>
                  <a:lnTo>
                    <a:pt x="2790114" y="1357051"/>
                  </a:lnTo>
                  <a:cubicBezTo>
                    <a:pt x="2790114" y="1440326"/>
                    <a:pt x="2722606" y="1507834"/>
                    <a:pt x="2639331" y="1507834"/>
                  </a:cubicBezTo>
                  <a:lnTo>
                    <a:pt x="150783" y="1507834"/>
                  </a:lnTo>
                  <a:cubicBezTo>
                    <a:pt x="67508" y="1507834"/>
                    <a:pt x="0" y="1440326"/>
                    <a:pt x="0" y="1357051"/>
                  </a:cubicBezTo>
                  <a:lnTo>
                    <a:pt x="0" y="150783"/>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17" tIns="86051" rIns="100017" bIns="86051" numCol="1" spcCol="1270" anchor="ctr" anchorCtr="0">
              <a:noAutofit/>
            </a:bodyPr>
            <a:lstStyle/>
            <a:p>
              <a:pPr algn="ctr" defTabSz="977607">
                <a:lnSpc>
                  <a:spcPct val="90000"/>
                </a:lnSpc>
                <a:spcBef>
                  <a:spcPct val="0"/>
                </a:spcBef>
                <a:spcAft>
                  <a:spcPct val="35000"/>
                </a:spcAft>
              </a:pPr>
              <a:r>
                <a:rPr lang="en-US" sz="1800" dirty="0"/>
                <a:t>5 or more drinks for men</a:t>
              </a:r>
            </a:p>
          </p:txBody>
        </p:sp>
        <p:sp>
          <p:nvSpPr>
            <p:cNvPr id="12" name="Freeform: Shape 11">
              <a:extLst>
                <a:ext uri="{FF2B5EF4-FFF2-40B4-BE49-F238E27FC236}">
                  <a16:creationId xmlns:a16="http://schemas.microsoft.com/office/drawing/2014/main" id="{7D314263-3EB4-412E-923E-5CE3311DD205}"/>
                </a:ext>
              </a:extLst>
            </p:cNvPr>
            <p:cNvSpPr/>
            <p:nvPr/>
          </p:nvSpPr>
          <p:spPr>
            <a:xfrm>
              <a:off x="4700984" y="4473181"/>
              <a:ext cx="2790114" cy="1507834"/>
            </a:xfrm>
            <a:custGeom>
              <a:avLst/>
              <a:gdLst>
                <a:gd name="connsiteX0" fmla="*/ 0 w 2790114"/>
                <a:gd name="connsiteY0" fmla="*/ 150783 h 1507834"/>
                <a:gd name="connsiteX1" fmla="*/ 150783 w 2790114"/>
                <a:gd name="connsiteY1" fmla="*/ 0 h 1507834"/>
                <a:gd name="connsiteX2" fmla="*/ 2639331 w 2790114"/>
                <a:gd name="connsiteY2" fmla="*/ 0 h 1507834"/>
                <a:gd name="connsiteX3" fmla="*/ 2790114 w 2790114"/>
                <a:gd name="connsiteY3" fmla="*/ 150783 h 1507834"/>
                <a:gd name="connsiteX4" fmla="*/ 2790114 w 2790114"/>
                <a:gd name="connsiteY4" fmla="*/ 1357051 h 1507834"/>
                <a:gd name="connsiteX5" fmla="*/ 2639331 w 2790114"/>
                <a:gd name="connsiteY5" fmla="*/ 1507834 h 1507834"/>
                <a:gd name="connsiteX6" fmla="*/ 150783 w 2790114"/>
                <a:gd name="connsiteY6" fmla="*/ 1507834 h 1507834"/>
                <a:gd name="connsiteX7" fmla="*/ 0 w 2790114"/>
                <a:gd name="connsiteY7" fmla="*/ 1357051 h 1507834"/>
                <a:gd name="connsiteX8" fmla="*/ 0 w 2790114"/>
                <a:gd name="connsiteY8" fmla="*/ 150783 h 150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0114" h="1507834">
                  <a:moveTo>
                    <a:pt x="0" y="150783"/>
                  </a:moveTo>
                  <a:cubicBezTo>
                    <a:pt x="0" y="67508"/>
                    <a:pt x="67508" y="0"/>
                    <a:pt x="150783" y="0"/>
                  </a:cubicBezTo>
                  <a:lnTo>
                    <a:pt x="2639331" y="0"/>
                  </a:lnTo>
                  <a:cubicBezTo>
                    <a:pt x="2722606" y="0"/>
                    <a:pt x="2790114" y="67508"/>
                    <a:pt x="2790114" y="150783"/>
                  </a:cubicBezTo>
                  <a:lnTo>
                    <a:pt x="2790114" y="1357051"/>
                  </a:lnTo>
                  <a:cubicBezTo>
                    <a:pt x="2790114" y="1440326"/>
                    <a:pt x="2722606" y="1507834"/>
                    <a:pt x="2639331" y="1507834"/>
                  </a:cubicBezTo>
                  <a:lnTo>
                    <a:pt x="150783" y="1507834"/>
                  </a:lnTo>
                  <a:cubicBezTo>
                    <a:pt x="67508" y="1507834"/>
                    <a:pt x="0" y="1440326"/>
                    <a:pt x="0" y="1357051"/>
                  </a:cubicBezTo>
                  <a:lnTo>
                    <a:pt x="0" y="150783"/>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17" tIns="86051" rIns="100017" bIns="86051" numCol="1" spcCol="1270" anchor="ctr" anchorCtr="0">
              <a:noAutofit/>
            </a:bodyPr>
            <a:lstStyle/>
            <a:p>
              <a:pPr algn="ctr" defTabSz="977607">
                <a:lnSpc>
                  <a:spcPct val="90000"/>
                </a:lnSpc>
                <a:spcBef>
                  <a:spcPct val="0"/>
                </a:spcBef>
                <a:spcAft>
                  <a:spcPct val="35000"/>
                </a:spcAft>
              </a:pPr>
              <a:r>
                <a:rPr lang="en-US" sz="1800"/>
                <a:t>4 or more drinks for women</a:t>
              </a:r>
            </a:p>
          </p:txBody>
        </p:sp>
      </p:grpSp>
      <p:grpSp>
        <p:nvGrpSpPr>
          <p:cNvPr id="18" name="Group 17">
            <a:extLst>
              <a:ext uri="{FF2B5EF4-FFF2-40B4-BE49-F238E27FC236}">
                <a16:creationId xmlns:a16="http://schemas.microsoft.com/office/drawing/2014/main" id="{07E8B386-1EE3-4BEA-8BC5-FDB84B1BC7DA}"/>
              </a:ext>
            </a:extLst>
          </p:cNvPr>
          <p:cNvGrpSpPr/>
          <p:nvPr/>
        </p:nvGrpSpPr>
        <p:grpSpPr>
          <a:xfrm>
            <a:off x="8011069" y="1384259"/>
            <a:ext cx="3486735" cy="4273063"/>
            <a:chOff x="8075925" y="1142871"/>
            <a:chExt cx="3487643" cy="5000883"/>
          </a:xfrm>
        </p:grpSpPr>
        <p:sp>
          <p:nvSpPr>
            <p:cNvPr id="13" name="Freeform: Shape 12">
              <a:extLst>
                <a:ext uri="{FF2B5EF4-FFF2-40B4-BE49-F238E27FC236}">
                  <a16:creationId xmlns:a16="http://schemas.microsoft.com/office/drawing/2014/main" id="{D386167D-E7DD-4588-96F4-E64354300047}"/>
                </a:ext>
              </a:extLst>
            </p:cNvPr>
            <p:cNvSpPr/>
            <p:nvPr/>
          </p:nvSpPr>
          <p:spPr>
            <a:xfrm>
              <a:off x="8075925" y="1142871"/>
              <a:ext cx="3487643" cy="5000883"/>
            </a:xfrm>
            <a:custGeom>
              <a:avLst/>
              <a:gdLst>
                <a:gd name="connsiteX0" fmla="*/ 0 w 3487643"/>
                <a:gd name="connsiteY0" fmla="*/ 348764 h 5000883"/>
                <a:gd name="connsiteX1" fmla="*/ 348764 w 3487643"/>
                <a:gd name="connsiteY1" fmla="*/ 0 h 5000883"/>
                <a:gd name="connsiteX2" fmla="*/ 3138879 w 3487643"/>
                <a:gd name="connsiteY2" fmla="*/ 0 h 5000883"/>
                <a:gd name="connsiteX3" fmla="*/ 3487643 w 3487643"/>
                <a:gd name="connsiteY3" fmla="*/ 348764 h 5000883"/>
                <a:gd name="connsiteX4" fmla="*/ 3487643 w 3487643"/>
                <a:gd name="connsiteY4" fmla="*/ 4652119 h 5000883"/>
                <a:gd name="connsiteX5" fmla="*/ 3138879 w 3487643"/>
                <a:gd name="connsiteY5" fmla="*/ 5000883 h 5000883"/>
                <a:gd name="connsiteX6" fmla="*/ 348764 w 3487643"/>
                <a:gd name="connsiteY6" fmla="*/ 5000883 h 5000883"/>
                <a:gd name="connsiteX7" fmla="*/ 0 w 3487643"/>
                <a:gd name="connsiteY7" fmla="*/ 4652119 h 5000883"/>
                <a:gd name="connsiteX8" fmla="*/ 0 w 3487643"/>
                <a:gd name="connsiteY8" fmla="*/ 348764 h 500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7643" h="5000883">
                  <a:moveTo>
                    <a:pt x="0" y="348764"/>
                  </a:moveTo>
                  <a:cubicBezTo>
                    <a:pt x="0" y="156147"/>
                    <a:pt x="156147" y="0"/>
                    <a:pt x="348764" y="0"/>
                  </a:cubicBezTo>
                  <a:lnTo>
                    <a:pt x="3138879" y="0"/>
                  </a:lnTo>
                  <a:cubicBezTo>
                    <a:pt x="3331496" y="0"/>
                    <a:pt x="3487643" y="156147"/>
                    <a:pt x="3487643" y="348764"/>
                  </a:cubicBezTo>
                  <a:lnTo>
                    <a:pt x="3487643" y="4652119"/>
                  </a:lnTo>
                  <a:cubicBezTo>
                    <a:pt x="3487643" y="4844736"/>
                    <a:pt x="3331496" y="5000883"/>
                    <a:pt x="3138879" y="5000883"/>
                  </a:cubicBezTo>
                  <a:lnTo>
                    <a:pt x="348764" y="5000883"/>
                  </a:lnTo>
                  <a:cubicBezTo>
                    <a:pt x="156147" y="5000883"/>
                    <a:pt x="0" y="4844736"/>
                    <a:pt x="0" y="4652119"/>
                  </a:cubicBezTo>
                  <a:lnTo>
                    <a:pt x="0" y="348764"/>
                  </a:lnTo>
                  <a:close/>
                </a:path>
              </a:pathLst>
            </a:custGeom>
            <a:solidFill>
              <a:srgbClr val="DDDDDD"/>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06652" tIns="106652" rIns="106652" bIns="3606360" numCol="1" spcCol="1270" anchor="ctr" anchorCtr="0">
              <a:noAutofit/>
            </a:bodyPr>
            <a:lstStyle/>
            <a:p>
              <a:pPr algn="ctr" defTabSz="1244227">
                <a:lnSpc>
                  <a:spcPct val="90000"/>
                </a:lnSpc>
                <a:spcBef>
                  <a:spcPct val="0"/>
                </a:spcBef>
                <a:spcAft>
                  <a:spcPct val="35000"/>
                </a:spcAft>
              </a:pPr>
              <a:endParaRPr lang="en-US" sz="2000" b="1" dirty="0">
                <a:solidFill>
                  <a:srgbClr val="333333"/>
                </a:solidFill>
              </a:endParaRPr>
            </a:p>
            <a:p>
              <a:pPr algn="ctr" defTabSz="1244227">
                <a:lnSpc>
                  <a:spcPct val="90000"/>
                </a:lnSpc>
                <a:spcBef>
                  <a:spcPct val="0"/>
                </a:spcBef>
                <a:spcAft>
                  <a:spcPct val="35000"/>
                </a:spcAft>
              </a:pPr>
              <a:r>
                <a:rPr lang="en-US" sz="2000" b="1" dirty="0">
                  <a:solidFill>
                    <a:srgbClr val="333333"/>
                  </a:solidFill>
                </a:rPr>
                <a:t>Heavy alcohol use</a:t>
              </a:r>
            </a:p>
          </p:txBody>
        </p:sp>
        <p:sp>
          <p:nvSpPr>
            <p:cNvPr id="14" name="Freeform: Shape 13">
              <a:extLst>
                <a:ext uri="{FF2B5EF4-FFF2-40B4-BE49-F238E27FC236}">
                  <a16:creationId xmlns:a16="http://schemas.microsoft.com/office/drawing/2014/main" id="{B4AEEAEB-29D8-4002-BB26-0CC174EDA653}"/>
                </a:ext>
              </a:extLst>
            </p:cNvPr>
            <p:cNvSpPr/>
            <p:nvPr/>
          </p:nvSpPr>
          <p:spPr>
            <a:xfrm>
              <a:off x="8450200" y="2733372"/>
              <a:ext cx="2790114" cy="1507834"/>
            </a:xfrm>
            <a:custGeom>
              <a:avLst/>
              <a:gdLst>
                <a:gd name="connsiteX0" fmla="*/ 0 w 2790114"/>
                <a:gd name="connsiteY0" fmla="*/ 150783 h 1507834"/>
                <a:gd name="connsiteX1" fmla="*/ 150783 w 2790114"/>
                <a:gd name="connsiteY1" fmla="*/ 0 h 1507834"/>
                <a:gd name="connsiteX2" fmla="*/ 2639331 w 2790114"/>
                <a:gd name="connsiteY2" fmla="*/ 0 h 1507834"/>
                <a:gd name="connsiteX3" fmla="*/ 2790114 w 2790114"/>
                <a:gd name="connsiteY3" fmla="*/ 150783 h 1507834"/>
                <a:gd name="connsiteX4" fmla="*/ 2790114 w 2790114"/>
                <a:gd name="connsiteY4" fmla="*/ 1357051 h 1507834"/>
                <a:gd name="connsiteX5" fmla="*/ 2639331 w 2790114"/>
                <a:gd name="connsiteY5" fmla="*/ 1507834 h 1507834"/>
                <a:gd name="connsiteX6" fmla="*/ 150783 w 2790114"/>
                <a:gd name="connsiteY6" fmla="*/ 1507834 h 1507834"/>
                <a:gd name="connsiteX7" fmla="*/ 0 w 2790114"/>
                <a:gd name="connsiteY7" fmla="*/ 1357051 h 1507834"/>
                <a:gd name="connsiteX8" fmla="*/ 0 w 2790114"/>
                <a:gd name="connsiteY8" fmla="*/ 150783 h 150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0114" h="1507834">
                  <a:moveTo>
                    <a:pt x="0" y="150783"/>
                  </a:moveTo>
                  <a:cubicBezTo>
                    <a:pt x="0" y="67508"/>
                    <a:pt x="67508" y="0"/>
                    <a:pt x="150783" y="0"/>
                  </a:cubicBezTo>
                  <a:lnTo>
                    <a:pt x="2639331" y="0"/>
                  </a:lnTo>
                  <a:cubicBezTo>
                    <a:pt x="2722606" y="0"/>
                    <a:pt x="2790114" y="67508"/>
                    <a:pt x="2790114" y="150783"/>
                  </a:cubicBezTo>
                  <a:lnTo>
                    <a:pt x="2790114" y="1357051"/>
                  </a:lnTo>
                  <a:cubicBezTo>
                    <a:pt x="2790114" y="1440326"/>
                    <a:pt x="2722606" y="1507834"/>
                    <a:pt x="2639331" y="1507834"/>
                  </a:cubicBezTo>
                  <a:lnTo>
                    <a:pt x="150783" y="1507834"/>
                  </a:lnTo>
                  <a:cubicBezTo>
                    <a:pt x="67508" y="1507834"/>
                    <a:pt x="0" y="1440326"/>
                    <a:pt x="0" y="1357051"/>
                  </a:cubicBezTo>
                  <a:lnTo>
                    <a:pt x="0" y="15078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17" tIns="86051" rIns="100017" bIns="86051" numCol="1" spcCol="1270" anchor="ctr" anchorCtr="0">
              <a:noAutofit/>
            </a:bodyPr>
            <a:lstStyle/>
            <a:p>
              <a:pPr algn="ctr" defTabSz="977607">
                <a:lnSpc>
                  <a:spcPct val="90000"/>
                </a:lnSpc>
                <a:spcBef>
                  <a:spcPct val="0"/>
                </a:spcBef>
                <a:spcAft>
                  <a:spcPct val="35000"/>
                </a:spcAft>
              </a:pPr>
              <a:r>
                <a:rPr lang="en-US" sz="1800" dirty="0"/>
                <a:t>More than 4 drinks on any day or more than 14 drinks per week for men</a:t>
              </a:r>
            </a:p>
          </p:txBody>
        </p:sp>
        <p:sp>
          <p:nvSpPr>
            <p:cNvPr id="15" name="Freeform: Shape 14">
              <a:extLst>
                <a:ext uri="{FF2B5EF4-FFF2-40B4-BE49-F238E27FC236}">
                  <a16:creationId xmlns:a16="http://schemas.microsoft.com/office/drawing/2014/main" id="{1C7E2207-31F5-4899-820D-B019D874A26A}"/>
                </a:ext>
              </a:extLst>
            </p:cNvPr>
            <p:cNvSpPr/>
            <p:nvPr/>
          </p:nvSpPr>
          <p:spPr>
            <a:xfrm>
              <a:off x="8450200" y="4473181"/>
              <a:ext cx="2790114" cy="1507834"/>
            </a:xfrm>
            <a:custGeom>
              <a:avLst/>
              <a:gdLst>
                <a:gd name="connsiteX0" fmla="*/ 0 w 2790114"/>
                <a:gd name="connsiteY0" fmla="*/ 150783 h 1507834"/>
                <a:gd name="connsiteX1" fmla="*/ 150783 w 2790114"/>
                <a:gd name="connsiteY1" fmla="*/ 0 h 1507834"/>
                <a:gd name="connsiteX2" fmla="*/ 2639331 w 2790114"/>
                <a:gd name="connsiteY2" fmla="*/ 0 h 1507834"/>
                <a:gd name="connsiteX3" fmla="*/ 2790114 w 2790114"/>
                <a:gd name="connsiteY3" fmla="*/ 150783 h 1507834"/>
                <a:gd name="connsiteX4" fmla="*/ 2790114 w 2790114"/>
                <a:gd name="connsiteY4" fmla="*/ 1357051 h 1507834"/>
                <a:gd name="connsiteX5" fmla="*/ 2639331 w 2790114"/>
                <a:gd name="connsiteY5" fmla="*/ 1507834 h 1507834"/>
                <a:gd name="connsiteX6" fmla="*/ 150783 w 2790114"/>
                <a:gd name="connsiteY6" fmla="*/ 1507834 h 1507834"/>
                <a:gd name="connsiteX7" fmla="*/ 0 w 2790114"/>
                <a:gd name="connsiteY7" fmla="*/ 1357051 h 1507834"/>
                <a:gd name="connsiteX8" fmla="*/ 0 w 2790114"/>
                <a:gd name="connsiteY8" fmla="*/ 150783 h 150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90114" h="1507834">
                  <a:moveTo>
                    <a:pt x="0" y="150783"/>
                  </a:moveTo>
                  <a:cubicBezTo>
                    <a:pt x="0" y="67508"/>
                    <a:pt x="67508" y="0"/>
                    <a:pt x="150783" y="0"/>
                  </a:cubicBezTo>
                  <a:lnTo>
                    <a:pt x="2639331" y="0"/>
                  </a:lnTo>
                  <a:cubicBezTo>
                    <a:pt x="2722606" y="0"/>
                    <a:pt x="2790114" y="67508"/>
                    <a:pt x="2790114" y="150783"/>
                  </a:cubicBezTo>
                  <a:lnTo>
                    <a:pt x="2790114" y="1357051"/>
                  </a:lnTo>
                  <a:cubicBezTo>
                    <a:pt x="2790114" y="1440326"/>
                    <a:pt x="2722606" y="1507834"/>
                    <a:pt x="2639331" y="1507834"/>
                  </a:cubicBezTo>
                  <a:lnTo>
                    <a:pt x="150783" y="1507834"/>
                  </a:lnTo>
                  <a:cubicBezTo>
                    <a:pt x="67508" y="1507834"/>
                    <a:pt x="0" y="1440326"/>
                    <a:pt x="0" y="1357051"/>
                  </a:cubicBezTo>
                  <a:lnTo>
                    <a:pt x="0" y="150783"/>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0017" tIns="86051" rIns="100017" bIns="86051" numCol="1" spcCol="1270" anchor="ctr" anchorCtr="0">
              <a:noAutofit/>
            </a:bodyPr>
            <a:lstStyle/>
            <a:p>
              <a:pPr algn="ctr" defTabSz="977607">
                <a:lnSpc>
                  <a:spcPct val="90000"/>
                </a:lnSpc>
                <a:spcBef>
                  <a:spcPct val="0"/>
                </a:spcBef>
                <a:spcAft>
                  <a:spcPct val="35000"/>
                </a:spcAft>
              </a:pPr>
              <a:r>
                <a:rPr lang="en-US" sz="1800"/>
                <a:t>More than 3 drinks on any day or more than 7 drinks per week for women</a:t>
              </a:r>
            </a:p>
          </p:txBody>
        </p:sp>
      </p:grpSp>
    </p:spTree>
    <p:custDataLst>
      <p:tags r:id="rId1"/>
    </p:custDataLst>
    <p:extLst>
      <p:ext uri="{BB962C8B-B14F-4D97-AF65-F5344CB8AC3E}">
        <p14:creationId xmlns:p14="http://schemas.microsoft.com/office/powerpoint/2010/main" val="125843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Low risk drinking</a:t>
            </a:r>
          </a:p>
        </p:txBody>
      </p:sp>
      <p:sp>
        <p:nvSpPr>
          <p:cNvPr id="2" name="Text Placeholder 1"/>
          <p:cNvSpPr>
            <a:spLocks noGrp="1"/>
          </p:cNvSpPr>
          <p:nvPr>
            <p:ph idx="4294967295"/>
          </p:nvPr>
        </p:nvSpPr>
        <p:spPr>
          <a:xfrm>
            <a:off x="7648787" y="5799448"/>
            <a:ext cx="3468204" cy="240166"/>
          </a:xfrm>
        </p:spPr>
        <p:txBody>
          <a:bodyPr>
            <a:normAutofit/>
          </a:bodyPr>
          <a:lstStyle/>
          <a:p>
            <a:pPr algn="r"/>
            <a:r>
              <a:rPr lang="en-US" sz="1200" dirty="0"/>
              <a:t>(U.S. Department of Health and Human Services, </a:t>
            </a:r>
            <a:r>
              <a:rPr lang="en-US" sz="1200" dirty="0" err="1"/>
              <a:t>n.d.a</a:t>
            </a:r>
            <a:r>
              <a:rPr lang="en-US" sz="1200" dirty="0"/>
              <a:t>)</a:t>
            </a:r>
          </a:p>
        </p:txBody>
      </p:sp>
      <p:pic>
        <p:nvPicPr>
          <p:cNvPr id="9" name="Picture 8">
            <a:extLst>
              <a:ext uri="{FF2B5EF4-FFF2-40B4-BE49-F238E27FC236}">
                <a16:creationId xmlns:a16="http://schemas.microsoft.com/office/drawing/2014/main" id="{318FDD00-10B1-4BA5-8BB3-A900A6D9C9AF}"/>
              </a:ext>
            </a:extLst>
          </p:cNvPr>
          <p:cNvPicPr>
            <a:picLocks noChangeAspect="1"/>
          </p:cNvPicPr>
          <p:nvPr/>
        </p:nvPicPr>
        <p:blipFill>
          <a:blip r:embed="rId4"/>
          <a:stretch>
            <a:fillRect/>
          </a:stretch>
        </p:blipFill>
        <p:spPr>
          <a:xfrm>
            <a:off x="1061210" y="1392641"/>
            <a:ext cx="10055781" cy="4294656"/>
          </a:xfrm>
          <a:prstGeom prst="rect">
            <a:avLst/>
          </a:prstGeom>
          <a:ln>
            <a:no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820195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4455-1B1C-4C1C-BC60-DB36B087C27B}"/>
              </a:ext>
            </a:extLst>
          </p:cNvPr>
          <p:cNvSpPr>
            <a:spLocks noGrp="1"/>
          </p:cNvSpPr>
          <p:nvPr>
            <p:ph type="title"/>
          </p:nvPr>
        </p:nvSpPr>
        <p:spPr/>
        <p:txBody>
          <a:bodyPr/>
          <a:lstStyle/>
          <a:p>
            <a:r>
              <a:rPr lang="en-US" dirty="0"/>
              <a:t>Adult substance use screening tools</a:t>
            </a:r>
          </a:p>
        </p:txBody>
      </p:sp>
      <p:grpSp>
        <p:nvGrpSpPr>
          <p:cNvPr id="3" name="Group 2">
            <a:extLst>
              <a:ext uri="{FF2B5EF4-FFF2-40B4-BE49-F238E27FC236}">
                <a16:creationId xmlns:a16="http://schemas.microsoft.com/office/drawing/2014/main" id="{0382F11A-85F0-4448-A51B-86F252E9E7FC}"/>
              </a:ext>
              <a:ext uri="{C183D7F6-B498-43B3-948B-1728B52AA6E4}">
                <adec:decorative xmlns:adec="http://schemas.microsoft.com/office/drawing/2017/decorative" val="1"/>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A2556C8B-A55D-416B-8044-6F5484D54463}"/>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5D62B97-C555-4295-BE0D-A00AE865B12D}"/>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3744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9CD0-631A-4FFF-9F5C-A5068BBC2AC7}"/>
              </a:ext>
            </a:extLst>
          </p:cNvPr>
          <p:cNvSpPr>
            <a:spLocks noGrp="1"/>
          </p:cNvSpPr>
          <p:nvPr>
            <p:ph type="title"/>
          </p:nvPr>
        </p:nvSpPr>
        <p:spPr>
          <a:xfrm>
            <a:off x="1898248" y="582062"/>
            <a:ext cx="9817178" cy="1007049"/>
          </a:xfrm>
        </p:spPr>
        <p:txBody>
          <a:bodyPr anchor="ctr">
            <a:normAutofit/>
          </a:bodyPr>
          <a:lstStyle/>
          <a:p>
            <a:r>
              <a:rPr lang="en-US" dirty="0"/>
              <a:t>Screening</a:t>
            </a:r>
            <a:br>
              <a:rPr lang="en-US" dirty="0"/>
            </a:br>
            <a:endParaRPr lang="en-US" dirty="0"/>
          </a:p>
        </p:txBody>
      </p:sp>
      <p:sp>
        <p:nvSpPr>
          <p:cNvPr id="3" name="Content Placeholder 2">
            <a:extLst>
              <a:ext uri="{FF2B5EF4-FFF2-40B4-BE49-F238E27FC236}">
                <a16:creationId xmlns:a16="http://schemas.microsoft.com/office/drawing/2014/main" id="{85981210-3D86-4019-9AD0-A6ABCC2FA026}"/>
              </a:ext>
            </a:extLst>
          </p:cNvPr>
          <p:cNvSpPr>
            <a:spLocks noGrp="1"/>
          </p:cNvSpPr>
          <p:nvPr>
            <p:ph idx="1"/>
          </p:nvPr>
        </p:nvSpPr>
        <p:spPr>
          <a:xfrm>
            <a:off x="601422" y="2048608"/>
            <a:ext cx="10975359" cy="4004428"/>
          </a:xfrm>
        </p:spPr>
        <p:txBody>
          <a:bodyPr>
            <a:noAutofit/>
          </a:bodyPr>
          <a:lstStyle/>
          <a:p>
            <a:pPr marL="457063" indent="-457063">
              <a:buFont typeface="Arial" panose="020B0604020202020204" pitchFamily="34" charset="0"/>
              <a:buChar char="•"/>
            </a:pPr>
            <a:r>
              <a:rPr lang="en-US" sz="2000" b="0" dirty="0"/>
              <a:t>Process of identifying potential substance use issues.</a:t>
            </a:r>
          </a:p>
          <a:p>
            <a:pPr marL="457063" indent="-457063">
              <a:buFont typeface="Arial" panose="020B0604020202020204" pitchFamily="34" charset="0"/>
              <a:buChar char="•"/>
            </a:pPr>
            <a:r>
              <a:rPr lang="en-US" sz="2000" b="0" dirty="0"/>
              <a:t>Screening use has expanded to identify individuals across the full spectrum of use.</a:t>
            </a:r>
          </a:p>
          <a:p>
            <a:pPr marL="457063" indent="-457063">
              <a:buFont typeface="Arial" panose="020B0604020202020204" pitchFamily="34" charset="0"/>
              <a:buChar char="•"/>
            </a:pPr>
            <a:r>
              <a:rPr lang="en-US" sz="2000" b="0" dirty="0"/>
              <a:t>Screening provides the opportunity to initiate discussions about their alcohol and drug use and to provide intervention as needed.</a:t>
            </a:r>
          </a:p>
          <a:p>
            <a:endParaRPr lang="en-US" dirty="0"/>
          </a:p>
        </p:txBody>
      </p:sp>
      <p:sp>
        <p:nvSpPr>
          <p:cNvPr id="9" name="Text Placeholder 8">
            <a:extLst>
              <a:ext uri="{FF2B5EF4-FFF2-40B4-BE49-F238E27FC236}">
                <a16:creationId xmlns:a16="http://schemas.microsoft.com/office/drawing/2014/main" id="{DA8322ED-5A12-48A7-AB1C-6E863DD1FE0E}"/>
              </a:ext>
            </a:extLst>
          </p:cNvPr>
          <p:cNvSpPr>
            <a:spLocks noGrp="1"/>
          </p:cNvSpPr>
          <p:nvPr>
            <p:ph type="body" sz="quarter" idx="4294967295"/>
          </p:nvPr>
        </p:nvSpPr>
        <p:spPr>
          <a:xfrm>
            <a:off x="601422" y="5639097"/>
            <a:ext cx="1636286" cy="133316"/>
          </a:xfrm>
        </p:spPr>
        <p:txBody>
          <a:bodyPr>
            <a:normAutofit fontScale="92500" lnSpcReduction="10000"/>
          </a:bodyPr>
          <a:lstStyle/>
          <a:p>
            <a:r>
              <a:rPr lang="en-US" sz="1000" dirty="0"/>
              <a:t>(SAMHSA, 2013)</a:t>
            </a:r>
          </a:p>
        </p:txBody>
      </p:sp>
      <p:sp>
        <p:nvSpPr>
          <p:cNvPr id="4" name="Oval 3">
            <a:extLst>
              <a:ext uri="{FF2B5EF4-FFF2-40B4-BE49-F238E27FC236}">
                <a16:creationId xmlns:a16="http://schemas.microsoft.com/office/drawing/2014/main" id="{75DF744F-F1F5-1585-85A2-B6EEF78E08C4}"/>
              </a:ext>
            </a:extLst>
          </p:cNvPr>
          <p:cNvSpPr/>
          <p:nvPr/>
        </p:nvSpPr>
        <p:spPr bwMode="gray">
          <a:xfrm>
            <a:off x="601422" y="435330"/>
            <a:ext cx="1006719" cy="968326"/>
          </a:xfrm>
          <a:prstGeom prst="ellipse">
            <a:avLst/>
          </a:prstGeom>
          <a:solidFill>
            <a:srgbClr val="7D3F98"/>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bg1"/>
              </a:solidFill>
            </a:endParaRPr>
          </a:p>
        </p:txBody>
      </p:sp>
      <p:sp>
        <p:nvSpPr>
          <p:cNvPr id="6" name="Graphic 196" descr="Research icon.">
            <a:extLst>
              <a:ext uri="{FF2B5EF4-FFF2-40B4-BE49-F238E27FC236}">
                <a16:creationId xmlns:a16="http://schemas.microsoft.com/office/drawing/2014/main" id="{1F440351-326E-6BB6-B713-57B4D5BDF254}"/>
              </a:ext>
            </a:extLst>
          </p:cNvPr>
          <p:cNvSpPr>
            <a:spLocks noChangeAspect="1"/>
          </p:cNvSpPr>
          <p:nvPr/>
        </p:nvSpPr>
        <p:spPr>
          <a:xfrm>
            <a:off x="891529" y="633511"/>
            <a:ext cx="426504" cy="563934"/>
          </a:xfrm>
          <a:custGeom>
            <a:avLst/>
            <a:gdLst>
              <a:gd name="connsiteX0" fmla="*/ 57315 w 343888"/>
              <a:gd name="connsiteY0" fmla="*/ 57315 h 454697"/>
              <a:gd name="connsiteX1" fmla="*/ 286574 w 343888"/>
              <a:gd name="connsiteY1" fmla="*/ 57315 h 454697"/>
              <a:gd name="connsiteX2" fmla="*/ 286574 w 343888"/>
              <a:gd name="connsiteY2" fmla="*/ 76420 h 454697"/>
              <a:gd name="connsiteX3" fmla="*/ 57315 w 343888"/>
              <a:gd name="connsiteY3" fmla="*/ 76420 h 454697"/>
              <a:gd name="connsiteX4" fmla="*/ 57315 w 343888"/>
              <a:gd name="connsiteY4" fmla="*/ 57315 h 454697"/>
              <a:gd name="connsiteX5" fmla="*/ 57315 w 343888"/>
              <a:gd name="connsiteY5" fmla="*/ 114630 h 454697"/>
              <a:gd name="connsiteX6" fmla="*/ 286574 w 343888"/>
              <a:gd name="connsiteY6" fmla="*/ 114630 h 454697"/>
              <a:gd name="connsiteX7" fmla="*/ 286574 w 343888"/>
              <a:gd name="connsiteY7" fmla="*/ 133734 h 454697"/>
              <a:gd name="connsiteX8" fmla="*/ 57315 w 343888"/>
              <a:gd name="connsiteY8" fmla="*/ 133734 h 454697"/>
              <a:gd name="connsiteX9" fmla="*/ 57315 w 343888"/>
              <a:gd name="connsiteY9" fmla="*/ 114630 h 454697"/>
              <a:gd name="connsiteX10" fmla="*/ 343889 w 343888"/>
              <a:gd name="connsiteY10" fmla="*/ 19105 h 454697"/>
              <a:gd name="connsiteX11" fmla="*/ 324784 w 343888"/>
              <a:gd name="connsiteY11" fmla="*/ 0 h 454697"/>
              <a:gd name="connsiteX12" fmla="*/ 21015 w 343888"/>
              <a:gd name="connsiteY12" fmla="*/ 0 h 454697"/>
              <a:gd name="connsiteX13" fmla="*/ 0 w 343888"/>
              <a:gd name="connsiteY13" fmla="*/ 19105 h 454697"/>
              <a:gd name="connsiteX14" fmla="*/ 0 w 343888"/>
              <a:gd name="connsiteY14" fmla="*/ 19105 h 454697"/>
              <a:gd name="connsiteX15" fmla="*/ 0 w 343888"/>
              <a:gd name="connsiteY15" fmla="*/ 401203 h 454697"/>
              <a:gd name="connsiteX16" fmla="*/ 19105 w 343888"/>
              <a:gd name="connsiteY16" fmla="*/ 420308 h 454697"/>
              <a:gd name="connsiteX17" fmla="*/ 280842 w 343888"/>
              <a:gd name="connsiteY17" fmla="*/ 420308 h 454697"/>
              <a:gd name="connsiteX18" fmla="*/ 307589 w 343888"/>
              <a:gd name="connsiteY18" fmla="*/ 454697 h 454697"/>
              <a:gd name="connsiteX19" fmla="*/ 322873 w 343888"/>
              <a:gd name="connsiteY19" fmla="*/ 443234 h 454697"/>
              <a:gd name="connsiteX20" fmla="*/ 305679 w 343888"/>
              <a:gd name="connsiteY20" fmla="*/ 420308 h 454697"/>
              <a:gd name="connsiteX21" fmla="*/ 324784 w 343888"/>
              <a:gd name="connsiteY21" fmla="*/ 420308 h 454697"/>
              <a:gd name="connsiteX22" fmla="*/ 338157 w 343888"/>
              <a:gd name="connsiteY22" fmla="*/ 414577 h 454697"/>
              <a:gd name="connsiteX23" fmla="*/ 343889 w 343888"/>
              <a:gd name="connsiteY23" fmla="*/ 401203 h 454697"/>
              <a:gd name="connsiteX24" fmla="*/ 343889 w 343888"/>
              <a:gd name="connsiteY24" fmla="*/ 286574 h 454697"/>
              <a:gd name="connsiteX25" fmla="*/ 343889 w 343888"/>
              <a:gd name="connsiteY25" fmla="*/ 19105 h 454697"/>
              <a:gd name="connsiteX26" fmla="*/ 324784 w 343888"/>
              <a:gd name="connsiteY26" fmla="*/ 401203 h 454697"/>
              <a:gd name="connsiteX27" fmla="*/ 290395 w 343888"/>
              <a:gd name="connsiteY27" fmla="*/ 401203 h 454697"/>
              <a:gd name="connsiteX28" fmla="*/ 236901 w 343888"/>
              <a:gd name="connsiteY28" fmla="*/ 330515 h 454697"/>
              <a:gd name="connsiteX29" fmla="*/ 248364 w 343888"/>
              <a:gd name="connsiteY29" fmla="*/ 319052 h 454697"/>
              <a:gd name="connsiteX30" fmla="*/ 242632 w 343888"/>
              <a:gd name="connsiteY30" fmla="*/ 177676 h 454697"/>
              <a:gd name="connsiteX31" fmla="*/ 101256 w 343888"/>
              <a:gd name="connsiteY31" fmla="*/ 183407 h 454697"/>
              <a:gd name="connsiteX32" fmla="*/ 106988 w 343888"/>
              <a:gd name="connsiteY32" fmla="*/ 324784 h 454697"/>
              <a:gd name="connsiteX33" fmla="*/ 164302 w 343888"/>
              <a:gd name="connsiteY33" fmla="*/ 351530 h 454697"/>
              <a:gd name="connsiteX34" fmla="*/ 173855 w 343888"/>
              <a:gd name="connsiteY34" fmla="*/ 351530 h 454697"/>
              <a:gd name="connsiteX35" fmla="*/ 217796 w 343888"/>
              <a:gd name="connsiteY35" fmla="*/ 341978 h 454697"/>
              <a:gd name="connsiteX36" fmla="*/ 263648 w 343888"/>
              <a:gd name="connsiteY36" fmla="*/ 401203 h 454697"/>
              <a:gd name="connsiteX37" fmla="*/ 19105 w 343888"/>
              <a:gd name="connsiteY37" fmla="*/ 401203 h 454697"/>
              <a:gd name="connsiteX38" fmla="*/ 19105 w 343888"/>
              <a:gd name="connsiteY38" fmla="*/ 19105 h 454697"/>
              <a:gd name="connsiteX39" fmla="*/ 21015 w 343888"/>
              <a:gd name="connsiteY39" fmla="*/ 19105 h 454697"/>
              <a:gd name="connsiteX40" fmla="*/ 324784 w 343888"/>
              <a:gd name="connsiteY40" fmla="*/ 19105 h 454697"/>
              <a:gd name="connsiteX41" fmla="*/ 324784 w 343888"/>
              <a:gd name="connsiteY41" fmla="*/ 286574 h 454697"/>
              <a:gd name="connsiteX42" fmla="*/ 324784 w 343888"/>
              <a:gd name="connsiteY42" fmla="*/ 401203 h 454697"/>
              <a:gd name="connsiteX43" fmla="*/ 234990 w 343888"/>
              <a:gd name="connsiteY43" fmla="*/ 307589 h 454697"/>
              <a:gd name="connsiteX44" fmla="*/ 219707 w 343888"/>
              <a:gd name="connsiteY44" fmla="*/ 320963 h 454697"/>
              <a:gd name="connsiteX45" fmla="*/ 170034 w 343888"/>
              <a:gd name="connsiteY45" fmla="*/ 332426 h 454697"/>
              <a:gd name="connsiteX46" fmla="*/ 93614 w 343888"/>
              <a:gd name="connsiteY46" fmla="*/ 248364 h 454697"/>
              <a:gd name="connsiteX47" fmla="*/ 177676 w 343888"/>
              <a:gd name="connsiteY47" fmla="*/ 171944 h 454697"/>
              <a:gd name="connsiteX48" fmla="*/ 185318 w 343888"/>
              <a:gd name="connsiteY48" fmla="*/ 171944 h 454697"/>
              <a:gd name="connsiteX49" fmla="*/ 257916 w 343888"/>
              <a:gd name="connsiteY49" fmla="*/ 259827 h 454697"/>
              <a:gd name="connsiteX50" fmla="*/ 234990 w 343888"/>
              <a:gd name="connsiteY50" fmla="*/ 307589 h 454697"/>
              <a:gd name="connsiteX51" fmla="*/ 234990 w 343888"/>
              <a:gd name="connsiteY51" fmla="*/ 307589 h 454697"/>
              <a:gd name="connsiteX52" fmla="*/ 181497 w 343888"/>
              <a:gd name="connsiteY52" fmla="*/ 192960 h 454697"/>
              <a:gd name="connsiteX53" fmla="*/ 179586 w 343888"/>
              <a:gd name="connsiteY53" fmla="*/ 213975 h 454697"/>
              <a:gd name="connsiteX54" fmla="*/ 215886 w 343888"/>
              <a:gd name="connsiteY54" fmla="*/ 257916 h 454697"/>
              <a:gd name="connsiteX55" fmla="*/ 236901 w 343888"/>
              <a:gd name="connsiteY55" fmla="*/ 259827 h 454697"/>
              <a:gd name="connsiteX56" fmla="*/ 181497 w 343888"/>
              <a:gd name="connsiteY56" fmla="*/ 192960 h 45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3888" h="454697">
                <a:moveTo>
                  <a:pt x="57315" y="57315"/>
                </a:moveTo>
                <a:lnTo>
                  <a:pt x="286574" y="57315"/>
                </a:lnTo>
                <a:lnTo>
                  <a:pt x="286574" y="76420"/>
                </a:lnTo>
                <a:lnTo>
                  <a:pt x="57315" y="76420"/>
                </a:lnTo>
                <a:lnTo>
                  <a:pt x="57315" y="57315"/>
                </a:lnTo>
                <a:close/>
                <a:moveTo>
                  <a:pt x="57315" y="114630"/>
                </a:moveTo>
                <a:lnTo>
                  <a:pt x="286574" y="114630"/>
                </a:lnTo>
                <a:lnTo>
                  <a:pt x="286574" y="133734"/>
                </a:lnTo>
                <a:lnTo>
                  <a:pt x="57315" y="133734"/>
                </a:lnTo>
                <a:lnTo>
                  <a:pt x="57315" y="114630"/>
                </a:lnTo>
                <a:close/>
                <a:moveTo>
                  <a:pt x="343889" y="19105"/>
                </a:moveTo>
                <a:cubicBezTo>
                  <a:pt x="343889" y="7642"/>
                  <a:pt x="336247" y="0"/>
                  <a:pt x="324784" y="0"/>
                </a:cubicBezTo>
                <a:lnTo>
                  <a:pt x="21015" y="0"/>
                </a:lnTo>
                <a:cubicBezTo>
                  <a:pt x="9552" y="0"/>
                  <a:pt x="0" y="7642"/>
                  <a:pt x="0" y="19105"/>
                </a:cubicBezTo>
                <a:cubicBezTo>
                  <a:pt x="0" y="19105"/>
                  <a:pt x="0" y="19105"/>
                  <a:pt x="0" y="19105"/>
                </a:cubicBezTo>
                <a:lnTo>
                  <a:pt x="0" y="401203"/>
                </a:lnTo>
                <a:cubicBezTo>
                  <a:pt x="0" y="412666"/>
                  <a:pt x="7642" y="420308"/>
                  <a:pt x="19105" y="420308"/>
                </a:cubicBezTo>
                <a:lnTo>
                  <a:pt x="280842" y="420308"/>
                </a:lnTo>
                <a:lnTo>
                  <a:pt x="307589" y="454697"/>
                </a:lnTo>
                <a:lnTo>
                  <a:pt x="322873" y="443234"/>
                </a:lnTo>
                <a:lnTo>
                  <a:pt x="305679" y="420308"/>
                </a:lnTo>
                <a:lnTo>
                  <a:pt x="324784" y="420308"/>
                </a:lnTo>
                <a:cubicBezTo>
                  <a:pt x="330515" y="420308"/>
                  <a:pt x="334336" y="418398"/>
                  <a:pt x="338157" y="414577"/>
                </a:cubicBezTo>
                <a:cubicBezTo>
                  <a:pt x="341978" y="410756"/>
                  <a:pt x="343889" y="406935"/>
                  <a:pt x="343889" y="401203"/>
                </a:cubicBezTo>
                <a:lnTo>
                  <a:pt x="343889" y="286574"/>
                </a:lnTo>
                <a:lnTo>
                  <a:pt x="343889" y="19105"/>
                </a:lnTo>
                <a:close/>
                <a:moveTo>
                  <a:pt x="324784" y="401203"/>
                </a:moveTo>
                <a:lnTo>
                  <a:pt x="290395" y="401203"/>
                </a:lnTo>
                <a:lnTo>
                  <a:pt x="236901" y="330515"/>
                </a:lnTo>
                <a:cubicBezTo>
                  <a:pt x="240722" y="326694"/>
                  <a:pt x="244543" y="322873"/>
                  <a:pt x="248364" y="319052"/>
                </a:cubicBezTo>
                <a:cubicBezTo>
                  <a:pt x="286574" y="278932"/>
                  <a:pt x="282753" y="215886"/>
                  <a:pt x="242632" y="177676"/>
                </a:cubicBezTo>
                <a:cubicBezTo>
                  <a:pt x="202512" y="139466"/>
                  <a:pt x="139466" y="143287"/>
                  <a:pt x="101256" y="183407"/>
                </a:cubicBezTo>
                <a:cubicBezTo>
                  <a:pt x="63046" y="223528"/>
                  <a:pt x="66867" y="286574"/>
                  <a:pt x="106988" y="324784"/>
                </a:cubicBezTo>
                <a:cubicBezTo>
                  <a:pt x="122271" y="340068"/>
                  <a:pt x="143287" y="347710"/>
                  <a:pt x="164302" y="351530"/>
                </a:cubicBezTo>
                <a:cubicBezTo>
                  <a:pt x="168123" y="351530"/>
                  <a:pt x="170034" y="351530"/>
                  <a:pt x="173855" y="351530"/>
                </a:cubicBezTo>
                <a:cubicBezTo>
                  <a:pt x="189139" y="351530"/>
                  <a:pt x="204423" y="347710"/>
                  <a:pt x="217796" y="341978"/>
                </a:cubicBezTo>
                <a:lnTo>
                  <a:pt x="263648" y="401203"/>
                </a:lnTo>
                <a:lnTo>
                  <a:pt x="19105" y="401203"/>
                </a:lnTo>
                <a:lnTo>
                  <a:pt x="19105" y="19105"/>
                </a:lnTo>
                <a:cubicBezTo>
                  <a:pt x="19105" y="19105"/>
                  <a:pt x="19105" y="19105"/>
                  <a:pt x="21015" y="19105"/>
                </a:cubicBezTo>
                <a:lnTo>
                  <a:pt x="324784" y="19105"/>
                </a:lnTo>
                <a:lnTo>
                  <a:pt x="324784" y="286574"/>
                </a:lnTo>
                <a:lnTo>
                  <a:pt x="324784" y="401203"/>
                </a:lnTo>
                <a:close/>
                <a:moveTo>
                  <a:pt x="234990" y="307589"/>
                </a:moveTo>
                <a:cubicBezTo>
                  <a:pt x="231170" y="313321"/>
                  <a:pt x="225438" y="317142"/>
                  <a:pt x="219707" y="320963"/>
                </a:cubicBezTo>
                <a:cubicBezTo>
                  <a:pt x="204423" y="330515"/>
                  <a:pt x="187228" y="334336"/>
                  <a:pt x="170034" y="332426"/>
                </a:cubicBezTo>
                <a:cubicBezTo>
                  <a:pt x="126092" y="330515"/>
                  <a:pt x="91704" y="292305"/>
                  <a:pt x="93614" y="248364"/>
                </a:cubicBezTo>
                <a:cubicBezTo>
                  <a:pt x="95525" y="204423"/>
                  <a:pt x="133734" y="170034"/>
                  <a:pt x="177676" y="171944"/>
                </a:cubicBezTo>
                <a:lnTo>
                  <a:pt x="185318" y="171944"/>
                </a:lnTo>
                <a:cubicBezTo>
                  <a:pt x="229259" y="175765"/>
                  <a:pt x="261737" y="215886"/>
                  <a:pt x="257916" y="259827"/>
                </a:cubicBezTo>
                <a:cubicBezTo>
                  <a:pt x="254095" y="277021"/>
                  <a:pt x="246453" y="292305"/>
                  <a:pt x="234990" y="307589"/>
                </a:cubicBezTo>
                <a:lnTo>
                  <a:pt x="234990" y="307589"/>
                </a:lnTo>
                <a:close/>
                <a:moveTo>
                  <a:pt x="181497" y="192960"/>
                </a:moveTo>
                <a:lnTo>
                  <a:pt x="179586" y="213975"/>
                </a:lnTo>
                <a:cubicBezTo>
                  <a:pt x="200602" y="217796"/>
                  <a:pt x="215886" y="236901"/>
                  <a:pt x="215886" y="257916"/>
                </a:cubicBezTo>
                <a:lnTo>
                  <a:pt x="236901" y="259827"/>
                </a:lnTo>
                <a:cubicBezTo>
                  <a:pt x="236901" y="225438"/>
                  <a:pt x="213975" y="196781"/>
                  <a:pt x="181497" y="192960"/>
                </a:cubicBezTo>
                <a:close/>
              </a:path>
            </a:pathLst>
          </a:custGeom>
          <a:solidFill>
            <a:schemeClr val="bg1"/>
          </a:solidFill>
          <a:ln w="19050" cap="flat">
            <a:noFill/>
            <a:prstDash val="solid"/>
            <a:miter/>
          </a:ln>
        </p:spPr>
        <p:txBody>
          <a:bodyPr rtlCol="0" anchor="ctr"/>
          <a:lstStyle/>
          <a:p>
            <a:endParaRPr lang="en-US" dirty="0"/>
          </a:p>
        </p:txBody>
      </p:sp>
    </p:spTree>
    <p:custDataLst>
      <p:tags r:id="rId1"/>
    </p:custDataLst>
    <p:extLst>
      <p:ext uri="{BB962C8B-B14F-4D97-AF65-F5344CB8AC3E}">
        <p14:creationId xmlns:p14="http://schemas.microsoft.com/office/powerpoint/2010/main" val="3174743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6111" y="1556200"/>
            <a:ext cx="4569815" cy="1663775"/>
          </a:xfrm>
        </p:spPr>
        <p:txBody>
          <a:bodyPr/>
          <a:lstStyle/>
          <a:p>
            <a:r>
              <a:rPr lang="en-US" sz="2799" dirty="0"/>
              <a:t>CAGE</a:t>
            </a:r>
          </a:p>
          <a:p>
            <a:pPr lvl="1"/>
            <a:r>
              <a:rPr lang="en-US" sz="1600" dirty="0"/>
              <a:t>4 Questions for Alcohol Use Disorder.                   </a:t>
            </a:r>
            <a:endParaRPr lang="en-US" sz="1600" dirty="0">
              <a:solidFill>
                <a:schemeClr val="tx1"/>
              </a:solidFill>
            </a:endParaRPr>
          </a:p>
          <a:p>
            <a:pPr lvl="1"/>
            <a:r>
              <a:rPr lang="en-US" sz="1600" dirty="0">
                <a:solidFill>
                  <a:schemeClr val="accent2"/>
                </a:solidFill>
                <a:hlinkClick r:id="rId2">
                  <a:extLst>
                    <a:ext uri="{A12FA001-AC4F-418D-AE19-62706E023703}">
                      <ahyp:hlinkClr xmlns:ahyp="http://schemas.microsoft.com/office/drawing/2018/hyperlinkcolor" val="tx"/>
                    </a:ext>
                  </a:extLst>
                </a:hlinkClick>
              </a:rPr>
              <a:t>https://www.uspreventiveservicestaskforce.org/Home/GetFileByID/838</a:t>
            </a:r>
            <a:endParaRPr lang="en-US" sz="1600" dirty="0">
              <a:solidFill>
                <a:schemeClr val="accent2"/>
              </a:solidFill>
            </a:endParaRPr>
          </a:p>
          <a:p>
            <a:pPr lvl="1"/>
            <a:endParaRPr lang="en-US" dirty="0"/>
          </a:p>
        </p:txBody>
      </p:sp>
      <p:sp>
        <p:nvSpPr>
          <p:cNvPr id="4" name="Content Placeholder 3"/>
          <p:cNvSpPr>
            <a:spLocks noGrp="1"/>
          </p:cNvSpPr>
          <p:nvPr>
            <p:ph sz="half" idx="10"/>
          </p:nvPr>
        </p:nvSpPr>
        <p:spPr>
          <a:xfrm>
            <a:off x="896111" y="3576622"/>
            <a:ext cx="4370553" cy="1865982"/>
          </a:xfrm>
        </p:spPr>
        <p:txBody>
          <a:bodyPr/>
          <a:lstStyle/>
          <a:p>
            <a:r>
              <a:rPr lang="en-US" sz="2799" dirty="0"/>
              <a:t>AUDIT</a:t>
            </a:r>
          </a:p>
          <a:p>
            <a:pPr lvl="1"/>
            <a:r>
              <a:rPr lang="en-US" sz="1600" dirty="0"/>
              <a:t>10 Questions used for Alcohol Use Disorder. Screening is designed for health care providers</a:t>
            </a:r>
          </a:p>
          <a:p>
            <a:pPr lvl="1"/>
            <a:r>
              <a:rPr lang="en-US" sz="1600" dirty="0">
                <a:solidFill>
                  <a:schemeClr val="accent2"/>
                </a:solidFill>
                <a:hlinkClick r:id="rId3">
                  <a:extLst>
                    <a:ext uri="{A12FA001-AC4F-418D-AE19-62706E023703}">
                      <ahyp:hlinkClr xmlns:ahyp="http://schemas.microsoft.com/office/drawing/2018/hyperlinkcolor" val="tx"/>
                    </a:ext>
                  </a:extLst>
                </a:hlinkClick>
              </a:rPr>
              <a:t>https://auditscreen.org/</a:t>
            </a:r>
            <a:endParaRPr lang="en-US" sz="1600" dirty="0">
              <a:solidFill>
                <a:schemeClr val="accent2"/>
              </a:solidFill>
            </a:endParaRPr>
          </a:p>
          <a:p>
            <a:pPr lvl="1"/>
            <a:endParaRPr lang="en-US" dirty="0"/>
          </a:p>
        </p:txBody>
      </p:sp>
      <p:sp>
        <p:nvSpPr>
          <p:cNvPr id="5" name="Content Placeholder 4"/>
          <p:cNvSpPr>
            <a:spLocks noGrp="1"/>
          </p:cNvSpPr>
          <p:nvPr>
            <p:ph sz="half" idx="11"/>
          </p:nvPr>
        </p:nvSpPr>
        <p:spPr>
          <a:xfrm>
            <a:off x="6094412" y="1456079"/>
            <a:ext cx="5038218" cy="1872800"/>
          </a:xfrm>
        </p:spPr>
        <p:txBody>
          <a:bodyPr/>
          <a:lstStyle/>
          <a:p>
            <a:r>
              <a:rPr lang="en-US" sz="2799" dirty="0"/>
              <a:t>DAST-10</a:t>
            </a:r>
          </a:p>
          <a:p>
            <a:pPr lvl="1"/>
            <a:r>
              <a:rPr lang="en-US" sz="1600" dirty="0"/>
              <a:t>10 Questions, Muti-use Screener. Tool assesses drug use, not including alcohol or tobacco</a:t>
            </a:r>
          </a:p>
          <a:p>
            <a:pPr lvl="1"/>
            <a:r>
              <a:rPr lang="en-US" sz="1600" dirty="0">
                <a:solidFill>
                  <a:schemeClr val="accent2"/>
                </a:solidFill>
                <a:hlinkClick r:id="rId4">
                  <a:extLst>
                    <a:ext uri="{A12FA001-AC4F-418D-AE19-62706E023703}">
                      <ahyp:hlinkClr xmlns:ahyp="http://schemas.microsoft.com/office/drawing/2018/hyperlinkcolor" val="tx"/>
                    </a:ext>
                  </a:extLst>
                </a:hlinkClick>
              </a:rPr>
              <a:t>https://gwep.usc.edu/wp-content/uploads/2019/11/DAST-10-drug-abuse-screening-test.pdf</a:t>
            </a:r>
            <a:endParaRPr lang="en-US" sz="1600" dirty="0">
              <a:solidFill>
                <a:schemeClr val="accent2"/>
              </a:solidFill>
            </a:endParaRPr>
          </a:p>
          <a:p>
            <a:pPr lvl="1"/>
            <a:endParaRPr lang="en-US" dirty="0"/>
          </a:p>
        </p:txBody>
      </p:sp>
      <p:sp>
        <p:nvSpPr>
          <p:cNvPr id="6" name="Content Placeholder 5"/>
          <p:cNvSpPr>
            <a:spLocks noGrp="1"/>
          </p:cNvSpPr>
          <p:nvPr>
            <p:ph sz="half" idx="12"/>
          </p:nvPr>
        </p:nvSpPr>
        <p:spPr>
          <a:xfrm>
            <a:off x="6094413" y="3589319"/>
            <a:ext cx="5342133" cy="2152510"/>
          </a:xfrm>
        </p:spPr>
        <p:txBody>
          <a:bodyPr/>
          <a:lstStyle/>
          <a:p>
            <a:r>
              <a:rPr lang="en-US" sz="2799" dirty="0"/>
              <a:t>TWEAK</a:t>
            </a:r>
          </a:p>
          <a:p>
            <a:r>
              <a:rPr lang="en-US" sz="1600" b="0" baseline="0" dirty="0"/>
              <a:t>Five questions designed to screen pregnant women for harmful drinking habit in a health care provider setting </a:t>
            </a:r>
            <a:endParaRPr lang="en-US" sz="1600" b="0" dirty="0"/>
          </a:p>
          <a:p>
            <a:r>
              <a:rPr lang="en-US" sz="1600" b="0" dirty="0">
                <a:solidFill>
                  <a:schemeClr val="accent2"/>
                </a:solidFill>
                <a:hlinkClick r:id="rId5">
                  <a:extLst>
                    <a:ext uri="{A12FA001-AC4F-418D-AE19-62706E023703}">
                      <ahyp:hlinkClr xmlns:ahyp="http://schemas.microsoft.com/office/drawing/2018/hyperlinkcolor" val="tx"/>
                    </a:ext>
                  </a:extLst>
                </a:hlinkClick>
              </a:rPr>
              <a:t>https://www.unodc.org/ddt-training/treatment/VOLUME%20A/Volume%20A%20-%20Module%201/5.Screening%20and%20Assessment%20Tools,%20Assist/9.TWEAK.pdf</a:t>
            </a:r>
            <a:endParaRPr lang="en-US" sz="1600" b="0" dirty="0">
              <a:solidFill>
                <a:schemeClr val="accent2"/>
              </a:solidFill>
            </a:endParaRPr>
          </a:p>
          <a:p>
            <a:endParaRPr lang="en-US" dirty="0"/>
          </a:p>
        </p:txBody>
      </p:sp>
      <p:sp>
        <p:nvSpPr>
          <p:cNvPr id="8" name="Title 7">
            <a:extLst>
              <a:ext uri="{FF2B5EF4-FFF2-40B4-BE49-F238E27FC236}">
                <a16:creationId xmlns:a16="http://schemas.microsoft.com/office/drawing/2014/main" id="{D749C9C5-87EA-6467-1DFF-185F0229DEEF}"/>
              </a:ext>
            </a:extLst>
          </p:cNvPr>
          <p:cNvSpPr>
            <a:spLocks noGrp="1"/>
          </p:cNvSpPr>
          <p:nvPr>
            <p:ph type="title"/>
          </p:nvPr>
        </p:nvSpPr>
        <p:spPr/>
        <p:txBody>
          <a:bodyPr/>
          <a:lstStyle/>
          <a:p>
            <a:r>
              <a:rPr lang="en-US" dirty="0"/>
              <a:t>Adult substance use screening tools</a:t>
            </a:r>
          </a:p>
        </p:txBody>
      </p:sp>
    </p:spTree>
    <p:extLst>
      <p:ext uri="{BB962C8B-B14F-4D97-AF65-F5344CB8AC3E}">
        <p14:creationId xmlns:p14="http://schemas.microsoft.com/office/powerpoint/2010/main" val="633324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4455-1B1C-4C1C-BC60-DB36B087C27B}"/>
              </a:ext>
            </a:extLst>
          </p:cNvPr>
          <p:cNvSpPr>
            <a:spLocks noGrp="1"/>
          </p:cNvSpPr>
          <p:nvPr>
            <p:ph type="title"/>
          </p:nvPr>
        </p:nvSpPr>
        <p:spPr/>
        <p:txBody>
          <a:bodyPr/>
          <a:lstStyle/>
          <a:p>
            <a:r>
              <a:rPr lang="en-US" dirty="0"/>
              <a:t>Adolescent substance use screening tools</a:t>
            </a:r>
          </a:p>
        </p:txBody>
      </p:sp>
      <p:grpSp>
        <p:nvGrpSpPr>
          <p:cNvPr id="3" name="Group 2">
            <a:extLst>
              <a:ext uri="{FF2B5EF4-FFF2-40B4-BE49-F238E27FC236}">
                <a16:creationId xmlns:a16="http://schemas.microsoft.com/office/drawing/2014/main" id="{0382F11A-85F0-4448-A51B-86F252E9E7FC}"/>
              </a:ext>
              <a:ext uri="{C183D7F6-B498-43B3-948B-1728B52AA6E4}">
                <adec:decorative xmlns:adec="http://schemas.microsoft.com/office/drawing/2017/decorative" val="1"/>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A2556C8B-A55D-416B-8044-6F5484D54463}"/>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5D62B97-C555-4295-BE0D-A00AE865B12D}"/>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9596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2B309FE-0361-992C-5A54-2004F289764C}"/>
              </a:ext>
            </a:extLst>
          </p:cNvPr>
          <p:cNvSpPr>
            <a:spLocks noGrp="1"/>
          </p:cNvSpPr>
          <p:nvPr>
            <p:ph sz="half" idx="1"/>
          </p:nvPr>
        </p:nvSpPr>
        <p:spPr>
          <a:xfrm>
            <a:off x="606732" y="1596257"/>
            <a:ext cx="10975360" cy="1832743"/>
          </a:xfrm>
        </p:spPr>
        <p:txBody>
          <a:bodyPr>
            <a:noAutofit/>
          </a:bodyPr>
          <a:lstStyle/>
          <a:p>
            <a:r>
              <a:rPr lang="en-US" sz="1800" b="1" dirty="0"/>
              <a:t>CRAFFT-Car, Relax, Alone or Friends, Trouble</a:t>
            </a:r>
          </a:p>
          <a:p>
            <a:pPr marL="342797" indent="-342797"/>
            <a:r>
              <a:rPr lang="en-US" sz="1600" dirty="0"/>
              <a:t>The CRAFFT is an efficient and effective health screening tool designed to identify substance use, substance-related riding/driving risk, and substance use disorder among youth ages 12-21.</a:t>
            </a:r>
          </a:p>
          <a:p>
            <a:pPr marL="342797" indent="-342797"/>
            <a:r>
              <a:rPr lang="en-US" sz="1600" dirty="0"/>
              <a:t>Link to tool: </a:t>
            </a:r>
            <a:r>
              <a:rPr lang="en-US" sz="1600" dirty="0">
                <a:solidFill>
                  <a:srgbClr val="7D3F98"/>
                </a:solidFill>
                <a:hlinkClick r:id="rId2">
                  <a:extLst>
                    <a:ext uri="{A12FA001-AC4F-418D-AE19-62706E023703}">
                      <ahyp:hlinkClr xmlns:ahyp="http://schemas.microsoft.com/office/drawing/2018/hyperlinkcolor" val="tx"/>
                    </a:ext>
                  </a:extLst>
                </a:hlinkClick>
              </a:rPr>
              <a:t>https://crafft.org/wp-content/uploads/2021/07/CRAFFT_2.1_Self-administered_2021-07-03.pdf</a:t>
            </a:r>
            <a:endParaRPr lang="en-US" sz="1600" dirty="0">
              <a:solidFill>
                <a:srgbClr val="7D3F98"/>
              </a:solidFill>
            </a:endParaRPr>
          </a:p>
          <a:p>
            <a:pPr lvl="1" indent="0">
              <a:buNone/>
            </a:pPr>
            <a:endParaRPr lang="en-US" sz="1999" dirty="0"/>
          </a:p>
          <a:p>
            <a:endParaRPr lang="en-US" dirty="0"/>
          </a:p>
        </p:txBody>
      </p:sp>
      <p:sp>
        <p:nvSpPr>
          <p:cNvPr id="5" name="Content Placeholder 4">
            <a:extLst>
              <a:ext uri="{FF2B5EF4-FFF2-40B4-BE49-F238E27FC236}">
                <a16:creationId xmlns:a16="http://schemas.microsoft.com/office/drawing/2014/main" id="{A2506DD9-72BF-23C9-0B6C-C6CF9861C16B}"/>
              </a:ext>
            </a:extLst>
          </p:cNvPr>
          <p:cNvSpPr>
            <a:spLocks noGrp="1"/>
          </p:cNvSpPr>
          <p:nvPr>
            <p:ph sz="half" idx="2"/>
          </p:nvPr>
        </p:nvSpPr>
        <p:spPr>
          <a:xfrm>
            <a:off x="606732" y="3781674"/>
            <a:ext cx="10975360" cy="2098128"/>
          </a:xfrm>
        </p:spPr>
        <p:txBody>
          <a:bodyPr>
            <a:noAutofit/>
          </a:bodyPr>
          <a:lstStyle/>
          <a:p>
            <a:r>
              <a:rPr lang="en-US" sz="1800" b="1" dirty="0"/>
              <a:t>Screening to Brief Intervention</a:t>
            </a:r>
            <a:endParaRPr lang="en-US" sz="1800" dirty="0"/>
          </a:p>
          <a:p>
            <a:pPr marL="342797" indent="-342797"/>
            <a:r>
              <a:rPr lang="en-US" sz="1600" dirty="0"/>
              <a:t>This screening tool consists of frequency of use questions to categorize substance use by adolescent patients into different risk categories.</a:t>
            </a:r>
          </a:p>
          <a:p>
            <a:pPr marL="342797" indent="-342797"/>
            <a:r>
              <a:rPr lang="en-US" sz="1600" dirty="0"/>
              <a:t>Link to tool: </a:t>
            </a:r>
            <a:r>
              <a:rPr lang="en-US" sz="1600" dirty="0">
                <a:solidFill>
                  <a:srgbClr val="7D3F98"/>
                </a:solidFill>
                <a:hlinkClick r:id="rId3">
                  <a:extLst>
                    <a:ext uri="{A12FA001-AC4F-418D-AE19-62706E023703}">
                      <ahyp:hlinkClr xmlns:ahyp="http://schemas.microsoft.com/office/drawing/2018/hyperlinkcolor" val="tx"/>
                    </a:ext>
                  </a:extLst>
                </a:hlinkClick>
              </a:rPr>
              <a:t>https://www.mcpap.com/pdf/S2BI_postcard.pdf</a:t>
            </a:r>
            <a:r>
              <a:rPr lang="en-US" sz="1600" dirty="0">
                <a:solidFill>
                  <a:srgbClr val="7D3F98"/>
                </a:solidFill>
              </a:rPr>
              <a:t>  </a:t>
            </a:r>
          </a:p>
          <a:p>
            <a:endParaRPr lang="en-US" dirty="0"/>
          </a:p>
        </p:txBody>
      </p:sp>
      <p:sp>
        <p:nvSpPr>
          <p:cNvPr id="7" name="Title 7">
            <a:extLst>
              <a:ext uri="{FF2B5EF4-FFF2-40B4-BE49-F238E27FC236}">
                <a16:creationId xmlns:a16="http://schemas.microsoft.com/office/drawing/2014/main" id="{11220709-1059-918A-D910-225D6E175D79}"/>
              </a:ext>
            </a:extLst>
          </p:cNvPr>
          <p:cNvSpPr>
            <a:spLocks noGrp="1"/>
          </p:cNvSpPr>
          <p:nvPr>
            <p:ph type="title"/>
          </p:nvPr>
        </p:nvSpPr>
        <p:spPr>
          <a:xfrm>
            <a:off x="557784" y="530351"/>
            <a:ext cx="9665208" cy="713232"/>
          </a:xfrm>
        </p:spPr>
        <p:txBody>
          <a:bodyPr/>
          <a:lstStyle/>
          <a:p>
            <a:r>
              <a:rPr lang="en-US">
                <a:solidFill>
                  <a:schemeClr val="tx2"/>
                </a:solidFill>
              </a:rPr>
              <a:t>Adolescent </a:t>
            </a:r>
            <a:r>
              <a:rPr lang="en-US" dirty="0">
                <a:solidFill>
                  <a:schemeClr val="tx2"/>
                </a:solidFill>
              </a:rPr>
              <a:t>substance use screening tools</a:t>
            </a:r>
          </a:p>
        </p:txBody>
      </p:sp>
    </p:spTree>
    <p:extLst>
      <p:ext uri="{BB962C8B-B14F-4D97-AF65-F5344CB8AC3E}">
        <p14:creationId xmlns:p14="http://schemas.microsoft.com/office/powerpoint/2010/main" val="649744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4455-1B1C-4C1C-BC60-DB36B087C27B}"/>
              </a:ext>
            </a:extLst>
          </p:cNvPr>
          <p:cNvSpPr>
            <a:spLocks noGrp="1"/>
          </p:cNvSpPr>
          <p:nvPr>
            <p:ph type="title"/>
          </p:nvPr>
        </p:nvSpPr>
        <p:spPr/>
        <p:txBody>
          <a:bodyPr/>
          <a:lstStyle/>
          <a:p>
            <a:r>
              <a:rPr lang="en-US" dirty="0"/>
              <a:t>Brief intervention</a:t>
            </a:r>
          </a:p>
        </p:txBody>
      </p:sp>
      <p:grpSp>
        <p:nvGrpSpPr>
          <p:cNvPr id="3" name="Group 2">
            <a:extLst>
              <a:ext uri="{FF2B5EF4-FFF2-40B4-BE49-F238E27FC236}">
                <a16:creationId xmlns:a16="http://schemas.microsoft.com/office/drawing/2014/main" id="{0382F11A-85F0-4448-A51B-86F252E9E7FC}"/>
              </a:ext>
              <a:ext uri="{C183D7F6-B498-43B3-948B-1728B52AA6E4}">
                <adec:decorative xmlns:adec="http://schemas.microsoft.com/office/drawing/2017/decorative" val="1"/>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A2556C8B-A55D-416B-8044-6F5484D54463}"/>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5D62B97-C555-4295-BE0D-A00AE865B12D}"/>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45997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9CD0-631A-4FFF-9F5C-A5068BBC2AC7}"/>
              </a:ext>
            </a:extLst>
          </p:cNvPr>
          <p:cNvSpPr>
            <a:spLocks noGrp="1"/>
          </p:cNvSpPr>
          <p:nvPr>
            <p:ph type="title"/>
          </p:nvPr>
        </p:nvSpPr>
        <p:spPr>
          <a:xfrm>
            <a:off x="1845272" y="657920"/>
            <a:ext cx="9731509" cy="1007799"/>
          </a:xfrm>
        </p:spPr>
        <p:txBody>
          <a:bodyPr anchor="ctr">
            <a:normAutofit/>
          </a:bodyPr>
          <a:lstStyle/>
          <a:p>
            <a:r>
              <a:rPr lang="en-US" dirty="0"/>
              <a:t>Brief intervention </a:t>
            </a:r>
            <a:br>
              <a:rPr lang="en-US" dirty="0"/>
            </a:br>
            <a:endParaRPr lang="en-US" dirty="0"/>
          </a:p>
        </p:txBody>
      </p:sp>
      <p:sp>
        <p:nvSpPr>
          <p:cNvPr id="5" name="Content Placeholder 4">
            <a:extLst>
              <a:ext uri="{FF2B5EF4-FFF2-40B4-BE49-F238E27FC236}">
                <a16:creationId xmlns:a16="http://schemas.microsoft.com/office/drawing/2014/main" id="{45EF6AA6-B74D-88CC-7FB5-995C820EA646}"/>
              </a:ext>
            </a:extLst>
          </p:cNvPr>
          <p:cNvSpPr>
            <a:spLocks noGrp="1"/>
          </p:cNvSpPr>
          <p:nvPr>
            <p:ph idx="1"/>
          </p:nvPr>
        </p:nvSpPr>
        <p:spPr>
          <a:xfrm>
            <a:off x="837981" y="1855177"/>
            <a:ext cx="10738800" cy="4197859"/>
          </a:xfrm>
        </p:spPr>
        <p:txBody>
          <a:bodyPr>
            <a:normAutofit/>
          </a:bodyPr>
          <a:lstStyle/>
          <a:p>
            <a:pPr marL="457063" indent="-457063">
              <a:buFont typeface="Arial" panose="020B0604020202020204" pitchFamily="34" charset="0"/>
              <a:buChar char="•"/>
            </a:pPr>
            <a:r>
              <a:rPr lang="en-US" b="0" dirty="0"/>
              <a:t>Appropriate for those identified through screening to be at moderate risk for substance use problems</a:t>
            </a:r>
          </a:p>
          <a:p>
            <a:pPr marL="457063" indent="-457063">
              <a:buFont typeface="Arial" panose="020B0604020202020204" pitchFamily="34" charset="0"/>
              <a:buChar char="•"/>
            </a:pPr>
            <a:r>
              <a:rPr lang="en-US" b="0" dirty="0"/>
              <a:t>Can be provided through a single session  or multiple sessions of motivational interventions</a:t>
            </a:r>
          </a:p>
          <a:p>
            <a:pPr marL="457063" indent="-457063">
              <a:buFont typeface="Arial" panose="020B0604020202020204" pitchFamily="34" charset="0"/>
              <a:buChar char="•"/>
            </a:pPr>
            <a:r>
              <a:rPr lang="en-US" b="0" dirty="0"/>
              <a:t>Interventions focus on increasing a patient’s insight into and awareness about substance use and behavioral change</a:t>
            </a:r>
          </a:p>
          <a:p>
            <a:pPr marL="457063" indent="-457063">
              <a:buFont typeface="Arial" panose="020B0604020202020204" pitchFamily="34" charset="0"/>
              <a:buChar char="•"/>
            </a:pPr>
            <a:r>
              <a:rPr lang="en-US" b="0" dirty="0"/>
              <a:t>The goal is to educate and increase  motivation to reduce risky behavior</a:t>
            </a:r>
          </a:p>
        </p:txBody>
      </p:sp>
      <p:sp>
        <p:nvSpPr>
          <p:cNvPr id="9" name="Text Placeholder 8">
            <a:extLst>
              <a:ext uri="{FF2B5EF4-FFF2-40B4-BE49-F238E27FC236}">
                <a16:creationId xmlns:a16="http://schemas.microsoft.com/office/drawing/2014/main" id="{DA8322ED-5A12-48A7-AB1C-6E863DD1FE0E}"/>
              </a:ext>
            </a:extLst>
          </p:cNvPr>
          <p:cNvSpPr>
            <a:spLocks noGrp="1"/>
          </p:cNvSpPr>
          <p:nvPr>
            <p:ph type="body" sz="quarter" idx="4294967295"/>
          </p:nvPr>
        </p:nvSpPr>
        <p:spPr>
          <a:xfrm>
            <a:off x="837981" y="5498548"/>
            <a:ext cx="5278650" cy="365030"/>
          </a:xfrm>
        </p:spPr>
        <p:txBody>
          <a:bodyPr>
            <a:normAutofit/>
          </a:bodyPr>
          <a:lstStyle/>
          <a:p>
            <a:r>
              <a:rPr lang="en-US" sz="1200" dirty="0"/>
              <a:t>(SAMHSA, 2013; Center for Substance Abuse Treatment, 1999)</a:t>
            </a:r>
          </a:p>
        </p:txBody>
      </p:sp>
      <p:sp>
        <p:nvSpPr>
          <p:cNvPr id="4" name="Oval 3">
            <a:extLst>
              <a:ext uri="{FF2B5EF4-FFF2-40B4-BE49-F238E27FC236}">
                <a16:creationId xmlns:a16="http://schemas.microsoft.com/office/drawing/2014/main" id="{9C0F2677-2CBA-ECBC-FE99-1A14D9559C80}"/>
              </a:ext>
            </a:extLst>
          </p:cNvPr>
          <p:cNvSpPr/>
          <p:nvPr/>
        </p:nvSpPr>
        <p:spPr bwMode="gray">
          <a:xfrm>
            <a:off x="646707" y="547119"/>
            <a:ext cx="1006719" cy="968326"/>
          </a:xfrm>
          <a:prstGeom prst="ellipse">
            <a:avLst/>
          </a:prstGeom>
          <a:solidFill>
            <a:srgbClr val="7D3F98"/>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bg1"/>
              </a:solidFill>
            </a:endParaRPr>
          </a:p>
        </p:txBody>
      </p:sp>
      <p:sp>
        <p:nvSpPr>
          <p:cNvPr id="7" name="Graphic 116" descr="Caregiver icon.">
            <a:extLst>
              <a:ext uri="{FF2B5EF4-FFF2-40B4-BE49-F238E27FC236}">
                <a16:creationId xmlns:a16="http://schemas.microsoft.com/office/drawing/2014/main" id="{DF08FE31-4026-745E-DE76-8042B9B44DA5}"/>
              </a:ext>
            </a:extLst>
          </p:cNvPr>
          <p:cNvSpPr>
            <a:spLocks noChangeAspect="1"/>
          </p:cNvSpPr>
          <p:nvPr/>
        </p:nvSpPr>
        <p:spPr>
          <a:xfrm>
            <a:off x="838553" y="794408"/>
            <a:ext cx="623026" cy="469967"/>
          </a:xfrm>
          <a:custGeom>
            <a:avLst/>
            <a:gdLst>
              <a:gd name="connsiteX0" fmla="*/ 334336 w 458518"/>
              <a:gd name="connsiteY0" fmla="*/ 279008 h 345874"/>
              <a:gd name="connsiteX1" fmla="*/ 372546 w 458518"/>
              <a:gd name="connsiteY1" fmla="*/ 279008 h 345874"/>
              <a:gd name="connsiteX2" fmla="*/ 372546 w 458518"/>
              <a:gd name="connsiteY2" fmla="*/ 298113 h 345874"/>
              <a:gd name="connsiteX3" fmla="*/ 334336 w 458518"/>
              <a:gd name="connsiteY3" fmla="*/ 298113 h 345874"/>
              <a:gd name="connsiteX4" fmla="*/ 334336 w 458518"/>
              <a:gd name="connsiteY4" fmla="*/ 279008 h 345874"/>
              <a:gd name="connsiteX5" fmla="*/ 458518 w 458518"/>
              <a:gd name="connsiteY5" fmla="*/ 271366 h 345874"/>
              <a:gd name="connsiteX6" fmla="*/ 456608 w 458518"/>
              <a:gd name="connsiteY6" fmla="*/ 256082 h 345874"/>
              <a:gd name="connsiteX7" fmla="*/ 448966 w 458518"/>
              <a:gd name="connsiteY7" fmla="*/ 229335 h 345874"/>
              <a:gd name="connsiteX8" fmla="*/ 433682 w 458518"/>
              <a:gd name="connsiteY8" fmla="*/ 206409 h 345874"/>
              <a:gd name="connsiteX9" fmla="*/ 412666 w 458518"/>
              <a:gd name="connsiteY9" fmla="*/ 189215 h 345874"/>
              <a:gd name="connsiteX10" fmla="*/ 397382 w 458518"/>
              <a:gd name="connsiteY10" fmla="*/ 181573 h 345874"/>
              <a:gd name="connsiteX11" fmla="*/ 397382 w 458518"/>
              <a:gd name="connsiteY11" fmla="*/ 84138 h 345874"/>
              <a:gd name="connsiteX12" fmla="*/ 397382 w 458518"/>
              <a:gd name="connsiteY12" fmla="*/ 84138 h 345874"/>
              <a:gd name="connsiteX13" fmla="*/ 320963 w 458518"/>
              <a:gd name="connsiteY13" fmla="*/ 76 h 345874"/>
              <a:gd name="connsiteX14" fmla="*/ 236901 w 458518"/>
              <a:gd name="connsiteY14" fmla="*/ 76496 h 345874"/>
              <a:gd name="connsiteX15" fmla="*/ 236901 w 458518"/>
              <a:gd name="connsiteY15" fmla="*/ 84138 h 345874"/>
              <a:gd name="connsiteX16" fmla="*/ 236901 w 458518"/>
              <a:gd name="connsiteY16" fmla="*/ 84138 h 345874"/>
              <a:gd name="connsiteX17" fmla="*/ 236901 w 458518"/>
              <a:gd name="connsiteY17" fmla="*/ 183483 h 345874"/>
              <a:gd name="connsiteX18" fmla="*/ 234990 w 458518"/>
              <a:gd name="connsiteY18" fmla="*/ 185394 h 345874"/>
              <a:gd name="connsiteX19" fmla="*/ 233080 w 458518"/>
              <a:gd name="connsiteY19" fmla="*/ 185394 h 345874"/>
              <a:gd name="connsiteX20" fmla="*/ 217796 w 458518"/>
              <a:gd name="connsiteY20" fmla="*/ 179662 h 345874"/>
              <a:gd name="connsiteX21" fmla="*/ 187228 w 458518"/>
              <a:gd name="connsiteY21" fmla="*/ 175841 h 345874"/>
              <a:gd name="connsiteX22" fmla="*/ 101256 w 458518"/>
              <a:gd name="connsiteY22" fmla="*/ 175841 h 345874"/>
              <a:gd name="connsiteX23" fmla="*/ 85972 w 458518"/>
              <a:gd name="connsiteY23" fmla="*/ 177752 h 345874"/>
              <a:gd name="connsiteX24" fmla="*/ 59225 w 458518"/>
              <a:gd name="connsiteY24" fmla="*/ 185394 h 345874"/>
              <a:gd name="connsiteX25" fmla="*/ 36299 w 458518"/>
              <a:gd name="connsiteY25" fmla="*/ 200678 h 345874"/>
              <a:gd name="connsiteX26" fmla="*/ 17194 w 458518"/>
              <a:gd name="connsiteY26" fmla="*/ 221693 h 345874"/>
              <a:gd name="connsiteX27" fmla="*/ 5731 w 458518"/>
              <a:gd name="connsiteY27" fmla="*/ 246529 h 345874"/>
              <a:gd name="connsiteX28" fmla="*/ 0 w 458518"/>
              <a:gd name="connsiteY28" fmla="*/ 279008 h 345874"/>
              <a:gd name="connsiteX29" fmla="*/ 0 w 458518"/>
              <a:gd name="connsiteY29" fmla="*/ 326770 h 345874"/>
              <a:gd name="connsiteX30" fmla="*/ 19105 w 458518"/>
              <a:gd name="connsiteY30" fmla="*/ 345875 h 345874"/>
              <a:gd name="connsiteX31" fmla="*/ 439413 w 458518"/>
              <a:gd name="connsiteY31" fmla="*/ 345875 h 345874"/>
              <a:gd name="connsiteX32" fmla="*/ 458518 w 458518"/>
              <a:gd name="connsiteY32" fmla="*/ 326770 h 345874"/>
              <a:gd name="connsiteX33" fmla="*/ 458518 w 458518"/>
              <a:gd name="connsiteY33" fmla="*/ 271366 h 345874"/>
              <a:gd name="connsiteX34" fmla="*/ 378277 w 458518"/>
              <a:gd name="connsiteY34" fmla="*/ 210230 h 345874"/>
              <a:gd name="connsiteX35" fmla="*/ 336247 w 458518"/>
              <a:gd name="connsiteY35" fmla="*/ 242708 h 345874"/>
              <a:gd name="connsiteX36" fmla="*/ 355351 w 458518"/>
              <a:gd name="connsiteY36" fmla="*/ 194946 h 345874"/>
              <a:gd name="connsiteX37" fmla="*/ 357262 w 458518"/>
              <a:gd name="connsiteY37" fmla="*/ 194946 h 345874"/>
              <a:gd name="connsiteX38" fmla="*/ 368725 w 458518"/>
              <a:gd name="connsiteY38" fmla="*/ 194946 h 345874"/>
              <a:gd name="connsiteX39" fmla="*/ 378277 w 458518"/>
              <a:gd name="connsiteY39" fmla="*/ 210230 h 345874"/>
              <a:gd name="connsiteX40" fmla="*/ 261737 w 458518"/>
              <a:gd name="connsiteY40" fmla="*/ 194946 h 345874"/>
              <a:gd name="connsiteX41" fmla="*/ 261737 w 458518"/>
              <a:gd name="connsiteY41" fmla="*/ 194946 h 345874"/>
              <a:gd name="connsiteX42" fmla="*/ 273200 w 458518"/>
              <a:gd name="connsiteY42" fmla="*/ 193036 h 345874"/>
              <a:gd name="connsiteX43" fmla="*/ 275111 w 458518"/>
              <a:gd name="connsiteY43" fmla="*/ 193036 h 345874"/>
              <a:gd name="connsiteX44" fmla="*/ 294216 w 458518"/>
              <a:gd name="connsiteY44" fmla="*/ 240798 h 345874"/>
              <a:gd name="connsiteX45" fmla="*/ 252185 w 458518"/>
              <a:gd name="connsiteY45" fmla="*/ 208320 h 345874"/>
              <a:gd name="connsiteX46" fmla="*/ 261737 w 458518"/>
              <a:gd name="connsiteY46" fmla="*/ 194946 h 345874"/>
              <a:gd name="connsiteX47" fmla="*/ 296126 w 458518"/>
              <a:gd name="connsiteY47" fmla="*/ 193036 h 345874"/>
              <a:gd name="connsiteX48" fmla="*/ 336247 w 458518"/>
              <a:gd name="connsiteY48" fmla="*/ 193036 h 345874"/>
              <a:gd name="connsiteX49" fmla="*/ 317142 w 458518"/>
              <a:gd name="connsiteY49" fmla="*/ 242708 h 345874"/>
              <a:gd name="connsiteX50" fmla="*/ 296126 w 458518"/>
              <a:gd name="connsiteY50" fmla="*/ 193036 h 345874"/>
              <a:gd name="connsiteX51" fmla="*/ 326694 w 458518"/>
              <a:gd name="connsiteY51" fmla="*/ 66943 h 345874"/>
              <a:gd name="connsiteX52" fmla="*/ 326694 w 458518"/>
              <a:gd name="connsiteY52" fmla="*/ 66943 h 345874"/>
              <a:gd name="connsiteX53" fmla="*/ 340068 w 458518"/>
              <a:gd name="connsiteY53" fmla="*/ 86048 h 345874"/>
              <a:gd name="connsiteX54" fmla="*/ 345799 w 458518"/>
              <a:gd name="connsiteY54" fmla="*/ 91780 h 345874"/>
              <a:gd name="connsiteX55" fmla="*/ 374456 w 458518"/>
              <a:gd name="connsiteY55" fmla="*/ 103242 h 345874"/>
              <a:gd name="connsiteX56" fmla="*/ 298037 w 458518"/>
              <a:gd name="connsiteY56" fmla="*/ 145273 h 345874"/>
              <a:gd name="connsiteX57" fmla="*/ 256006 w 458518"/>
              <a:gd name="connsiteY57" fmla="*/ 101332 h 345874"/>
              <a:gd name="connsiteX58" fmla="*/ 261737 w 458518"/>
              <a:gd name="connsiteY58" fmla="*/ 89869 h 345874"/>
              <a:gd name="connsiteX59" fmla="*/ 275111 w 458518"/>
              <a:gd name="connsiteY59" fmla="*/ 84138 h 345874"/>
              <a:gd name="connsiteX60" fmla="*/ 286574 w 458518"/>
              <a:gd name="connsiteY60" fmla="*/ 84138 h 345874"/>
              <a:gd name="connsiteX61" fmla="*/ 326694 w 458518"/>
              <a:gd name="connsiteY61" fmla="*/ 66943 h 345874"/>
              <a:gd name="connsiteX62" fmla="*/ 376367 w 458518"/>
              <a:gd name="connsiteY62" fmla="*/ 82227 h 345874"/>
              <a:gd name="connsiteX63" fmla="*/ 357262 w 458518"/>
              <a:gd name="connsiteY63" fmla="*/ 74585 h 345874"/>
              <a:gd name="connsiteX64" fmla="*/ 353441 w 458518"/>
              <a:gd name="connsiteY64" fmla="*/ 70764 h 345874"/>
              <a:gd name="connsiteX65" fmla="*/ 343889 w 458518"/>
              <a:gd name="connsiteY65" fmla="*/ 45928 h 345874"/>
              <a:gd name="connsiteX66" fmla="*/ 343889 w 458518"/>
              <a:gd name="connsiteY66" fmla="*/ 28733 h 345874"/>
              <a:gd name="connsiteX67" fmla="*/ 376367 w 458518"/>
              <a:gd name="connsiteY67" fmla="*/ 82227 h 345874"/>
              <a:gd name="connsiteX68" fmla="*/ 315231 w 458518"/>
              <a:gd name="connsiteY68" fmla="*/ 21091 h 345874"/>
              <a:gd name="connsiteX69" fmla="*/ 322873 w 458518"/>
              <a:gd name="connsiteY69" fmla="*/ 23002 h 345874"/>
              <a:gd name="connsiteX70" fmla="*/ 322873 w 458518"/>
              <a:gd name="connsiteY70" fmla="*/ 28733 h 345874"/>
              <a:gd name="connsiteX71" fmla="*/ 313321 w 458518"/>
              <a:gd name="connsiteY71" fmla="*/ 53570 h 345874"/>
              <a:gd name="connsiteX72" fmla="*/ 286574 w 458518"/>
              <a:gd name="connsiteY72" fmla="*/ 63122 h 345874"/>
              <a:gd name="connsiteX73" fmla="*/ 275111 w 458518"/>
              <a:gd name="connsiteY73" fmla="*/ 63122 h 345874"/>
              <a:gd name="connsiteX74" fmla="*/ 256006 w 458518"/>
              <a:gd name="connsiteY74" fmla="*/ 68854 h 345874"/>
              <a:gd name="connsiteX75" fmla="*/ 315231 w 458518"/>
              <a:gd name="connsiteY75" fmla="*/ 21091 h 345874"/>
              <a:gd name="connsiteX76" fmla="*/ 254095 w 458518"/>
              <a:gd name="connsiteY76" fmla="*/ 135721 h 345874"/>
              <a:gd name="connsiteX77" fmla="*/ 366814 w 458518"/>
              <a:gd name="connsiteY77" fmla="*/ 147184 h 345874"/>
              <a:gd name="connsiteX78" fmla="*/ 378277 w 458518"/>
              <a:gd name="connsiteY78" fmla="*/ 135721 h 345874"/>
              <a:gd name="connsiteX79" fmla="*/ 378277 w 458518"/>
              <a:gd name="connsiteY79" fmla="*/ 175841 h 345874"/>
              <a:gd name="connsiteX80" fmla="*/ 359172 w 458518"/>
              <a:gd name="connsiteY80" fmla="*/ 173931 h 345874"/>
              <a:gd name="connsiteX81" fmla="*/ 275111 w 458518"/>
              <a:gd name="connsiteY81" fmla="*/ 173931 h 345874"/>
              <a:gd name="connsiteX82" fmla="*/ 259827 w 458518"/>
              <a:gd name="connsiteY82" fmla="*/ 175841 h 345874"/>
              <a:gd name="connsiteX83" fmla="*/ 254095 w 458518"/>
              <a:gd name="connsiteY83" fmla="*/ 177752 h 345874"/>
              <a:gd name="connsiteX84" fmla="*/ 254095 w 458518"/>
              <a:gd name="connsiteY84" fmla="*/ 135721 h 345874"/>
              <a:gd name="connsiteX85" fmla="*/ 19105 w 458518"/>
              <a:gd name="connsiteY85" fmla="*/ 279008 h 345874"/>
              <a:gd name="connsiteX86" fmla="*/ 22926 w 458518"/>
              <a:gd name="connsiteY86" fmla="*/ 248440 h 345874"/>
              <a:gd name="connsiteX87" fmla="*/ 32478 w 458518"/>
              <a:gd name="connsiteY87" fmla="*/ 229335 h 345874"/>
              <a:gd name="connsiteX88" fmla="*/ 47762 w 458518"/>
              <a:gd name="connsiteY88" fmla="*/ 212140 h 345874"/>
              <a:gd name="connsiteX89" fmla="*/ 66867 w 458518"/>
              <a:gd name="connsiteY89" fmla="*/ 200678 h 345874"/>
              <a:gd name="connsiteX90" fmla="*/ 89793 w 458518"/>
              <a:gd name="connsiteY90" fmla="*/ 194946 h 345874"/>
              <a:gd name="connsiteX91" fmla="*/ 103167 w 458518"/>
              <a:gd name="connsiteY91" fmla="*/ 194946 h 345874"/>
              <a:gd name="connsiteX92" fmla="*/ 187228 w 458518"/>
              <a:gd name="connsiteY92" fmla="*/ 194946 h 345874"/>
              <a:gd name="connsiteX93" fmla="*/ 210154 w 458518"/>
              <a:gd name="connsiteY93" fmla="*/ 198767 h 345874"/>
              <a:gd name="connsiteX94" fmla="*/ 210154 w 458518"/>
              <a:gd name="connsiteY94" fmla="*/ 198767 h 345874"/>
              <a:gd name="connsiteX95" fmla="*/ 208244 w 458518"/>
              <a:gd name="connsiteY95" fmla="*/ 200678 h 345874"/>
              <a:gd name="connsiteX96" fmla="*/ 189139 w 458518"/>
              <a:gd name="connsiteY96" fmla="*/ 221693 h 345874"/>
              <a:gd name="connsiteX97" fmla="*/ 177676 w 458518"/>
              <a:gd name="connsiteY97" fmla="*/ 246529 h 345874"/>
              <a:gd name="connsiteX98" fmla="*/ 171944 w 458518"/>
              <a:gd name="connsiteY98" fmla="*/ 279008 h 345874"/>
              <a:gd name="connsiteX99" fmla="*/ 171944 w 458518"/>
              <a:gd name="connsiteY99" fmla="*/ 326770 h 345874"/>
              <a:gd name="connsiteX100" fmla="*/ 76420 w 458518"/>
              <a:gd name="connsiteY100" fmla="*/ 326770 h 345874"/>
              <a:gd name="connsiteX101" fmla="*/ 76420 w 458518"/>
              <a:gd name="connsiteY101" fmla="*/ 288560 h 345874"/>
              <a:gd name="connsiteX102" fmla="*/ 57315 w 458518"/>
              <a:gd name="connsiteY102" fmla="*/ 288560 h 345874"/>
              <a:gd name="connsiteX103" fmla="*/ 57315 w 458518"/>
              <a:gd name="connsiteY103" fmla="*/ 326770 h 345874"/>
              <a:gd name="connsiteX104" fmla="*/ 19105 w 458518"/>
              <a:gd name="connsiteY104" fmla="*/ 326770 h 345874"/>
              <a:gd name="connsiteX105" fmla="*/ 19105 w 458518"/>
              <a:gd name="connsiteY105" fmla="*/ 279008 h 345874"/>
              <a:gd name="connsiteX106" fmla="*/ 248364 w 458518"/>
              <a:gd name="connsiteY106" fmla="*/ 326770 h 345874"/>
              <a:gd name="connsiteX107" fmla="*/ 248364 w 458518"/>
              <a:gd name="connsiteY107" fmla="*/ 288560 h 345874"/>
              <a:gd name="connsiteX108" fmla="*/ 229259 w 458518"/>
              <a:gd name="connsiteY108" fmla="*/ 288560 h 345874"/>
              <a:gd name="connsiteX109" fmla="*/ 229259 w 458518"/>
              <a:gd name="connsiteY109" fmla="*/ 326770 h 345874"/>
              <a:gd name="connsiteX110" fmla="*/ 191049 w 458518"/>
              <a:gd name="connsiteY110" fmla="*/ 326770 h 345874"/>
              <a:gd name="connsiteX111" fmla="*/ 191049 w 458518"/>
              <a:gd name="connsiteY111" fmla="*/ 279008 h 345874"/>
              <a:gd name="connsiteX112" fmla="*/ 194870 w 458518"/>
              <a:gd name="connsiteY112" fmla="*/ 248440 h 345874"/>
              <a:gd name="connsiteX113" fmla="*/ 204423 w 458518"/>
              <a:gd name="connsiteY113" fmla="*/ 229335 h 345874"/>
              <a:gd name="connsiteX114" fmla="*/ 219707 w 458518"/>
              <a:gd name="connsiteY114" fmla="*/ 212140 h 345874"/>
              <a:gd name="connsiteX115" fmla="*/ 233080 w 458518"/>
              <a:gd name="connsiteY115" fmla="*/ 204499 h 345874"/>
              <a:gd name="connsiteX116" fmla="*/ 227349 w 458518"/>
              <a:gd name="connsiteY116" fmla="*/ 215961 h 345874"/>
              <a:gd name="connsiteX117" fmla="*/ 307589 w 458518"/>
              <a:gd name="connsiteY117" fmla="*/ 275187 h 345874"/>
              <a:gd name="connsiteX118" fmla="*/ 307589 w 458518"/>
              <a:gd name="connsiteY118" fmla="*/ 326770 h 345874"/>
              <a:gd name="connsiteX119" fmla="*/ 248364 w 458518"/>
              <a:gd name="connsiteY119" fmla="*/ 326770 h 345874"/>
              <a:gd name="connsiteX120" fmla="*/ 401203 w 458518"/>
              <a:gd name="connsiteY120" fmla="*/ 326770 h 345874"/>
              <a:gd name="connsiteX121" fmla="*/ 401203 w 458518"/>
              <a:gd name="connsiteY121" fmla="*/ 288560 h 345874"/>
              <a:gd name="connsiteX122" fmla="*/ 382098 w 458518"/>
              <a:gd name="connsiteY122" fmla="*/ 288560 h 345874"/>
              <a:gd name="connsiteX123" fmla="*/ 382098 w 458518"/>
              <a:gd name="connsiteY123" fmla="*/ 326770 h 345874"/>
              <a:gd name="connsiteX124" fmla="*/ 324784 w 458518"/>
              <a:gd name="connsiteY124" fmla="*/ 326770 h 345874"/>
              <a:gd name="connsiteX125" fmla="*/ 324784 w 458518"/>
              <a:gd name="connsiteY125" fmla="*/ 273276 h 345874"/>
              <a:gd name="connsiteX126" fmla="*/ 405024 w 458518"/>
              <a:gd name="connsiteY126" fmla="*/ 214051 h 345874"/>
              <a:gd name="connsiteX127" fmla="*/ 397382 w 458518"/>
              <a:gd name="connsiteY127" fmla="*/ 202588 h 345874"/>
              <a:gd name="connsiteX128" fmla="*/ 401203 w 458518"/>
              <a:gd name="connsiteY128" fmla="*/ 204499 h 345874"/>
              <a:gd name="connsiteX129" fmla="*/ 418398 w 458518"/>
              <a:gd name="connsiteY129" fmla="*/ 219782 h 345874"/>
              <a:gd name="connsiteX130" fmla="*/ 429861 w 458518"/>
              <a:gd name="connsiteY130" fmla="*/ 236977 h 345874"/>
              <a:gd name="connsiteX131" fmla="*/ 437503 w 458518"/>
              <a:gd name="connsiteY131" fmla="*/ 257992 h 345874"/>
              <a:gd name="connsiteX132" fmla="*/ 437503 w 458518"/>
              <a:gd name="connsiteY132" fmla="*/ 269455 h 345874"/>
              <a:gd name="connsiteX133" fmla="*/ 437503 w 458518"/>
              <a:gd name="connsiteY133" fmla="*/ 324859 h 345874"/>
              <a:gd name="connsiteX134" fmla="*/ 401203 w 458518"/>
              <a:gd name="connsiteY134" fmla="*/ 326770 h 345874"/>
              <a:gd name="connsiteX135" fmla="*/ 139466 w 458518"/>
              <a:gd name="connsiteY135" fmla="*/ 164378 h 345874"/>
              <a:gd name="connsiteX136" fmla="*/ 219707 w 458518"/>
              <a:gd name="connsiteY136" fmla="*/ 84138 h 345874"/>
              <a:gd name="connsiteX137" fmla="*/ 139466 w 458518"/>
              <a:gd name="connsiteY137" fmla="*/ 1986 h 345874"/>
              <a:gd name="connsiteX138" fmla="*/ 59225 w 458518"/>
              <a:gd name="connsiteY138" fmla="*/ 84138 h 345874"/>
              <a:gd name="connsiteX139" fmla="*/ 59225 w 458518"/>
              <a:gd name="connsiteY139" fmla="*/ 84138 h 345874"/>
              <a:gd name="connsiteX140" fmla="*/ 139466 w 458518"/>
              <a:gd name="connsiteY140" fmla="*/ 164378 h 345874"/>
              <a:gd name="connsiteX141" fmla="*/ 139466 w 458518"/>
              <a:gd name="connsiteY141" fmla="*/ 164378 h 345874"/>
              <a:gd name="connsiteX142" fmla="*/ 139466 w 458518"/>
              <a:gd name="connsiteY142" fmla="*/ 21091 h 345874"/>
              <a:gd name="connsiteX143" fmla="*/ 200602 w 458518"/>
              <a:gd name="connsiteY143" fmla="*/ 82227 h 345874"/>
              <a:gd name="connsiteX144" fmla="*/ 139466 w 458518"/>
              <a:gd name="connsiteY144" fmla="*/ 143363 h 345874"/>
              <a:gd name="connsiteX145" fmla="*/ 78330 w 458518"/>
              <a:gd name="connsiteY145" fmla="*/ 82227 h 345874"/>
              <a:gd name="connsiteX146" fmla="*/ 139466 w 458518"/>
              <a:gd name="connsiteY146" fmla="*/ 21091 h 345874"/>
              <a:gd name="connsiteX147" fmla="*/ 139466 w 458518"/>
              <a:gd name="connsiteY147" fmla="*/ 21091 h 3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58518" h="345874">
                <a:moveTo>
                  <a:pt x="334336" y="279008"/>
                </a:moveTo>
                <a:lnTo>
                  <a:pt x="372546" y="279008"/>
                </a:lnTo>
                <a:lnTo>
                  <a:pt x="372546" y="298113"/>
                </a:lnTo>
                <a:lnTo>
                  <a:pt x="334336" y="298113"/>
                </a:lnTo>
                <a:lnTo>
                  <a:pt x="334336" y="279008"/>
                </a:lnTo>
                <a:close/>
                <a:moveTo>
                  <a:pt x="458518" y="271366"/>
                </a:moveTo>
                <a:cubicBezTo>
                  <a:pt x="458518" y="265634"/>
                  <a:pt x="458518" y="261813"/>
                  <a:pt x="456608" y="256082"/>
                </a:cubicBezTo>
                <a:cubicBezTo>
                  <a:pt x="454697" y="246529"/>
                  <a:pt x="452787" y="236977"/>
                  <a:pt x="448966" y="229335"/>
                </a:cubicBezTo>
                <a:cubicBezTo>
                  <a:pt x="445145" y="221693"/>
                  <a:pt x="439413" y="214051"/>
                  <a:pt x="433682" y="206409"/>
                </a:cubicBezTo>
                <a:cubicBezTo>
                  <a:pt x="427950" y="198767"/>
                  <a:pt x="420308" y="193036"/>
                  <a:pt x="412666" y="189215"/>
                </a:cubicBezTo>
                <a:cubicBezTo>
                  <a:pt x="406935" y="185394"/>
                  <a:pt x="403114" y="183483"/>
                  <a:pt x="397382" y="181573"/>
                </a:cubicBezTo>
                <a:lnTo>
                  <a:pt x="397382" y="84138"/>
                </a:lnTo>
                <a:lnTo>
                  <a:pt x="397382" y="84138"/>
                </a:lnTo>
                <a:cubicBezTo>
                  <a:pt x="399293" y="40196"/>
                  <a:pt x="364904" y="1986"/>
                  <a:pt x="320963" y="76"/>
                </a:cubicBezTo>
                <a:cubicBezTo>
                  <a:pt x="277021" y="-1835"/>
                  <a:pt x="238811" y="32554"/>
                  <a:pt x="236901" y="76496"/>
                </a:cubicBezTo>
                <a:cubicBezTo>
                  <a:pt x="236901" y="78406"/>
                  <a:pt x="236901" y="82227"/>
                  <a:pt x="236901" y="84138"/>
                </a:cubicBezTo>
                <a:lnTo>
                  <a:pt x="236901" y="84138"/>
                </a:lnTo>
                <a:lnTo>
                  <a:pt x="236901" y="183483"/>
                </a:lnTo>
                <a:cubicBezTo>
                  <a:pt x="234990" y="183483"/>
                  <a:pt x="234990" y="183483"/>
                  <a:pt x="234990" y="185394"/>
                </a:cubicBezTo>
                <a:lnTo>
                  <a:pt x="233080" y="185394"/>
                </a:lnTo>
                <a:cubicBezTo>
                  <a:pt x="227349" y="183483"/>
                  <a:pt x="223528" y="181573"/>
                  <a:pt x="217796" y="179662"/>
                </a:cubicBezTo>
                <a:cubicBezTo>
                  <a:pt x="208244" y="177752"/>
                  <a:pt x="198691" y="175841"/>
                  <a:pt x="187228" y="175841"/>
                </a:cubicBezTo>
                <a:lnTo>
                  <a:pt x="101256" y="175841"/>
                </a:lnTo>
                <a:cubicBezTo>
                  <a:pt x="95525" y="175841"/>
                  <a:pt x="91704" y="175841"/>
                  <a:pt x="85972" y="177752"/>
                </a:cubicBezTo>
                <a:cubicBezTo>
                  <a:pt x="76420" y="179662"/>
                  <a:pt x="66867" y="181573"/>
                  <a:pt x="59225" y="185394"/>
                </a:cubicBezTo>
                <a:cubicBezTo>
                  <a:pt x="51583" y="189215"/>
                  <a:pt x="42031" y="194946"/>
                  <a:pt x="36299" y="200678"/>
                </a:cubicBezTo>
                <a:cubicBezTo>
                  <a:pt x="28657" y="206409"/>
                  <a:pt x="22926" y="214051"/>
                  <a:pt x="17194" y="221693"/>
                </a:cubicBezTo>
                <a:cubicBezTo>
                  <a:pt x="11463" y="229335"/>
                  <a:pt x="7642" y="236977"/>
                  <a:pt x="5731" y="246529"/>
                </a:cubicBezTo>
                <a:cubicBezTo>
                  <a:pt x="1910" y="254171"/>
                  <a:pt x="0" y="267545"/>
                  <a:pt x="0" y="279008"/>
                </a:cubicBezTo>
                <a:lnTo>
                  <a:pt x="0" y="326770"/>
                </a:lnTo>
                <a:cubicBezTo>
                  <a:pt x="0" y="338233"/>
                  <a:pt x="7642" y="345875"/>
                  <a:pt x="19105" y="345875"/>
                </a:cubicBezTo>
                <a:lnTo>
                  <a:pt x="439413" y="345875"/>
                </a:lnTo>
                <a:cubicBezTo>
                  <a:pt x="450876" y="345875"/>
                  <a:pt x="458518" y="338233"/>
                  <a:pt x="458518" y="326770"/>
                </a:cubicBezTo>
                <a:cubicBezTo>
                  <a:pt x="458518" y="309576"/>
                  <a:pt x="458518" y="277097"/>
                  <a:pt x="458518" y="271366"/>
                </a:cubicBezTo>
                <a:close/>
                <a:moveTo>
                  <a:pt x="378277" y="210230"/>
                </a:moveTo>
                <a:lnTo>
                  <a:pt x="336247" y="242708"/>
                </a:lnTo>
                <a:lnTo>
                  <a:pt x="355351" y="194946"/>
                </a:lnTo>
                <a:lnTo>
                  <a:pt x="357262" y="194946"/>
                </a:lnTo>
                <a:cubicBezTo>
                  <a:pt x="361083" y="194946"/>
                  <a:pt x="364904" y="194946"/>
                  <a:pt x="368725" y="194946"/>
                </a:cubicBezTo>
                <a:lnTo>
                  <a:pt x="378277" y="210230"/>
                </a:lnTo>
                <a:close/>
                <a:moveTo>
                  <a:pt x="261737" y="194946"/>
                </a:moveTo>
                <a:lnTo>
                  <a:pt x="261737" y="194946"/>
                </a:lnTo>
                <a:cubicBezTo>
                  <a:pt x="265558" y="194946"/>
                  <a:pt x="269379" y="194946"/>
                  <a:pt x="273200" y="193036"/>
                </a:cubicBezTo>
                <a:lnTo>
                  <a:pt x="275111" y="193036"/>
                </a:lnTo>
                <a:lnTo>
                  <a:pt x="294216" y="240798"/>
                </a:lnTo>
                <a:lnTo>
                  <a:pt x="252185" y="208320"/>
                </a:lnTo>
                <a:lnTo>
                  <a:pt x="261737" y="194946"/>
                </a:lnTo>
                <a:close/>
                <a:moveTo>
                  <a:pt x="296126" y="193036"/>
                </a:moveTo>
                <a:lnTo>
                  <a:pt x="336247" y="193036"/>
                </a:lnTo>
                <a:lnTo>
                  <a:pt x="317142" y="242708"/>
                </a:lnTo>
                <a:lnTo>
                  <a:pt x="296126" y="193036"/>
                </a:lnTo>
                <a:close/>
                <a:moveTo>
                  <a:pt x="326694" y="66943"/>
                </a:moveTo>
                <a:lnTo>
                  <a:pt x="326694" y="66943"/>
                </a:lnTo>
                <a:cubicBezTo>
                  <a:pt x="330515" y="74585"/>
                  <a:pt x="334336" y="80317"/>
                  <a:pt x="340068" y="86048"/>
                </a:cubicBezTo>
                <a:cubicBezTo>
                  <a:pt x="341978" y="87959"/>
                  <a:pt x="343889" y="89869"/>
                  <a:pt x="345799" y="91780"/>
                </a:cubicBezTo>
                <a:cubicBezTo>
                  <a:pt x="353441" y="97511"/>
                  <a:pt x="364904" y="103242"/>
                  <a:pt x="374456" y="103242"/>
                </a:cubicBezTo>
                <a:cubicBezTo>
                  <a:pt x="364904" y="135721"/>
                  <a:pt x="330515" y="154826"/>
                  <a:pt x="298037" y="145273"/>
                </a:cubicBezTo>
                <a:cubicBezTo>
                  <a:pt x="277021" y="139542"/>
                  <a:pt x="261737" y="122347"/>
                  <a:pt x="256006" y="101332"/>
                </a:cubicBezTo>
                <a:cubicBezTo>
                  <a:pt x="256006" y="97511"/>
                  <a:pt x="257916" y="91780"/>
                  <a:pt x="261737" y="89869"/>
                </a:cubicBezTo>
                <a:cubicBezTo>
                  <a:pt x="265558" y="86048"/>
                  <a:pt x="269379" y="84138"/>
                  <a:pt x="275111" y="84138"/>
                </a:cubicBezTo>
                <a:lnTo>
                  <a:pt x="286574" y="84138"/>
                </a:lnTo>
                <a:cubicBezTo>
                  <a:pt x="301858" y="82227"/>
                  <a:pt x="315231" y="76496"/>
                  <a:pt x="326694" y="66943"/>
                </a:cubicBezTo>
                <a:close/>
                <a:moveTo>
                  <a:pt x="376367" y="82227"/>
                </a:moveTo>
                <a:cubicBezTo>
                  <a:pt x="368725" y="82227"/>
                  <a:pt x="362993" y="78406"/>
                  <a:pt x="357262" y="74585"/>
                </a:cubicBezTo>
                <a:lnTo>
                  <a:pt x="353441" y="70764"/>
                </a:lnTo>
                <a:cubicBezTo>
                  <a:pt x="345799" y="63122"/>
                  <a:pt x="341978" y="55480"/>
                  <a:pt x="343889" y="45928"/>
                </a:cubicBezTo>
                <a:lnTo>
                  <a:pt x="343889" y="28733"/>
                </a:lnTo>
                <a:cubicBezTo>
                  <a:pt x="362993" y="38286"/>
                  <a:pt x="376367" y="59301"/>
                  <a:pt x="376367" y="82227"/>
                </a:cubicBezTo>
                <a:close/>
                <a:moveTo>
                  <a:pt x="315231" y="21091"/>
                </a:moveTo>
                <a:cubicBezTo>
                  <a:pt x="317142" y="21091"/>
                  <a:pt x="320963" y="21091"/>
                  <a:pt x="322873" y="23002"/>
                </a:cubicBezTo>
                <a:lnTo>
                  <a:pt x="322873" y="28733"/>
                </a:lnTo>
                <a:cubicBezTo>
                  <a:pt x="322873" y="38286"/>
                  <a:pt x="319052" y="47838"/>
                  <a:pt x="313321" y="53570"/>
                </a:cubicBezTo>
                <a:cubicBezTo>
                  <a:pt x="305679" y="59301"/>
                  <a:pt x="296126" y="63122"/>
                  <a:pt x="286574" y="63122"/>
                </a:cubicBezTo>
                <a:lnTo>
                  <a:pt x="275111" y="63122"/>
                </a:lnTo>
                <a:cubicBezTo>
                  <a:pt x="267469" y="63122"/>
                  <a:pt x="261737" y="65033"/>
                  <a:pt x="256006" y="68854"/>
                </a:cubicBezTo>
                <a:cubicBezTo>
                  <a:pt x="261737" y="40196"/>
                  <a:pt x="286574" y="21091"/>
                  <a:pt x="315231" y="21091"/>
                </a:cubicBezTo>
                <a:close/>
                <a:moveTo>
                  <a:pt x="254095" y="135721"/>
                </a:moveTo>
                <a:cubicBezTo>
                  <a:pt x="280842" y="170110"/>
                  <a:pt x="332426" y="175841"/>
                  <a:pt x="366814" y="147184"/>
                </a:cubicBezTo>
                <a:cubicBezTo>
                  <a:pt x="370635" y="143363"/>
                  <a:pt x="374456" y="139542"/>
                  <a:pt x="378277" y="135721"/>
                </a:cubicBezTo>
                <a:lnTo>
                  <a:pt x="378277" y="175841"/>
                </a:lnTo>
                <a:cubicBezTo>
                  <a:pt x="372546" y="173931"/>
                  <a:pt x="364904" y="173931"/>
                  <a:pt x="359172" y="173931"/>
                </a:cubicBezTo>
                <a:lnTo>
                  <a:pt x="275111" y="173931"/>
                </a:lnTo>
                <a:cubicBezTo>
                  <a:pt x="269379" y="173931"/>
                  <a:pt x="265558" y="173931"/>
                  <a:pt x="259827" y="175841"/>
                </a:cubicBezTo>
                <a:lnTo>
                  <a:pt x="254095" y="177752"/>
                </a:lnTo>
                <a:lnTo>
                  <a:pt x="254095" y="135721"/>
                </a:lnTo>
                <a:close/>
                <a:moveTo>
                  <a:pt x="19105" y="279008"/>
                </a:moveTo>
                <a:cubicBezTo>
                  <a:pt x="19105" y="269455"/>
                  <a:pt x="21015" y="257992"/>
                  <a:pt x="22926" y="248440"/>
                </a:cubicBezTo>
                <a:cubicBezTo>
                  <a:pt x="24836" y="240798"/>
                  <a:pt x="28657" y="235066"/>
                  <a:pt x="32478" y="229335"/>
                </a:cubicBezTo>
                <a:cubicBezTo>
                  <a:pt x="36299" y="223603"/>
                  <a:pt x="42031" y="217872"/>
                  <a:pt x="47762" y="212140"/>
                </a:cubicBezTo>
                <a:cubicBezTo>
                  <a:pt x="53494" y="206409"/>
                  <a:pt x="59225" y="202588"/>
                  <a:pt x="66867" y="200678"/>
                </a:cubicBezTo>
                <a:cubicBezTo>
                  <a:pt x="74509" y="196857"/>
                  <a:pt x="82151" y="194946"/>
                  <a:pt x="89793" y="194946"/>
                </a:cubicBezTo>
                <a:cubicBezTo>
                  <a:pt x="93614" y="194946"/>
                  <a:pt x="97435" y="194946"/>
                  <a:pt x="103167" y="194946"/>
                </a:cubicBezTo>
                <a:lnTo>
                  <a:pt x="187228" y="194946"/>
                </a:lnTo>
                <a:cubicBezTo>
                  <a:pt x="194870" y="194946"/>
                  <a:pt x="202512" y="196857"/>
                  <a:pt x="210154" y="198767"/>
                </a:cubicBezTo>
                <a:lnTo>
                  <a:pt x="210154" y="198767"/>
                </a:lnTo>
                <a:lnTo>
                  <a:pt x="208244" y="200678"/>
                </a:lnTo>
                <a:cubicBezTo>
                  <a:pt x="200602" y="206409"/>
                  <a:pt x="194870" y="214051"/>
                  <a:pt x="189139" y="221693"/>
                </a:cubicBezTo>
                <a:cubicBezTo>
                  <a:pt x="183407" y="229335"/>
                  <a:pt x="179586" y="236977"/>
                  <a:pt x="177676" y="246529"/>
                </a:cubicBezTo>
                <a:cubicBezTo>
                  <a:pt x="171944" y="254171"/>
                  <a:pt x="171944" y="267545"/>
                  <a:pt x="171944" y="279008"/>
                </a:cubicBezTo>
                <a:cubicBezTo>
                  <a:pt x="171944" y="303844"/>
                  <a:pt x="171944" y="317218"/>
                  <a:pt x="171944" y="326770"/>
                </a:cubicBezTo>
                <a:lnTo>
                  <a:pt x="76420" y="326770"/>
                </a:lnTo>
                <a:lnTo>
                  <a:pt x="76420" y="288560"/>
                </a:lnTo>
                <a:lnTo>
                  <a:pt x="57315" y="288560"/>
                </a:lnTo>
                <a:lnTo>
                  <a:pt x="57315" y="326770"/>
                </a:lnTo>
                <a:lnTo>
                  <a:pt x="19105" y="326770"/>
                </a:lnTo>
                <a:lnTo>
                  <a:pt x="19105" y="279008"/>
                </a:lnTo>
                <a:close/>
                <a:moveTo>
                  <a:pt x="248364" y="326770"/>
                </a:moveTo>
                <a:lnTo>
                  <a:pt x="248364" y="288560"/>
                </a:lnTo>
                <a:lnTo>
                  <a:pt x="229259" y="288560"/>
                </a:lnTo>
                <a:lnTo>
                  <a:pt x="229259" y="326770"/>
                </a:lnTo>
                <a:lnTo>
                  <a:pt x="191049" y="326770"/>
                </a:lnTo>
                <a:lnTo>
                  <a:pt x="191049" y="279008"/>
                </a:lnTo>
                <a:cubicBezTo>
                  <a:pt x="191049" y="269455"/>
                  <a:pt x="192960" y="257992"/>
                  <a:pt x="194870" y="248440"/>
                </a:cubicBezTo>
                <a:cubicBezTo>
                  <a:pt x="196781" y="240798"/>
                  <a:pt x="200602" y="235066"/>
                  <a:pt x="204423" y="229335"/>
                </a:cubicBezTo>
                <a:cubicBezTo>
                  <a:pt x="208244" y="223603"/>
                  <a:pt x="213975" y="217872"/>
                  <a:pt x="219707" y="212140"/>
                </a:cubicBezTo>
                <a:cubicBezTo>
                  <a:pt x="223528" y="208320"/>
                  <a:pt x="227349" y="206409"/>
                  <a:pt x="233080" y="204499"/>
                </a:cubicBezTo>
                <a:lnTo>
                  <a:pt x="227349" y="215961"/>
                </a:lnTo>
                <a:lnTo>
                  <a:pt x="307589" y="275187"/>
                </a:lnTo>
                <a:lnTo>
                  <a:pt x="307589" y="326770"/>
                </a:lnTo>
                <a:lnTo>
                  <a:pt x="248364" y="326770"/>
                </a:lnTo>
                <a:close/>
                <a:moveTo>
                  <a:pt x="401203" y="326770"/>
                </a:moveTo>
                <a:lnTo>
                  <a:pt x="401203" y="288560"/>
                </a:lnTo>
                <a:lnTo>
                  <a:pt x="382098" y="288560"/>
                </a:lnTo>
                <a:lnTo>
                  <a:pt x="382098" y="326770"/>
                </a:lnTo>
                <a:lnTo>
                  <a:pt x="324784" y="326770"/>
                </a:lnTo>
                <a:lnTo>
                  <a:pt x="324784" y="273276"/>
                </a:lnTo>
                <a:lnTo>
                  <a:pt x="405024" y="214051"/>
                </a:lnTo>
                <a:lnTo>
                  <a:pt x="397382" y="202588"/>
                </a:lnTo>
                <a:lnTo>
                  <a:pt x="401203" y="204499"/>
                </a:lnTo>
                <a:cubicBezTo>
                  <a:pt x="406935" y="208320"/>
                  <a:pt x="412666" y="214051"/>
                  <a:pt x="418398" y="219782"/>
                </a:cubicBezTo>
                <a:cubicBezTo>
                  <a:pt x="424129" y="225514"/>
                  <a:pt x="427950" y="231245"/>
                  <a:pt x="429861" y="236977"/>
                </a:cubicBezTo>
                <a:cubicBezTo>
                  <a:pt x="433682" y="242708"/>
                  <a:pt x="435592" y="250350"/>
                  <a:pt x="437503" y="257992"/>
                </a:cubicBezTo>
                <a:cubicBezTo>
                  <a:pt x="437503" y="261813"/>
                  <a:pt x="437503" y="265634"/>
                  <a:pt x="437503" y="269455"/>
                </a:cubicBezTo>
                <a:cubicBezTo>
                  <a:pt x="437503" y="275187"/>
                  <a:pt x="437503" y="307665"/>
                  <a:pt x="437503" y="324859"/>
                </a:cubicBezTo>
                <a:lnTo>
                  <a:pt x="401203" y="326770"/>
                </a:lnTo>
                <a:close/>
                <a:moveTo>
                  <a:pt x="139466" y="164378"/>
                </a:moveTo>
                <a:cubicBezTo>
                  <a:pt x="183407" y="164378"/>
                  <a:pt x="219707" y="128079"/>
                  <a:pt x="219707" y="84138"/>
                </a:cubicBezTo>
                <a:cubicBezTo>
                  <a:pt x="219707" y="38286"/>
                  <a:pt x="183407" y="1986"/>
                  <a:pt x="139466" y="1986"/>
                </a:cubicBezTo>
                <a:cubicBezTo>
                  <a:pt x="95525" y="1986"/>
                  <a:pt x="59225" y="38286"/>
                  <a:pt x="59225" y="84138"/>
                </a:cubicBezTo>
                <a:lnTo>
                  <a:pt x="59225" y="84138"/>
                </a:lnTo>
                <a:cubicBezTo>
                  <a:pt x="57315" y="128079"/>
                  <a:pt x="93614" y="164378"/>
                  <a:pt x="139466" y="164378"/>
                </a:cubicBezTo>
                <a:lnTo>
                  <a:pt x="139466" y="164378"/>
                </a:lnTo>
                <a:close/>
                <a:moveTo>
                  <a:pt x="139466" y="21091"/>
                </a:moveTo>
                <a:cubicBezTo>
                  <a:pt x="173855" y="21091"/>
                  <a:pt x="200602" y="47838"/>
                  <a:pt x="200602" y="82227"/>
                </a:cubicBezTo>
                <a:cubicBezTo>
                  <a:pt x="200602" y="116616"/>
                  <a:pt x="173855" y="143363"/>
                  <a:pt x="139466" y="143363"/>
                </a:cubicBezTo>
                <a:cubicBezTo>
                  <a:pt x="105077" y="143363"/>
                  <a:pt x="78330" y="116616"/>
                  <a:pt x="78330" y="82227"/>
                </a:cubicBezTo>
                <a:cubicBezTo>
                  <a:pt x="76420" y="49749"/>
                  <a:pt x="105077" y="21091"/>
                  <a:pt x="139466" y="21091"/>
                </a:cubicBezTo>
                <a:lnTo>
                  <a:pt x="139466" y="21091"/>
                </a:lnTo>
                <a:close/>
              </a:path>
            </a:pathLst>
          </a:custGeom>
          <a:solidFill>
            <a:schemeClr val="bg1"/>
          </a:solidFill>
          <a:ln w="19050" cap="flat">
            <a:noFill/>
            <a:prstDash val="solid"/>
            <a:miter/>
          </a:ln>
        </p:spPr>
        <p:txBody>
          <a:bodyPr rtlCol="0" anchor="ctr"/>
          <a:lstStyle/>
          <a:p>
            <a:endParaRPr lang="en-US" dirty="0"/>
          </a:p>
        </p:txBody>
      </p:sp>
    </p:spTree>
    <p:custDataLst>
      <p:tags r:id="rId1"/>
    </p:custDataLst>
    <p:extLst>
      <p:ext uri="{BB962C8B-B14F-4D97-AF65-F5344CB8AC3E}">
        <p14:creationId xmlns:p14="http://schemas.microsoft.com/office/powerpoint/2010/main" val="652301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11494-BFAD-8858-B9B8-084200977815}"/>
              </a:ext>
            </a:extLst>
          </p:cNvPr>
          <p:cNvSpPr>
            <a:spLocks noGrp="1"/>
          </p:cNvSpPr>
          <p:nvPr>
            <p:ph type="title"/>
          </p:nvPr>
        </p:nvSpPr>
        <p:spPr/>
        <p:txBody>
          <a:bodyPr/>
          <a:lstStyle/>
          <a:p>
            <a:r>
              <a:rPr lang="en-US" dirty="0"/>
              <a:t>Defining the stages of change</a:t>
            </a:r>
          </a:p>
        </p:txBody>
      </p:sp>
      <p:sp>
        <p:nvSpPr>
          <p:cNvPr id="6" name="Slide Number Placeholder 3">
            <a:extLst>
              <a:ext uri="{FF2B5EF4-FFF2-40B4-BE49-F238E27FC236}">
                <a16:creationId xmlns:a16="http://schemas.microsoft.com/office/drawing/2014/main" id="{9027C4A5-4CA1-D9C3-47AB-CF69430ACBF8}"/>
              </a:ext>
            </a:extLst>
          </p:cNvPr>
          <p:cNvSpPr>
            <a:spLocks noGrp="1"/>
          </p:cNvSpPr>
          <p:nvPr>
            <p:ph idx="4294967295"/>
          </p:nvPr>
        </p:nvSpPr>
        <p:spPr>
          <a:xfrm>
            <a:off x="6601391" y="6069788"/>
            <a:ext cx="5040729" cy="134768"/>
          </a:xfrm>
        </p:spPr>
        <p:txBody>
          <a:bodyPr vert="horz" lIns="0" tIns="0" rIns="0" bIns="0" rtlCol="0">
            <a:normAutofit lnSpcReduction="10000"/>
          </a:bodyPr>
          <a:lstStyle/>
          <a:p>
            <a:pPr algn="r">
              <a:lnSpc>
                <a:spcPct val="90000"/>
              </a:lnSpc>
              <a:spcBef>
                <a:spcPts val="1000"/>
              </a:spcBef>
            </a:pPr>
            <a:r>
              <a:rPr lang="en-US" sz="1000" spc="-45" dirty="0">
                <a:cs typeface="Arial"/>
              </a:rPr>
              <a:t>(Prochaska and DiClemente, 1984 as cited in Center for Substance </a:t>
            </a:r>
            <a:r>
              <a:rPr lang="en-US" sz="1000" dirty="0"/>
              <a:t>Abus</a:t>
            </a:r>
            <a:r>
              <a:rPr lang="en-US" sz="1000" spc="-45" dirty="0">
                <a:cs typeface="Arial"/>
              </a:rPr>
              <a:t>e Treatment, 1999)</a:t>
            </a:r>
          </a:p>
        </p:txBody>
      </p:sp>
      <p:graphicFrame>
        <p:nvGraphicFramePr>
          <p:cNvPr id="5" name="Table 5">
            <a:extLst>
              <a:ext uri="{FF2B5EF4-FFF2-40B4-BE49-F238E27FC236}">
                <a16:creationId xmlns:a16="http://schemas.microsoft.com/office/drawing/2014/main" id="{3F429242-DEEF-BB6C-1E0B-B0026B91ACF9}"/>
              </a:ext>
            </a:extLst>
          </p:cNvPr>
          <p:cNvGraphicFramePr>
            <a:graphicFrameLocks noGrp="1"/>
          </p:cNvGraphicFramePr>
          <p:nvPr>
            <p:extLst>
              <p:ext uri="{D42A27DB-BD31-4B8C-83A1-F6EECF244321}">
                <p14:modId xmlns:p14="http://schemas.microsoft.com/office/powerpoint/2010/main" val="769415675"/>
              </p:ext>
            </p:extLst>
          </p:nvPr>
        </p:nvGraphicFramePr>
        <p:xfrm>
          <a:off x="557784" y="1071372"/>
          <a:ext cx="11084336" cy="4917961"/>
        </p:xfrm>
        <a:graphic>
          <a:graphicData uri="http://schemas.openxmlformats.org/drawingml/2006/table">
            <a:tbl>
              <a:tblPr firstRow="1" bandRow="1">
                <a:tableStyleId>{9DCAF9ED-07DC-4A11-8D7F-57B35C25682E}</a:tableStyleId>
              </a:tblPr>
              <a:tblGrid>
                <a:gridCol w="2328527">
                  <a:extLst>
                    <a:ext uri="{9D8B030D-6E8A-4147-A177-3AD203B41FA5}">
                      <a16:colId xmlns:a16="http://schemas.microsoft.com/office/drawing/2014/main" val="2853500583"/>
                    </a:ext>
                  </a:extLst>
                </a:gridCol>
                <a:gridCol w="8755809">
                  <a:extLst>
                    <a:ext uri="{9D8B030D-6E8A-4147-A177-3AD203B41FA5}">
                      <a16:colId xmlns:a16="http://schemas.microsoft.com/office/drawing/2014/main" val="1880363247"/>
                    </a:ext>
                  </a:extLst>
                </a:gridCol>
              </a:tblGrid>
              <a:tr h="385723">
                <a:tc>
                  <a:txBody>
                    <a:bodyPr/>
                    <a:lstStyle/>
                    <a:p>
                      <a:r>
                        <a:rPr lang="en-US" sz="1600" dirty="0"/>
                        <a:t>Stage of Change</a:t>
                      </a:r>
                    </a:p>
                  </a:txBody>
                  <a:tcPr marL="91416" marR="91416" marT="45708" marB="45708"/>
                </a:tc>
                <a:tc>
                  <a:txBody>
                    <a:bodyPr/>
                    <a:lstStyle/>
                    <a:p>
                      <a:r>
                        <a:rPr lang="en-US" sz="1600" dirty="0"/>
                        <a:t>Definition</a:t>
                      </a:r>
                    </a:p>
                  </a:txBody>
                  <a:tcPr marL="91416" marR="91416" marT="45708" marB="45708"/>
                </a:tc>
                <a:extLst>
                  <a:ext uri="{0D108BD9-81ED-4DB2-BD59-A6C34878D82A}">
                    <a16:rowId xmlns:a16="http://schemas.microsoft.com/office/drawing/2014/main" val="3957225896"/>
                  </a:ext>
                </a:extLst>
              </a:tr>
              <a:tr h="964306">
                <a:tc>
                  <a:txBody>
                    <a:bodyPr/>
                    <a:lstStyle/>
                    <a:p>
                      <a:r>
                        <a:rPr lang="en-US" sz="1600" dirty="0">
                          <a:solidFill>
                            <a:sysClr val="windowText" lastClr="000000"/>
                          </a:solidFill>
                        </a:rPr>
                        <a:t>Precontemplation</a:t>
                      </a:r>
                    </a:p>
                  </a:txBody>
                  <a:tcPr marL="91416" marR="91416" marT="45708" marB="4570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ysClr val="windowText" lastClr="000000"/>
                          </a:solidFill>
                          <a:effectLst/>
                        </a:rPr>
                        <a:t>The individual is not considering change, is aware of few negative consequences, and is unlikely to take action soon.</a:t>
                      </a:r>
                    </a:p>
                    <a:p>
                      <a:endParaRPr lang="en-US" sz="1600" dirty="0">
                        <a:solidFill>
                          <a:sysClr val="windowText" lastClr="000000"/>
                        </a:solidFill>
                      </a:endParaRPr>
                    </a:p>
                  </a:txBody>
                  <a:tcPr marL="91416" marR="91416" marT="45708" marB="45708" anchor="b"/>
                </a:tc>
                <a:extLst>
                  <a:ext uri="{0D108BD9-81ED-4DB2-BD59-A6C34878D82A}">
                    <a16:rowId xmlns:a16="http://schemas.microsoft.com/office/drawing/2014/main" val="2988604209"/>
                  </a:ext>
                </a:extLst>
              </a:tr>
              <a:tr h="964306">
                <a:tc>
                  <a:txBody>
                    <a:bodyPr/>
                    <a:lstStyle/>
                    <a:p>
                      <a:r>
                        <a:rPr lang="en-US" sz="1600" dirty="0">
                          <a:solidFill>
                            <a:sysClr val="windowText" lastClr="000000"/>
                          </a:solidFill>
                        </a:rPr>
                        <a:t>Contemplation</a:t>
                      </a:r>
                    </a:p>
                  </a:txBody>
                  <a:tcPr marL="91416" marR="91416" marT="45708" marB="45708" anchor="ctr"/>
                </a:tc>
                <a:tc>
                  <a:txBody>
                    <a:bodyPr/>
                    <a:lstStyle/>
                    <a:p>
                      <a:r>
                        <a:rPr lang="en-US" sz="1600" dirty="0">
                          <a:solidFill>
                            <a:sysClr val="windowText" lastClr="000000"/>
                          </a:solidFill>
                          <a:effectLst/>
                        </a:rPr>
                        <a:t>The individual is aware of some pros and cons of their behavior but feels ambivalent about change. They have not yet decided to commit to change.</a:t>
                      </a:r>
                    </a:p>
                    <a:p>
                      <a:endParaRPr lang="en-US" sz="1600" dirty="0">
                        <a:solidFill>
                          <a:sysClr val="windowText" lastClr="000000"/>
                        </a:solidFill>
                      </a:endParaRPr>
                    </a:p>
                  </a:txBody>
                  <a:tcPr marL="91416" marR="91416" marT="45708" marB="45708" anchor="b"/>
                </a:tc>
                <a:extLst>
                  <a:ext uri="{0D108BD9-81ED-4DB2-BD59-A6C34878D82A}">
                    <a16:rowId xmlns:a16="http://schemas.microsoft.com/office/drawing/2014/main" val="2792798686"/>
                  </a:ext>
                </a:extLst>
              </a:tr>
              <a:tr h="964306">
                <a:tc>
                  <a:txBody>
                    <a:bodyPr/>
                    <a:lstStyle/>
                    <a:p>
                      <a:r>
                        <a:rPr lang="en-US" sz="1600" dirty="0">
                          <a:solidFill>
                            <a:sysClr val="windowText" lastClr="000000"/>
                          </a:solidFill>
                        </a:rPr>
                        <a:t>Preparation</a:t>
                      </a:r>
                    </a:p>
                  </a:txBody>
                  <a:tcPr marL="91416" marR="91416" marT="45708" marB="45708" anchor="ctr"/>
                </a:tc>
                <a:tc>
                  <a:txBody>
                    <a:bodyPr/>
                    <a:lstStyle/>
                    <a:p>
                      <a:r>
                        <a:rPr lang="en-US" sz="1600" dirty="0">
                          <a:solidFill>
                            <a:sysClr val="windowText" lastClr="000000"/>
                          </a:solidFill>
                          <a:effectLst/>
                        </a:rPr>
                        <a:t>This stage begins once the individual has decided to change and begins to plan steps toward recovery.</a:t>
                      </a:r>
                    </a:p>
                    <a:p>
                      <a:endParaRPr lang="en-US" sz="1600" dirty="0">
                        <a:solidFill>
                          <a:sysClr val="windowText" lastClr="000000"/>
                        </a:solidFill>
                      </a:endParaRPr>
                    </a:p>
                  </a:txBody>
                  <a:tcPr marL="91416" marR="91416" marT="45708" marB="45708" anchor="b"/>
                </a:tc>
                <a:extLst>
                  <a:ext uri="{0D108BD9-81ED-4DB2-BD59-A6C34878D82A}">
                    <a16:rowId xmlns:a16="http://schemas.microsoft.com/office/drawing/2014/main" val="3998660154"/>
                  </a:ext>
                </a:extLst>
              </a:tr>
              <a:tr h="964306">
                <a:tc>
                  <a:txBody>
                    <a:bodyPr/>
                    <a:lstStyle/>
                    <a:p>
                      <a:r>
                        <a:rPr lang="en-US" sz="1600" dirty="0">
                          <a:solidFill>
                            <a:sysClr val="windowText" lastClr="000000"/>
                          </a:solidFill>
                        </a:rPr>
                        <a:t>Action</a:t>
                      </a:r>
                    </a:p>
                  </a:txBody>
                  <a:tcPr marL="91416" marR="91416" marT="45708" marB="45708" anchor="ctr"/>
                </a:tc>
                <a:tc>
                  <a:txBody>
                    <a:bodyPr/>
                    <a:lstStyle/>
                    <a:p>
                      <a:r>
                        <a:rPr lang="en-US" sz="1600" dirty="0">
                          <a:solidFill>
                            <a:sysClr val="windowText" lastClr="000000"/>
                          </a:solidFill>
                          <a:effectLst/>
                        </a:rPr>
                        <a:t>The individual tries new behaviors, but these are not yet stable. This stage involves the first active steps toward change.</a:t>
                      </a:r>
                    </a:p>
                    <a:p>
                      <a:endParaRPr lang="en-US" sz="1600" dirty="0">
                        <a:solidFill>
                          <a:sysClr val="windowText" lastClr="000000"/>
                        </a:solidFill>
                      </a:endParaRPr>
                    </a:p>
                  </a:txBody>
                  <a:tcPr marL="91416" marR="91416" marT="45708" marB="45708" anchor="b"/>
                </a:tc>
                <a:extLst>
                  <a:ext uri="{0D108BD9-81ED-4DB2-BD59-A6C34878D82A}">
                    <a16:rowId xmlns:a16="http://schemas.microsoft.com/office/drawing/2014/main" val="1044988289"/>
                  </a:ext>
                </a:extLst>
              </a:tr>
              <a:tr h="675014">
                <a:tc>
                  <a:txBody>
                    <a:bodyPr/>
                    <a:lstStyle/>
                    <a:p>
                      <a:r>
                        <a:rPr lang="en-US" sz="1600" dirty="0">
                          <a:solidFill>
                            <a:sysClr val="windowText" lastClr="000000"/>
                          </a:solidFill>
                        </a:rPr>
                        <a:t>Maintenance</a:t>
                      </a:r>
                    </a:p>
                  </a:txBody>
                  <a:tcPr marL="91416" marR="91416" marT="45708" marB="45708" anchor="ctr"/>
                </a:tc>
                <a:tc>
                  <a:txBody>
                    <a:bodyPr/>
                    <a:lstStyle/>
                    <a:p>
                      <a:r>
                        <a:rPr lang="en-US" sz="1600" dirty="0">
                          <a:solidFill>
                            <a:sysClr val="windowText" lastClr="000000"/>
                          </a:solidFill>
                          <a:effectLst/>
                        </a:rPr>
                        <a:t>The individual establishes new behaviors on a long-term basis.</a:t>
                      </a:r>
                    </a:p>
                    <a:p>
                      <a:endParaRPr lang="en-US" sz="1600" dirty="0">
                        <a:solidFill>
                          <a:sysClr val="windowText" lastClr="000000"/>
                        </a:solidFill>
                      </a:endParaRPr>
                    </a:p>
                  </a:txBody>
                  <a:tcPr marL="91416" marR="91416" marT="45708" marB="45708" anchor="b"/>
                </a:tc>
                <a:extLst>
                  <a:ext uri="{0D108BD9-81ED-4DB2-BD59-A6C34878D82A}">
                    <a16:rowId xmlns:a16="http://schemas.microsoft.com/office/drawing/2014/main" val="1774937830"/>
                  </a:ext>
                </a:extLst>
              </a:tr>
            </a:tbl>
          </a:graphicData>
        </a:graphic>
      </p:graphicFrame>
    </p:spTree>
    <p:custDataLst>
      <p:tags r:id="rId1"/>
    </p:custDataLst>
    <p:extLst>
      <p:ext uri="{BB962C8B-B14F-4D97-AF65-F5344CB8AC3E}">
        <p14:creationId xmlns:p14="http://schemas.microsoft.com/office/powerpoint/2010/main" val="414330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557784" y="1767532"/>
            <a:ext cx="10738866" cy="3977640"/>
          </a:xfrm>
        </p:spPr>
        <p:txBody>
          <a:bodyPr/>
          <a:lstStyle/>
          <a:p>
            <a:pPr marL="342900" indent="-342900">
              <a:lnSpc>
                <a:spcPct val="150000"/>
              </a:lnSpc>
              <a:buFont typeface="Arial" panose="020B0604020202020204" pitchFamily="34" charset="0"/>
              <a:buChar char="•"/>
            </a:pPr>
            <a:r>
              <a:rPr lang="en-US" sz="2000" dirty="0"/>
              <a:t>Define SBIRT and its 6 components</a:t>
            </a:r>
          </a:p>
          <a:p>
            <a:pPr marL="342900" indent="-342900">
              <a:lnSpc>
                <a:spcPct val="150000"/>
              </a:lnSpc>
              <a:buFont typeface="Arial" panose="020B0604020202020204" pitchFamily="34" charset="0"/>
              <a:buChar char="•"/>
            </a:pPr>
            <a:r>
              <a:rPr lang="en-US" sz="2000" dirty="0"/>
              <a:t>Identify 4 screening tools for adults and 2 screening tools for adolescents</a:t>
            </a:r>
          </a:p>
          <a:p>
            <a:pPr marL="342900" indent="-342900">
              <a:lnSpc>
                <a:spcPct val="150000"/>
              </a:lnSpc>
              <a:buFont typeface="Arial" panose="020B0604020202020204" pitchFamily="34" charset="0"/>
              <a:buChar char="•"/>
            </a:pPr>
            <a:r>
              <a:rPr lang="en-US" sz="2000" dirty="0"/>
              <a:t>List 2 brief interventions used in SBIRT </a:t>
            </a:r>
          </a:p>
          <a:p>
            <a:pPr marL="342900" indent="-342900">
              <a:lnSpc>
                <a:spcPct val="150000"/>
              </a:lnSpc>
              <a:buFont typeface="Arial" panose="020B0604020202020204" pitchFamily="34" charset="0"/>
              <a:buChar char="•"/>
            </a:pPr>
            <a:r>
              <a:rPr lang="en-US" sz="2000" dirty="0"/>
              <a:t>Identify referral to treatment options</a:t>
            </a:r>
          </a:p>
          <a:p>
            <a:pPr marL="342900" indent="-342900">
              <a:lnSpc>
                <a:spcPct val="150000"/>
              </a:lnSpc>
              <a:buFont typeface="Arial" panose="020B0604020202020204" pitchFamily="34" charset="0"/>
              <a:buChar char="•"/>
            </a:pPr>
            <a:r>
              <a:rPr lang="en-US" sz="2000" dirty="0"/>
              <a:t>List general guidelines for documenting SBIRT</a:t>
            </a:r>
          </a:p>
        </p:txBody>
      </p:sp>
    </p:spTree>
    <p:extLst>
      <p:ext uri="{BB962C8B-B14F-4D97-AF65-F5344CB8AC3E}">
        <p14:creationId xmlns:p14="http://schemas.microsoft.com/office/powerpoint/2010/main" val="3050312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2D14-7C77-2363-E5E4-22F85A2B564D}"/>
              </a:ext>
            </a:extLst>
          </p:cNvPr>
          <p:cNvSpPr>
            <a:spLocks noGrp="1"/>
          </p:cNvSpPr>
          <p:nvPr>
            <p:ph type="title"/>
          </p:nvPr>
        </p:nvSpPr>
        <p:spPr>
          <a:xfrm>
            <a:off x="586529" y="340537"/>
            <a:ext cx="10975360" cy="1007049"/>
          </a:xfrm>
        </p:spPr>
        <p:txBody>
          <a:bodyPr/>
          <a:lstStyle/>
          <a:p>
            <a:r>
              <a:rPr lang="en-US" dirty="0"/>
              <a:t>Stages of change: Treatment needs</a:t>
            </a:r>
          </a:p>
        </p:txBody>
      </p:sp>
      <p:graphicFrame>
        <p:nvGraphicFramePr>
          <p:cNvPr id="5" name="Table 5">
            <a:extLst>
              <a:ext uri="{FF2B5EF4-FFF2-40B4-BE49-F238E27FC236}">
                <a16:creationId xmlns:a16="http://schemas.microsoft.com/office/drawing/2014/main" id="{FAF3D56C-5BBA-E93A-5091-41F0EF7F21B5}"/>
              </a:ext>
            </a:extLst>
          </p:cNvPr>
          <p:cNvGraphicFramePr>
            <a:graphicFrameLocks noGrp="1"/>
          </p:cNvGraphicFramePr>
          <p:nvPr>
            <p:extLst>
              <p:ext uri="{D42A27DB-BD31-4B8C-83A1-F6EECF244321}">
                <p14:modId xmlns:p14="http://schemas.microsoft.com/office/powerpoint/2010/main" val="3473115157"/>
              </p:ext>
            </p:extLst>
          </p:nvPr>
        </p:nvGraphicFramePr>
        <p:xfrm>
          <a:off x="586529" y="991569"/>
          <a:ext cx="10975360" cy="5022369"/>
        </p:xfrm>
        <a:graphic>
          <a:graphicData uri="http://schemas.openxmlformats.org/drawingml/2006/table">
            <a:tbl>
              <a:tblPr firstRow="1" bandRow="1">
                <a:tableStyleId>{9DCAF9ED-07DC-4A11-8D7F-57B35C25682E}</a:tableStyleId>
              </a:tblPr>
              <a:tblGrid>
                <a:gridCol w="1862518">
                  <a:extLst>
                    <a:ext uri="{9D8B030D-6E8A-4147-A177-3AD203B41FA5}">
                      <a16:colId xmlns:a16="http://schemas.microsoft.com/office/drawing/2014/main" val="2853500583"/>
                    </a:ext>
                  </a:extLst>
                </a:gridCol>
                <a:gridCol w="9112842">
                  <a:extLst>
                    <a:ext uri="{9D8B030D-6E8A-4147-A177-3AD203B41FA5}">
                      <a16:colId xmlns:a16="http://schemas.microsoft.com/office/drawing/2014/main" val="1880363247"/>
                    </a:ext>
                  </a:extLst>
                </a:gridCol>
              </a:tblGrid>
              <a:tr h="355333">
                <a:tc>
                  <a:txBody>
                    <a:bodyPr/>
                    <a:lstStyle/>
                    <a:p>
                      <a:r>
                        <a:rPr lang="en-US" sz="1400" dirty="0"/>
                        <a:t>Stage of Change</a:t>
                      </a:r>
                    </a:p>
                  </a:txBody>
                  <a:tcPr marL="91416" marR="91416" marT="45708" marB="45708"/>
                </a:tc>
                <a:tc>
                  <a:txBody>
                    <a:bodyPr/>
                    <a:lstStyle/>
                    <a:p>
                      <a:r>
                        <a:rPr lang="en-US" sz="1400" dirty="0"/>
                        <a:t>Treatment Needs</a:t>
                      </a:r>
                    </a:p>
                  </a:txBody>
                  <a:tcPr marL="91416" marR="91416" marT="45708" marB="45708"/>
                </a:tc>
                <a:extLst>
                  <a:ext uri="{0D108BD9-81ED-4DB2-BD59-A6C34878D82A}">
                    <a16:rowId xmlns:a16="http://schemas.microsoft.com/office/drawing/2014/main" val="3957225896"/>
                  </a:ext>
                </a:extLst>
              </a:tr>
              <a:tr h="1028330">
                <a:tc>
                  <a:txBody>
                    <a:bodyPr/>
                    <a:lstStyle/>
                    <a:p>
                      <a:r>
                        <a:rPr lang="en-US" sz="1400" dirty="0">
                          <a:solidFill>
                            <a:sysClr val="windowText" lastClr="000000"/>
                          </a:solidFill>
                        </a:rPr>
                        <a:t>Precontemplation</a:t>
                      </a:r>
                    </a:p>
                  </a:txBody>
                  <a:tcPr marL="91416" marR="91416" marT="45708" marB="45708" anchor="ctr"/>
                </a:tc>
                <a:tc>
                  <a: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400" b="0" kern="1200" dirty="0">
                          <a:solidFill>
                            <a:sysClr val="windowText" lastClr="000000"/>
                          </a:solidFill>
                          <a:effectLst/>
                        </a:rPr>
                        <a:t>Members need information linking their problems and potential problems with their substance abuse/behaviors. A brief intervention might be to educate them about the negative consequences of their behaviors. (i.e., a depressed individual might be told how their alcohol use may cause or exacerbate </a:t>
                      </a:r>
                      <a:r>
                        <a:rPr lang="en-US" sz="1400" b="0" kern="1200">
                          <a:solidFill>
                            <a:sysClr val="windowText" lastClr="000000"/>
                          </a:solidFill>
                          <a:effectLst/>
                        </a:rPr>
                        <a:t>depression.)</a:t>
                      </a:r>
                      <a:endParaRPr lang="en-US" sz="1400" dirty="0">
                        <a:solidFill>
                          <a:sysClr val="windowText" lastClr="000000"/>
                        </a:solidFill>
                        <a:effectLst/>
                      </a:endParaRPr>
                    </a:p>
                  </a:txBody>
                  <a:tcPr marL="91416" marR="91416" marT="45708" marB="45708" anchor="ctr"/>
                </a:tc>
                <a:extLst>
                  <a:ext uri="{0D108BD9-81ED-4DB2-BD59-A6C34878D82A}">
                    <a16:rowId xmlns:a16="http://schemas.microsoft.com/office/drawing/2014/main" val="2988604209"/>
                  </a:ext>
                </a:extLst>
              </a:tr>
              <a:tr h="1028330">
                <a:tc>
                  <a:txBody>
                    <a:bodyPr/>
                    <a:lstStyle/>
                    <a:p>
                      <a:r>
                        <a:rPr lang="en-US" sz="1400" dirty="0">
                          <a:solidFill>
                            <a:sysClr val="windowText" lastClr="000000"/>
                          </a:solidFill>
                        </a:rPr>
                        <a:t>Contemplation</a:t>
                      </a:r>
                    </a:p>
                  </a:txBody>
                  <a:tcPr marL="91416" marR="91416" marT="45708" marB="4570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ysClr val="windowText" lastClr="000000"/>
                          </a:solidFill>
                          <a:effectLst/>
                        </a:rPr>
                        <a:t>Members should explore feelings of ambivalence and the conflicts between their behaviors and personal values. The brief </a:t>
                      </a:r>
                      <a:r>
                        <a:rPr lang="en-US" sz="1400" b="0" kern="1200">
                          <a:solidFill>
                            <a:sysClr val="windowText" lastClr="000000"/>
                          </a:solidFill>
                          <a:effectLst/>
                        </a:rPr>
                        <a:t>intervention might seek to increase the member's awareness of the consequences of continued behaviors and the benefits of </a:t>
                      </a:r>
                      <a:r>
                        <a:rPr lang="en-US" sz="1400" b="0" kern="1200" dirty="0">
                          <a:solidFill>
                            <a:sysClr val="windowText" lastClr="000000"/>
                          </a:solidFill>
                          <a:effectLst/>
                        </a:rPr>
                        <a:t>decreasing or stopping them.</a:t>
                      </a:r>
                      <a:endParaRPr lang="en-US" sz="1400" dirty="0">
                        <a:solidFill>
                          <a:sysClr val="windowText" lastClr="000000"/>
                        </a:solidFill>
                        <a:effectLst/>
                      </a:endParaRPr>
                    </a:p>
                  </a:txBody>
                  <a:tcPr marL="91416" marR="91416" marT="45708" marB="45708" anchor="ctr"/>
                </a:tc>
                <a:extLst>
                  <a:ext uri="{0D108BD9-81ED-4DB2-BD59-A6C34878D82A}">
                    <a16:rowId xmlns:a16="http://schemas.microsoft.com/office/drawing/2014/main" val="2792798686"/>
                  </a:ext>
                </a:extLst>
              </a:tr>
              <a:tr h="1028330">
                <a:tc>
                  <a:txBody>
                    <a:bodyPr/>
                    <a:lstStyle/>
                    <a:p>
                      <a:r>
                        <a:rPr lang="en-US" sz="1400" dirty="0">
                          <a:solidFill>
                            <a:sysClr val="windowText" lastClr="000000"/>
                          </a:solidFill>
                        </a:rPr>
                        <a:t>Preparation</a:t>
                      </a:r>
                    </a:p>
                  </a:txBody>
                  <a:tcPr marL="91416" marR="91416" marT="45708" marB="4570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ysClr val="windowText" lastClr="000000"/>
                          </a:solidFill>
                          <a:effectLst/>
                        </a:rPr>
                        <a:t>Members need to work on strengthening commitments. A brief intervention might give the member a list of options for </a:t>
                      </a:r>
                      <a:r>
                        <a:rPr lang="en-US" sz="1400" b="0" kern="1200" dirty="0">
                          <a:solidFill>
                            <a:sysClr val="windowText" lastClr="000000"/>
                          </a:solidFill>
                          <a:effectLst/>
                        </a:rPr>
                        <a:t>treatment (i.e., inpatient treatment, outpatient treatment, 12-Step meetings) from which to choose, then help them plan how to go about seeking the treatment that is best for them.</a:t>
                      </a:r>
                      <a:endParaRPr lang="en-US" sz="1400" dirty="0">
                        <a:solidFill>
                          <a:sysClr val="windowText" lastClr="000000"/>
                        </a:solidFill>
                        <a:effectLst/>
                      </a:endParaRPr>
                    </a:p>
                  </a:txBody>
                  <a:tcPr marL="91416" marR="91416" marT="45708" marB="45708" anchor="ctr"/>
                </a:tc>
                <a:extLst>
                  <a:ext uri="{0D108BD9-81ED-4DB2-BD59-A6C34878D82A}">
                    <a16:rowId xmlns:a16="http://schemas.microsoft.com/office/drawing/2014/main" val="3998660154"/>
                  </a:ext>
                </a:extLst>
              </a:tr>
              <a:tr h="1028330">
                <a:tc>
                  <a:txBody>
                    <a:bodyPr/>
                    <a:lstStyle/>
                    <a:p>
                      <a:r>
                        <a:rPr lang="en-US" sz="1400" dirty="0">
                          <a:solidFill>
                            <a:sysClr val="windowText" lastClr="000000"/>
                          </a:solidFill>
                        </a:rPr>
                        <a:t>Action</a:t>
                      </a:r>
                    </a:p>
                  </a:txBody>
                  <a:tcPr marL="91416" marR="91416" marT="45708" marB="4570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ysClr val="windowText" lastClr="000000"/>
                          </a:solidFill>
                          <a:effectLst/>
                        </a:rPr>
                        <a:t>Members require help executing an action plan and may have to work on skills to maintain sobriety. The clinician should </a:t>
                      </a:r>
                      <a:r>
                        <a:rPr lang="en-US" sz="1400" b="0" kern="1200">
                          <a:solidFill>
                            <a:sysClr val="windowText" lastClr="000000"/>
                          </a:solidFill>
                          <a:effectLst/>
                        </a:rPr>
                        <a:t>acknowledge the member's feelings and experiences as a normal part of recovery. Brief interventions could be applied </a:t>
                      </a:r>
                      <a:r>
                        <a:rPr lang="en-US" sz="1400" b="0" kern="1200" dirty="0">
                          <a:solidFill>
                            <a:sysClr val="windowText" lastClr="000000"/>
                          </a:solidFill>
                          <a:effectLst/>
                        </a:rPr>
                        <a:t>throughout this stage to prevent relapse.</a:t>
                      </a:r>
                      <a:endParaRPr lang="en-US" sz="1400" dirty="0">
                        <a:solidFill>
                          <a:sysClr val="windowText" lastClr="000000"/>
                        </a:solidFill>
                        <a:effectLst/>
                      </a:endParaRPr>
                    </a:p>
                  </a:txBody>
                  <a:tcPr marL="91416" marR="91416" marT="45708" marB="45708" anchor="ctr"/>
                </a:tc>
                <a:extLst>
                  <a:ext uri="{0D108BD9-81ED-4DB2-BD59-A6C34878D82A}">
                    <a16:rowId xmlns:a16="http://schemas.microsoft.com/office/drawing/2014/main" val="1044988289"/>
                  </a:ext>
                </a:extLst>
              </a:tr>
              <a:tr h="553716">
                <a:tc>
                  <a:txBody>
                    <a:bodyPr/>
                    <a:lstStyle/>
                    <a:p>
                      <a:r>
                        <a:rPr lang="en-US" sz="1400" dirty="0">
                          <a:solidFill>
                            <a:sysClr val="windowText" lastClr="000000"/>
                          </a:solidFill>
                        </a:rPr>
                        <a:t>Maintenance</a:t>
                      </a:r>
                    </a:p>
                  </a:txBody>
                  <a:tcPr marL="91416" marR="91416" marT="45708" marB="45708"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ysClr val="windowText" lastClr="000000"/>
                          </a:solidFill>
                          <a:effectLst/>
                        </a:rPr>
                        <a:t>Members need help with relapse prevention. A brief intervention could reassure, evaluate present actions, and redefine long-</a:t>
                      </a:r>
                      <a:r>
                        <a:rPr lang="en-US" sz="1400" b="0" kern="1200" dirty="0">
                          <a:solidFill>
                            <a:sysClr val="windowText" lastClr="000000"/>
                          </a:solidFill>
                          <a:effectLst/>
                        </a:rPr>
                        <a:t>term sobriety maintenance plans.</a:t>
                      </a:r>
                      <a:endParaRPr lang="en-US" sz="1400" dirty="0">
                        <a:solidFill>
                          <a:sysClr val="windowText" lastClr="000000"/>
                        </a:solidFill>
                        <a:effectLst/>
                      </a:endParaRPr>
                    </a:p>
                  </a:txBody>
                  <a:tcPr marL="91416" marR="91416" marT="45708" marB="45708" anchor="ctr"/>
                </a:tc>
                <a:extLst>
                  <a:ext uri="{0D108BD9-81ED-4DB2-BD59-A6C34878D82A}">
                    <a16:rowId xmlns:a16="http://schemas.microsoft.com/office/drawing/2014/main" val="1774937830"/>
                  </a:ext>
                </a:extLst>
              </a:tr>
            </a:tbl>
          </a:graphicData>
        </a:graphic>
      </p:graphicFrame>
      <p:sp>
        <p:nvSpPr>
          <p:cNvPr id="3" name="Slide Number Placeholder 3">
            <a:extLst>
              <a:ext uri="{FF2B5EF4-FFF2-40B4-BE49-F238E27FC236}">
                <a16:creationId xmlns:a16="http://schemas.microsoft.com/office/drawing/2014/main" id="{235AC43D-EC5F-570A-8B25-062B935CFB5E}"/>
              </a:ext>
            </a:extLst>
          </p:cNvPr>
          <p:cNvSpPr txBox="1">
            <a:spLocks/>
          </p:cNvSpPr>
          <p:nvPr/>
        </p:nvSpPr>
        <p:spPr>
          <a:xfrm>
            <a:off x="8659759" y="6013938"/>
            <a:ext cx="2999167" cy="214423"/>
          </a:xfrm>
          <a:prstGeom prst="rect">
            <a:avLst/>
          </a:prstGeom>
        </p:spPr>
        <p:txBody>
          <a:bodyPr/>
          <a:lstStyle>
            <a:defPPr>
              <a:defRPr lang="en-US"/>
            </a:defPPr>
            <a:lvl1pPr marL="0" indent="0" algn="l" defTabSz="457200" rtl="0" eaLnBrk="1" latinLnBrk="0" hangingPunct="1">
              <a:buClrTx/>
              <a:buFont typeface="Arial"/>
              <a:buNone/>
              <a:defRPr sz="1500" b="0" kern="1200">
                <a:solidFill>
                  <a:schemeClr val="tx2"/>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a:lstStyle>
          <a:p>
            <a:pPr algn="r"/>
            <a:r>
              <a:rPr lang="en-US" sz="900" dirty="0"/>
              <a:t>(Center for Substance Abuse Treatment, 1999)</a:t>
            </a:r>
          </a:p>
        </p:txBody>
      </p:sp>
    </p:spTree>
    <p:custDataLst>
      <p:tags r:id="rId1"/>
    </p:custDataLst>
    <p:extLst>
      <p:ext uri="{BB962C8B-B14F-4D97-AF65-F5344CB8AC3E}">
        <p14:creationId xmlns:p14="http://schemas.microsoft.com/office/powerpoint/2010/main" val="1422113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Motivational Interviewing (MI) </a:t>
            </a:r>
          </a:p>
        </p:txBody>
      </p:sp>
      <p:sp>
        <p:nvSpPr>
          <p:cNvPr id="2" name="Content Placeholder 1"/>
          <p:cNvSpPr>
            <a:spLocks noGrp="1"/>
          </p:cNvSpPr>
          <p:nvPr>
            <p:ph idx="1"/>
          </p:nvPr>
        </p:nvSpPr>
        <p:spPr>
          <a:xfrm>
            <a:off x="601421" y="1483958"/>
            <a:ext cx="10975359" cy="3890084"/>
          </a:xfrm>
        </p:spPr>
        <p:txBody>
          <a:bodyPr anchor="ctr">
            <a:normAutofit/>
          </a:bodyPr>
          <a:lstStyle/>
          <a:p>
            <a:pPr algn="ctr"/>
            <a:r>
              <a:rPr lang="en-US" sz="3199" dirty="0">
                <a:solidFill>
                  <a:schemeClr val="accent2"/>
                </a:solidFill>
              </a:rPr>
              <a:t>“Motivational Interviewing is a collaborative                                conversation style for strengthening a person’s                                           own motivation and commitment to change.”</a:t>
            </a:r>
          </a:p>
          <a:p>
            <a:pPr algn="ctr"/>
            <a:endParaRPr lang="en-US" sz="3199" dirty="0"/>
          </a:p>
        </p:txBody>
      </p:sp>
    </p:spTree>
    <p:custDataLst>
      <p:tags r:id="rId1"/>
    </p:custDataLst>
    <p:extLst>
      <p:ext uri="{BB962C8B-B14F-4D97-AF65-F5344CB8AC3E}">
        <p14:creationId xmlns:p14="http://schemas.microsoft.com/office/powerpoint/2010/main" val="371346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Motivational Interviewing </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20904646"/>
              </p:ext>
            </p:extLst>
          </p:nvPr>
        </p:nvGraphicFramePr>
        <p:xfrm>
          <a:off x="152360" y="1372137"/>
          <a:ext cx="11564148" cy="47688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 Placeholder 1"/>
          <p:cNvSpPr>
            <a:spLocks noGrp="1"/>
          </p:cNvSpPr>
          <p:nvPr>
            <p:ph type="body" sz="quarter" idx="4294967295"/>
          </p:nvPr>
        </p:nvSpPr>
        <p:spPr>
          <a:xfrm>
            <a:off x="4379428" y="6169825"/>
            <a:ext cx="5418314" cy="134802"/>
          </a:xfrm>
        </p:spPr>
        <p:txBody>
          <a:bodyPr>
            <a:normAutofit lnSpcReduction="10000"/>
          </a:bodyPr>
          <a:lstStyle/>
          <a:p>
            <a:pPr algn="r"/>
            <a:r>
              <a:rPr lang="en-US" sz="900" dirty="0"/>
              <a:t>(Miller &amp; Rollnick, 2013)</a:t>
            </a:r>
          </a:p>
        </p:txBody>
      </p:sp>
    </p:spTree>
    <p:custDataLst>
      <p:tags r:id="rId1"/>
    </p:custDataLst>
    <p:extLst>
      <p:ext uri="{BB962C8B-B14F-4D97-AF65-F5344CB8AC3E}">
        <p14:creationId xmlns:p14="http://schemas.microsoft.com/office/powerpoint/2010/main" val="34668469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6883" y="385934"/>
            <a:ext cx="10402012" cy="1007049"/>
          </a:xfrm>
        </p:spPr>
        <p:txBody>
          <a:bodyPr>
            <a:normAutofit/>
          </a:bodyPr>
          <a:lstStyle/>
          <a:p>
            <a:r>
              <a:rPr lang="en-US" dirty="0"/>
              <a:t>O.A.R.S skills</a:t>
            </a:r>
          </a:p>
        </p:txBody>
      </p:sp>
      <p:sp>
        <p:nvSpPr>
          <p:cNvPr id="3" name="Text Placeholder 2"/>
          <p:cNvSpPr>
            <a:spLocks noGrp="1"/>
          </p:cNvSpPr>
          <p:nvPr>
            <p:ph idx="4294967295"/>
          </p:nvPr>
        </p:nvSpPr>
        <p:spPr>
          <a:xfrm>
            <a:off x="8021550" y="6023180"/>
            <a:ext cx="3590392" cy="134768"/>
          </a:xfrm>
        </p:spPr>
        <p:txBody>
          <a:bodyPr>
            <a:noAutofit/>
          </a:bodyPr>
          <a:lstStyle/>
          <a:p>
            <a:pPr algn="r"/>
            <a:r>
              <a:rPr lang="en-US" sz="900" dirty="0"/>
              <a:t>(Hall et al., 2012)</a:t>
            </a:r>
          </a:p>
        </p:txBody>
      </p:sp>
      <p:graphicFrame>
        <p:nvGraphicFramePr>
          <p:cNvPr id="8" name="Table 7"/>
          <p:cNvGraphicFramePr>
            <a:graphicFrameLocks noGrp="1"/>
          </p:cNvGraphicFramePr>
          <p:nvPr>
            <p:extLst>
              <p:ext uri="{D42A27DB-BD31-4B8C-83A1-F6EECF244321}">
                <p14:modId xmlns:p14="http://schemas.microsoft.com/office/powerpoint/2010/main" val="2786869263"/>
              </p:ext>
            </p:extLst>
          </p:nvPr>
        </p:nvGraphicFramePr>
        <p:xfrm>
          <a:off x="576883" y="1190594"/>
          <a:ext cx="11035059" cy="4758780"/>
        </p:xfrm>
        <a:graphic>
          <a:graphicData uri="http://schemas.openxmlformats.org/drawingml/2006/table">
            <a:tbl>
              <a:tblPr firstRow="1" bandRow="1">
                <a:tableStyleId>{9DCAF9ED-07DC-4A11-8D7F-57B35C25682E}</a:tableStyleId>
              </a:tblPr>
              <a:tblGrid>
                <a:gridCol w="3269578">
                  <a:extLst>
                    <a:ext uri="{9D8B030D-6E8A-4147-A177-3AD203B41FA5}">
                      <a16:colId xmlns:a16="http://schemas.microsoft.com/office/drawing/2014/main" val="20000"/>
                    </a:ext>
                  </a:extLst>
                </a:gridCol>
                <a:gridCol w="7765481">
                  <a:extLst>
                    <a:ext uri="{9D8B030D-6E8A-4147-A177-3AD203B41FA5}">
                      <a16:colId xmlns:a16="http://schemas.microsoft.com/office/drawing/2014/main" val="20001"/>
                    </a:ext>
                  </a:extLst>
                </a:gridCol>
              </a:tblGrid>
              <a:tr h="396137">
                <a:tc>
                  <a:txBody>
                    <a:bodyPr/>
                    <a:lstStyle/>
                    <a:p>
                      <a:pPr algn="l"/>
                      <a:r>
                        <a:rPr lang="en-US" sz="2000" dirty="0">
                          <a:solidFill>
                            <a:schemeClr val="bg1"/>
                          </a:solidFill>
                        </a:rPr>
                        <a:t>Skill</a:t>
                      </a:r>
                    </a:p>
                  </a:txBody>
                  <a:tcPr marL="91416" marR="91416" marT="45708" marB="45708"/>
                </a:tc>
                <a:tc>
                  <a:txBody>
                    <a:bodyPr/>
                    <a:lstStyle/>
                    <a:p>
                      <a:pPr algn="l"/>
                      <a:r>
                        <a:rPr lang="en-US" sz="2000" dirty="0">
                          <a:solidFill>
                            <a:schemeClr val="bg1"/>
                          </a:solidFill>
                        </a:rPr>
                        <a:t>Example</a:t>
                      </a:r>
                    </a:p>
                  </a:txBody>
                  <a:tcPr marL="91416" marR="91416" marT="45708" marB="45708"/>
                </a:tc>
                <a:extLst>
                  <a:ext uri="{0D108BD9-81ED-4DB2-BD59-A6C34878D82A}">
                    <a16:rowId xmlns:a16="http://schemas.microsoft.com/office/drawing/2014/main" val="10000"/>
                  </a:ext>
                </a:extLst>
              </a:tr>
              <a:tr h="1090641">
                <a:tc>
                  <a:txBody>
                    <a:bodyPr/>
                    <a:lstStyle/>
                    <a:p>
                      <a:r>
                        <a:rPr lang="en-US" sz="1800" b="1" baseline="0" dirty="0">
                          <a:solidFill>
                            <a:schemeClr val="tx2"/>
                          </a:solidFill>
                        </a:rPr>
                        <a:t>O</a:t>
                      </a:r>
                      <a:r>
                        <a:rPr lang="en-US" sz="1800" baseline="0" dirty="0">
                          <a:solidFill>
                            <a:schemeClr val="tx2"/>
                          </a:solidFill>
                        </a:rPr>
                        <a:t>pen-Ended Questions</a:t>
                      </a:r>
                      <a:endParaRPr lang="en-US" sz="1800" dirty="0">
                        <a:solidFill>
                          <a:schemeClr val="tx2"/>
                        </a:solidFill>
                      </a:endParaRPr>
                    </a:p>
                  </a:txBody>
                  <a:tcPr marL="91416" marR="91416" marT="45708" marB="45708" anchor="ctr"/>
                </a:tc>
                <a:tc>
                  <a:txBody>
                    <a:bodyPr/>
                    <a:lstStyle/>
                    <a:p>
                      <a:r>
                        <a:rPr lang="en-US" sz="1800" dirty="0">
                          <a:solidFill>
                            <a:schemeClr val="tx2"/>
                          </a:solidFill>
                        </a:rPr>
                        <a:t>“I understand you have some concerns about your drinking.</a:t>
                      </a:r>
                      <a:r>
                        <a:rPr lang="en-US" sz="1800" baseline="0" dirty="0">
                          <a:solidFill>
                            <a:schemeClr val="tx2"/>
                          </a:solidFill>
                        </a:rPr>
                        <a:t> Can you tell me about them?”</a:t>
                      </a:r>
                      <a:endParaRPr lang="en-US" sz="1800" dirty="0">
                        <a:solidFill>
                          <a:schemeClr val="tx2"/>
                        </a:solidFill>
                      </a:endParaRPr>
                    </a:p>
                  </a:txBody>
                  <a:tcPr marL="91416" marR="91416" marT="45708" marB="45708" anchor="ctr"/>
                </a:tc>
                <a:extLst>
                  <a:ext uri="{0D108BD9-81ED-4DB2-BD59-A6C34878D82A}">
                    <a16:rowId xmlns:a16="http://schemas.microsoft.com/office/drawing/2014/main" val="10001"/>
                  </a:ext>
                </a:extLst>
              </a:tr>
              <a:tr h="1090641">
                <a:tc>
                  <a:txBody>
                    <a:bodyPr/>
                    <a:lstStyle/>
                    <a:p>
                      <a:r>
                        <a:rPr lang="en-US" sz="1800" b="1" dirty="0">
                          <a:solidFill>
                            <a:schemeClr val="tx2"/>
                          </a:solidFill>
                        </a:rPr>
                        <a:t>A</a:t>
                      </a:r>
                      <a:r>
                        <a:rPr lang="en-US" sz="1800" dirty="0">
                          <a:solidFill>
                            <a:schemeClr val="tx2"/>
                          </a:solidFill>
                        </a:rPr>
                        <a:t>ffirmations</a:t>
                      </a:r>
                    </a:p>
                  </a:txBody>
                  <a:tcPr marL="91416" marR="91416" marT="45708" marB="45708" anchor="ctr"/>
                </a:tc>
                <a:tc>
                  <a:txBody>
                    <a:bodyPr/>
                    <a:lstStyle/>
                    <a:p>
                      <a:r>
                        <a:rPr lang="en-US" sz="1800" dirty="0">
                          <a:solidFill>
                            <a:schemeClr val="tx2"/>
                          </a:solidFill>
                        </a:rPr>
                        <a:t>“I appreciate that it</a:t>
                      </a:r>
                      <a:r>
                        <a:rPr lang="en-US" sz="1800" baseline="0" dirty="0">
                          <a:solidFill>
                            <a:schemeClr val="tx2"/>
                          </a:solidFill>
                        </a:rPr>
                        <a:t> took a lot of courage for you to discuss your drinking with me today.”</a:t>
                      </a:r>
                      <a:endParaRPr lang="en-US" sz="1800" dirty="0">
                        <a:solidFill>
                          <a:schemeClr val="tx2"/>
                        </a:solidFill>
                      </a:endParaRPr>
                    </a:p>
                  </a:txBody>
                  <a:tcPr marL="91416" marR="91416" marT="45708" marB="45708" anchor="ctr"/>
                </a:tc>
                <a:extLst>
                  <a:ext uri="{0D108BD9-81ED-4DB2-BD59-A6C34878D82A}">
                    <a16:rowId xmlns:a16="http://schemas.microsoft.com/office/drawing/2014/main" val="10002"/>
                  </a:ext>
                </a:extLst>
              </a:tr>
              <a:tr h="1090641">
                <a:tc>
                  <a:txBody>
                    <a:bodyPr/>
                    <a:lstStyle/>
                    <a:p>
                      <a:r>
                        <a:rPr lang="en-US" sz="1800" b="1" dirty="0">
                          <a:solidFill>
                            <a:schemeClr val="tx2"/>
                          </a:solidFill>
                        </a:rPr>
                        <a:t>R</a:t>
                      </a:r>
                      <a:r>
                        <a:rPr lang="en-US" sz="1800" dirty="0">
                          <a:solidFill>
                            <a:schemeClr val="tx2"/>
                          </a:solidFill>
                        </a:rPr>
                        <a:t>eflections</a:t>
                      </a:r>
                    </a:p>
                  </a:txBody>
                  <a:tcPr marL="91416" marR="91416" marT="45708" marB="45708" anchor="ctr"/>
                </a:tc>
                <a:tc>
                  <a:txBody>
                    <a:bodyPr/>
                    <a:lstStyle/>
                    <a:p>
                      <a:r>
                        <a:rPr lang="en-US" sz="1800" dirty="0">
                          <a:solidFill>
                            <a:schemeClr val="tx2"/>
                          </a:solidFill>
                        </a:rPr>
                        <a:t>“You enjoy the effects of alcohol in terms of how it helps you unwind</a:t>
                      </a:r>
                      <a:r>
                        <a:rPr lang="en-US" sz="1800" baseline="0" dirty="0">
                          <a:solidFill>
                            <a:schemeClr val="tx2"/>
                          </a:solidFill>
                        </a:rPr>
                        <a:t> with friends, but you are beginning to worry about the impact of your drinking, is that right?”</a:t>
                      </a:r>
                      <a:endParaRPr lang="en-US" sz="1800" dirty="0">
                        <a:solidFill>
                          <a:schemeClr val="tx2"/>
                        </a:solidFill>
                      </a:endParaRPr>
                    </a:p>
                  </a:txBody>
                  <a:tcPr marL="91416" marR="91416" marT="45708" marB="45708" anchor="ctr"/>
                </a:tc>
                <a:extLst>
                  <a:ext uri="{0D108BD9-81ED-4DB2-BD59-A6C34878D82A}">
                    <a16:rowId xmlns:a16="http://schemas.microsoft.com/office/drawing/2014/main" val="10003"/>
                  </a:ext>
                </a:extLst>
              </a:tr>
              <a:tr h="1090641">
                <a:tc>
                  <a:txBody>
                    <a:bodyPr/>
                    <a:lstStyle/>
                    <a:p>
                      <a:r>
                        <a:rPr lang="en-US" sz="1800" b="1" dirty="0">
                          <a:solidFill>
                            <a:schemeClr val="tx2"/>
                          </a:solidFill>
                        </a:rPr>
                        <a:t>S</a:t>
                      </a:r>
                      <a:r>
                        <a:rPr lang="en-US" sz="1800" dirty="0">
                          <a:solidFill>
                            <a:schemeClr val="tx2"/>
                          </a:solidFill>
                        </a:rPr>
                        <a:t>ummarizing</a:t>
                      </a:r>
                      <a:r>
                        <a:rPr lang="en-US" sz="1800" baseline="0" dirty="0">
                          <a:solidFill>
                            <a:schemeClr val="tx2"/>
                          </a:solidFill>
                        </a:rPr>
                        <a:t> </a:t>
                      </a:r>
                      <a:endParaRPr lang="en-US" sz="1800" dirty="0">
                        <a:solidFill>
                          <a:schemeClr val="tx2"/>
                        </a:solidFill>
                      </a:endParaRPr>
                    </a:p>
                  </a:txBody>
                  <a:tcPr marL="91416" marR="91416" marT="45708" marB="45708" anchor="ctr"/>
                </a:tc>
                <a:tc>
                  <a:txBody>
                    <a:bodyPr/>
                    <a:lstStyle/>
                    <a:p>
                      <a:r>
                        <a:rPr lang="en-US" sz="1800" dirty="0">
                          <a:solidFill>
                            <a:schemeClr val="tx2"/>
                          </a:solidFill>
                        </a:rPr>
                        <a:t>“If is okay with you, just let me check that I understand everything</a:t>
                      </a:r>
                      <a:r>
                        <a:rPr lang="en-US" sz="1800" baseline="0" dirty="0">
                          <a:solidFill>
                            <a:schemeClr val="tx2"/>
                          </a:solidFill>
                        </a:rPr>
                        <a:t> we’ve discussed. You have been worrying about how much you have been drinking and experienced some health concerns.” </a:t>
                      </a:r>
                      <a:endParaRPr lang="en-US" sz="1800" dirty="0">
                        <a:solidFill>
                          <a:schemeClr val="tx2"/>
                        </a:solidFill>
                      </a:endParaRPr>
                    </a:p>
                  </a:txBody>
                  <a:tcPr marL="91416" marR="91416" marT="45708" marB="45708" anchor="ct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850827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79CD0-631A-4FFF-9F5C-A5068BBC2AC7}"/>
              </a:ext>
            </a:extLst>
          </p:cNvPr>
          <p:cNvSpPr>
            <a:spLocks noGrp="1"/>
          </p:cNvSpPr>
          <p:nvPr>
            <p:ph type="title"/>
          </p:nvPr>
        </p:nvSpPr>
        <p:spPr>
          <a:xfrm>
            <a:off x="1785319" y="466702"/>
            <a:ext cx="9461576" cy="1007799"/>
          </a:xfrm>
        </p:spPr>
        <p:txBody>
          <a:bodyPr anchor="ctr">
            <a:normAutofit/>
          </a:bodyPr>
          <a:lstStyle/>
          <a:p>
            <a:r>
              <a:rPr lang="en-US" dirty="0"/>
              <a:t>Referral to treatment</a:t>
            </a:r>
            <a:br>
              <a:rPr lang="en-US" dirty="0"/>
            </a:br>
            <a:endParaRPr lang="en-US" dirty="0"/>
          </a:p>
        </p:txBody>
      </p:sp>
      <p:sp>
        <p:nvSpPr>
          <p:cNvPr id="9" name="Text Placeholder 8">
            <a:extLst>
              <a:ext uri="{FF2B5EF4-FFF2-40B4-BE49-F238E27FC236}">
                <a16:creationId xmlns:a16="http://schemas.microsoft.com/office/drawing/2014/main" id="{DA8322ED-5A12-48A7-AB1C-6E863DD1FE0E}"/>
              </a:ext>
            </a:extLst>
          </p:cNvPr>
          <p:cNvSpPr>
            <a:spLocks noGrp="1"/>
          </p:cNvSpPr>
          <p:nvPr>
            <p:ph idx="1"/>
          </p:nvPr>
        </p:nvSpPr>
        <p:spPr>
          <a:xfrm>
            <a:off x="822745" y="1784838"/>
            <a:ext cx="10764573" cy="4102560"/>
          </a:xfrm>
        </p:spPr>
        <p:txBody>
          <a:bodyPr>
            <a:normAutofit/>
          </a:bodyPr>
          <a:lstStyle/>
          <a:p>
            <a:pPr marL="285750" indent="-285750">
              <a:buFont typeface="Arial" panose="020B0604020202020204" pitchFamily="34" charset="0"/>
              <a:buChar char="•"/>
            </a:pPr>
            <a:r>
              <a:rPr lang="en-US" dirty="0"/>
              <a:t>The primary goals of referral to treatment are:</a:t>
            </a:r>
          </a:p>
          <a:p>
            <a:pPr lvl="3"/>
            <a:r>
              <a:rPr lang="en-US" sz="1800" dirty="0"/>
              <a:t>To identify an appropriate treatment program</a:t>
            </a:r>
          </a:p>
          <a:p>
            <a:pPr lvl="3"/>
            <a:r>
              <a:rPr lang="en-US" sz="1800" dirty="0"/>
              <a:t>To facilitate engagement of the patient in treatment</a:t>
            </a:r>
          </a:p>
          <a:p>
            <a:pPr marL="285750" indent="-285750">
              <a:buFont typeface="Arial" panose="020B0604020202020204" pitchFamily="34" charset="0"/>
              <a:buChar char="•"/>
            </a:pPr>
            <a:r>
              <a:rPr lang="en-US" dirty="0"/>
              <a:t>The absence of linkages to treatment referrals can be a significant barrier to the adoption of SBIRT.</a:t>
            </a:r>
          </a:p>
          <a:p>
            <a:pPr marL="285750" indent="-285750">
              <a:buFont typeface="Arial" panose="020B0604020202020204" pitchFamily="34" charset="0"/>
              <a:buChar char="•"/>
            </a:pPr>
            <a:r>
              <a:rPr lang="en-US" dirty="0"/>
              <a:t>Strong referral linkages are critical, as is tracking these patient referrals</a:t>
            </a:r>
          </a:p>
        </p:txBody>
      </p:sp>
      <p:sp>
        <p:nvSpPr>
          <p:cNvPr id="4" name="Oval 3">
            <a:extLst>
              <a:ext uri="{FF2B5EF4-FFF2-40B4-BE49-F238E27FC236}">
                <a16:creationId xmlns:a16="http://schemas.microsoft.com/office/drawing/2014/main" id="{419B4992-D439-03D6-4CD6-302DD193C43E}"/>
              </a:ext>
            </a:extLst>
          </p:cNvPr>
          <p:cNvSpPr/>
          <p:nvPr/>
        </p:nvSpPr>
        <p:spPr bwMode="gray">
          <a:xfrm>
            <a:off x="616612" y="364187"/>
            <a:ext cx="1006719" cy="968326"/>
          </a:xfrm>
          <a:prstGeom prst="ellipse">
            <a:avLst/>
          </a:prstGeom>
          <a:solidFill>
            <a:srgbClr val="7D3F98"/>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b="1" dirty="0">
              <a:solidFill>
                <a:schemeClr val="bg1"/>
              </a:solidFill>
            </a:endParaRPr>
          </a:p>
        </p:txBody>
      </p:sp>
      <p:sp>
        <p:nvSpPr>
          <p:cNvPr id="5" name="Graphic 195" descr="Holistic network icon.">
            <a:extLst>
              <a:ext uri="{FF2B5EF4-FFF2-40B4-BE49-F238E27FC236}">
                <a16:creationId xmlns:a16="http://schemas.microsoft.com/office/drawing/2014/main" id="{58BE7DE0-73B8-D28C-C06D-4987EA01F316}"/>
              </a:ext>
            </a:extLst>
          </p:cNvPr>
          <p:cNvSpPr>
            <a:spLocks noChangeAspect="1"/>
          </p:cNvSpPr>
          <p:nvPr/>
        </p:nvSpPr>
        <p:spPr>
          <a:xfrm>
            <a:off x="778600" y="588745"/>
            <a:ext cx="682741" cy="510055"/>
          </a:xfrm>
          <a:custGeom>
            <a:avLst/>
            <a:gdLst>
              <a:gd name="connsiteX0" fmla="*/ 458518 w 458518"/>
              <a:gd name="connsiteY0" fmla="*/ 245110 h 342545"/>
              <a:gd name="connsiteX1" fmla="*/ 439413 w 458518"/>
              <a:gd name="connsiteY1" fmla="*/ 195438 h 342545"/>
              <a:gd name="connsiteX2" fmla="*/ 422219 w 458518"/>
              <a:gd name="connsiteY2" fmla="*/ 182064 h 342545"/>
              <a:gd name="connsiteX3" fmla="*/ 406935 w 458518"/>
              <a:gd name="connsiteY3" fmla="*/ 174422 h 342545"/>
              <a:gd name="connsiteX4" fmla="*/ 406935 w 458518"/>
              <a:gd name="connsiteY4" fmla="*/ 101824 h 342545"/>
              <a:gd name="connsiteX5" fmla="*/ 406935 w 458518"/>
              <a:gd name="connsiteY5" fmla="*/ 101824 h 342545"/>
              <a:gd name="connsiteX6" fmla="*/ 343889 w 458518"/>
              <a:gd name="connsiteY6" fmla="*/ 36867 h 342545"/>
              <a:gd name="connsiteX7" fmla="*/ 305679 w 458518"/>
              <a:gd name="connsiteY7" fmla="*/ 50240 h 342545"/>
              <a:gd name="connsiteX8" fmla="*/ 198691 w 458518"/>
              <a:gd name="connsiteY8" fmla="*/ 6299 h 342545"/>
              <a:gd name="connsiteX9" fmla="*/ 154750 w 458518"/>
              <a:gd name="connsiteY9" fmla="*/ 50240 h 342545"/>
              <a:gd name="connsiteX10" fmla="*/ 114630 w 458518"/>
              <a:gd name="connsiteY10" fmla="*/ 36867 h 342545"/>
              <a:gd name="connsiteX11" fmla="*/ 49673 w 458518"/>
              <a:gd name="connsiteY11" fmla="*/ 101824 h 342545"/>
              <a:gd name="connsiteX12" fmla="*/ 114630 w 458518"/>
              <a:gd name="connsiteY12" fmla="*/ 166780 h 342545"/>
              <a:gd name="connsiteX13" fmla="*/ 168123 w 458518"/>
              <a:gd name="connsiteY13" fmla="*/ 136212 h 342545"/>
              <a:gd name="connsiteX14" fmla="*/ 275111 w 458518"/>
              <a:gd name="connsiteY14" fmla="*/ 147675 h 342545"/>
              <a:gd name="connsiteX15" fmla="*/ 275111 w 458518"/>
              <a:gd name="connsiteY15" fmla="*/ 170601 h 342545"/>
              <a:gd name="connsiteX16" fmla="*/ 78330 w 458518"/>
              <a:gd name="connsiteY16" fmla="*/ 170601 h 342545"/>
              <a:gd name="connsiteX17" fmla="*/ 55404 w 458518"/>
              <a:gd name="connsiteY17" fmla="*/ 174422 h 342545"/>
              <a:gd name="connsiteX18" fmla="*/ 19105 w 458518"/>
              <a:gd name="connsiteY18" fmla="*/ 197348 h 342545"/>
              <a:gd name="connsiteX19" fmla="*/ 7642 w 458518"/>
              <a:gd name="connsiteY19" fmla="*/ 214543 h 342545"/>
              <a:gd name="connsiteX20" fmla="*/ 1910 w 458518"/>
              <a:gd name="connsiteY20" fmla="*/ 235558 h 342545"/>
              <a:gd name="connsiteX21" fmla="*/ 0 w 458518"/>
              <a:gd name="connsiteY21" fmla="*/ 247021 h 342545"/>
              <a:gd name="connsiteX22" fmla="*/ 0 w 458518"/>
              <a:gd name="connsiteY22" fmla="*/ 289052 h 342545"/>
              <a:gd name="connsiteX23" fmla="*/ 15284 w 458518"/>
              <a:gd name="connsiteY23" fmla="*/ 304336 h 342545"/>
              <a:gd name="connsiteX24" fmla="*/ 15284 w 458518"/>
              <a:gd name="connsiteY24" fmla="*/ 304336 h 342545"/>
              <a:gd name="connsiteX25" fmla="*/ 84062 w 458518"/>
              <a:gd name="connsiteY25" fmla="*/ 304336 h 342545"/>
              <a:gd name="connsiteX26" fmla="*/ 84062 w 458518"/>
              <a:gd name="connsiteY26" fmla="*/ 327262 h 342545"/>
              <a:gd name="connsiteX27" fmla="*/ 99346 w 458518"/>
              <a:gd name="connsiteY27" fmla="*/ 342546 h 342545"/>
              <a:gd name="connsiteX28" fmla="*/ 351530 w 458518"/>
              <a:gd name="connsiteY28" fmla="*/ 342546 h 342545"/>
              <a:gd name="connsiteX29" fmla="*/ 370635 w 458518"/>
              <a:gd name="connsiteY29" fmla="*/ 323441 h 342545"/>
              <a:gd name="connsiteX30" fmla="*/ 370635 w 458518"/>
              <a:gd name="connsiteY30" fmla="*/ 304336 h 342545"/>
              <a:gd name="connsiteX31" fmla="*/ 439413 w 458518"/>
              <a:gd name="connsiteY31" fmla="*/ 304336 h 342545"/>
              <a:gd name="connsiteX32" fmla="*/ 456608 w 458518"/>
              <a:gd name="connsiteY32" fmla="*/ 287141 h 342545"/>
              <a:gd name="connsiteX33" fmla="*/ 456608 w 458518"/>
              <a:gd name="connsiteY33" fmla="*/ 287141 h 342545"/>
              <a:gd name="connsiteX34" fmla="*/ 458518 w 458518"/>
              <a:gd name="connsiteY34" fmla="*/ 245110 h 342545"/>
              <a:gd name="connsiteX35" fmla="*/ 307589 w 458518"/>
              <a:gd name="connsiteY35" fmla="*/ 101824 h 342545"/>
              <a:gd name="connsiteX36" fmla="*/ 311410 w 458518"/>
              <a:gd name="connsiteY36" fmla="*/ 101824 h 342545"/>
              <a:gd name="connsiteX37" fmla="*/ 320963 w 458518"/>
              <a:gd name="connsiteY37" fmla="*/ 101824 h 342545"/>
              <a:gd name="connsiteX38" fmla="*/ 351530 w 458518"/>
              <a:gd name="connsiteY38" fmla="*/ 90361 h 342545"/>
              <a:gd name="connsiteX39" fmla="*/ 359172 w 458518"/>
              <a:gd name="connsiteY39" fmla="*/ 101824 h 342545"/>
              <a:gd name="connsiteX40" fmla="*/ 362993 w 458518"/>
              <a:gd name="connsiteY40" fmla="*/ 105645 h 342545"/>
              <a:gd name="connsiteX41" fmla="*/ 384009 w 458518"/>
              <a:gd name="connsiteY41" fmla="*/ 115197 h 342545"/>
              <a:gd name="connsiteX42" fmla="*/ 326694 w 458518"/>
              <a:gd name="connsiteY42" fmla="*/ 141944 h 342545"/>
              <a:gd name="connsiteX43" fmla="*/ 299947 w 458518"/>
              <a:gd name="connsiteY43" fmla="*/ 117107 h 342545"/>
              <a:gd name="connsiteX44" fmla="*/ 307589 w 458518"/>
              <a:gd name="connsiteY44" fmla="*/ 101824 h 342545"/>
              <a:gd name="connsiteX45" fmla="*/ 387830 w 458518"/>
              <a:gd name="connsiteY45" fmla="*/ 98003 h 342545"/>
              <a:gd name="connsiteX46" fmla="*/ 376367 w 458518"/>
              <a:gd name="connsiteY46" fmla="*/ 94182 h 342545"/>
              <a:gd name="connsiteX47" fmla="*/ 374456 w 458518"/>
              <a:gd name="connsiteY47" fmla="*/ 92271 h 342545"/>
              <a:gd name="connsiteX48" fmla="*/ 366814 w 458518"/>
              <a:gd name="connsiteY48" fmla="*/ 73166 h 342545"/>
              <a:gd name="connsiteX49" fmla="*/ 366814 w 458518"/>
              <a:gd name="connsiteY49" fmla="*/ 61703 h 342545"/>
              <a:gd name="connsiteX50" fmla="*/ 387830 w 458518"/>
              <a:gd name="connsiteY50" fmla="*/ 98003 h 342545"/>
              <a:gd name="connsiteX51" fmla="*/ 343889 w 458518"/>
              <a:gd name="connsiteY51" fmla="*/ 55972 h 342545"/>
              <a:gd name="connsiteX52" fmla="*/ 347710 w 458518"/>
              <a:gd name="connsiteY52" fmla="*/ 55972 h 342545"/>
              <a:gd name="connsiteX53" fmla="*/ 347710 w 458518"/>
              <a:gd name="connsiteY53" fmla="*/ 57882 h 342545"/>
              <a:gd name="connsiteX54" fmla="*/ 340068 w 458518"/>
              <a:gd name="connsiteY54" fmla="*/ 75077 h 342545"/>
              <a:gd name="connsiteX55" fmla="*/ 320963 w 458518"/>
              <a:gd name="connsiteY55" fmla="*/ 82719 h 342545"/>
              <a:gd name="connsiteX56" fmla="*/ 311410 w 458518"/>
              <a:gd name="connsiteY56" fmla="*/ 82719 h 342545"/>
              <a:gd name="connsiteX57" fmla="*/ 311410 w 458518"/>
              <a:gd name="connsiteY57" fmla="*/ 80808 h 342545"/>
              <a:gd name="connsiteX58" fmla="*/ 311410 w 458518"/>
              <a:gd name="connsiteY58" fmla="*/ 69345 h 342545"/>
              <a:gd name="connsiteX59" fmla="*/ 343889 w 458518"/>
              <a:gd name="connsiteY59" fmla="*/ 55972 h 342545"/>
              <a:gd name="connsiteX60" fmla="*/ 229259 w 458518"/>
              <a:gd name="connsiteY60" fmla="*/ 17762 h 342545"/>
              <a:gd name="connsiteX61" fmla="*/ 282753 w 458518"/>
              <a:gd name="connsiteY61" fmla="*/ 48330 h 342545"/>
              <a:gd name="connsiteX62" fmla="*/ 256006 w 458518"/>
              <a:gd name="connsiteY62" fmla="*/ 48330 h 342545"/>
              <a:gd name="connsiteX63" fmla="*/ 229259 w 458518"/>
              <a:gd name="connsiteY63" fmla="*/ 29225 h 342545"/>
              <a:gd name="connsiteX64" fmla="*/ 202512 w 458518"/>
              <a:gd name="connsiteY64" fmla="*/ 48330 h 342545"/>
              <a:gd name="connsiteX65" fmla="*/ 175765 w 458518"/>
              <a:gd name="connsiteY65" fmla="*/ 48330 h 342545"/>
              <a:gd name="connsiteX66" fmla="*/ 229259 w 458518"/>
              <a:gd name="connsiteY66" fmla="*/ 17762 h 342545"/>
              <a:gd name="connsiteX67" fmla="*/ 238811 w 458518"/>
              <a:gd name="connsiteY67" fmla="*/ 57882 h 342545"/>
              <a:gd name="connsiteX68" fmla="*/ 231170 w 458518"/>
              <a:gd name="connsiteY68" fmla="*/ 65524 h 342545"/>
              <a:gd name="connsiteX69" fmla="*/ 221617 w 458518"/>
              <a:gd name="connsiteY69" fmla="*/ 57882 h 342545"/>
              <a:gd name="connsiteX70" fmla="*/ 229259 w 458518"/>
              <a:gd name="connsiteY70" fmla="*/ 48330 h 342545"/>
              <a:gd name="connsiteX71" fmla="*/ 231170 w 458518"/>
              <a:gd name="connsiteY71" fmla="*/ 48330 h 342545"/>
              <a:gd name="connsiteX72" fmla="*/ 238811 w 458518"/>
              <a:gd name="connsiteY72" fmla="*/ 57882 h 342545"/>
              <a:gd name="connsiteX73" fmla="*/ 238811 w 458518"/>
              <a:gd name="connsiteY73" fmla="*/ 57882 h 342545"/>
              <a:gd name="connsiteX74" fmla="*/ 238811 w 458518"/>
              <a:gd name="connsiteY74" fmla="*/ 57882 h 342545"/>
              <a:gd name="connsiteX75" fmla="*/ 114630 w 458518"/>
              <a:gd name="connsiteY75" fmla="*/ 145765 h 342545"/>
              <a:gd name="connsiteX76" fmla="*/ 68778 w 458518"/>
              <a:gd name="connsiteY76" fmla="*/ 99913 h 342545"/>
              <a:gd name="connsiteX77" fmla="*/ 114630 w 458518"/>
              <a:gd name="connsiteY77" fmla="*/ 55972 h 342545"/>
              <a:gd name="connsiteX78" fmla="*/ 149018 w 458518"/>
              <a:gd name="connsiteY78" fmla="*/ 71256 h 342545"/>
              <a:gd name="connsiteX79" fmla="*/ 149018 w 458518"/>
              <a:gd name="connsiteY79" fmla="*/ 80808 h 342545"/>
              <a:gd name="connsiteX80" fmla="*/ 158571 w 458518"/>
              <a:gd name="connsiteY80" fmla="*/ 117107 h 342545"/>
              <a:gd name="connsiteX81" fmla="*/ 114630 w 458518"/>
              <a:gd name="connsiteY81" fmla="*/ 145765 h 342545"/>
              <a:gd name="connsiteX82" fmla="*/ 229259 w 458518"/>
              <a:gd name="connsiteY82" fmla="*/ 143854 h 342545"/>
              <a:gd name="connsiteX83" fmla="*/ 168123 w 458518"/>
              <a:gd name="connsiteY83" fmla="*/ 80808 h 342545"/>
              <a:gd name="connsiteX84" fmla="*/ 170034 w 458518"/>
              <a:gd name="connsiteY84" fmla="*/ 69345 h 342545"/>
              <a:gd name="connsiteX85" fmla="*/ 206333 w 458518"/>
              <a:gd name="connsiteY85" fmla="*/ 69345 h 342545"/>
              <a:gd name="connsiteX86" fmla="*/ 242632 w 458518"/>
              <a:gd name="connsiteY86" fmla="*/ 86540 h 342545"/>
              <a:gd name="connsiteX87" fmla="*/ 259827 w 458518"/>
              <a:gd name="connsiteY87" fmla="*/ 69345 h 342545"/>
              <a:gd name="connsiteX88" fmla="*/ 294216 w 458518"/>
              <a:gd name="connsiteY88" fmla="*/ 69345 h 342545"/>
              <a:gd name="connsiteX89" fmla="*/ 296126 w 458518"/>
              <a:gd name="connsiteY89" fmla="*/ 80808 h 342545"/>
              <a:gd name="connsiteX90" fmla="*/ 229259 w 458518"/>
              <a:gd name="connsiteY90" fmla="*/ 143854 h 342545"/>
              <a:gd name="connsiteX91" fmla="*/ 229259 w 458518"/>
              <a:gd name="connsiteY91" fmla="*/ 143854 h 342545"/>
              <a:gd name="connsiteX92" fmla="*/ 296126 w 458518"/>
              <a:gd name="connsiteY92" fmla="*/ 145765 h 342545"/>
              <a:gd name="connsiteX93" fmla="*/ 385919 w 458518"/>
              <a:gd name="connsiteY93" fmla="*/ 147675 h 342545"/>
              <a:gd name="connsiteX94" fmla="*/ 387830 w 458518"/>
              <a:gd name="connsiteY94" fmla="*/ 145765 h 342545"/>
              <a:gd name="connsiteX95" fmla="*/ 387830 w 458518"/>
              <a:gd name="connsiteY95" fmla="*/ 170601 h 342545"/>
              <a:gd name="connsiteX96" fmla="*/ 380188 w 458518"/>
              <a:gd name="connsiteY96" fmla="*/ 170601 h 342545"/>
              <a:gd name="connsiteX97" fmla="*/ 296126 w 458518"/>
              <a:gd name="connsiteY97" fmla="*/ 170601 h 342545"/>
              <a:gd name="connsiteX98" fmla="*/ 296126 w 458518"/>
              <a:gd name="connsiteY98" fmla="*/ 145765 h 342545"/>
              <a:gd name="connsiteX99" fmla="*/ 91704 w 458518"/>
              <a:gd name="connsiteY99" fmla="*/ 239379 h 342545"/>
              <a:gd name="connsiteX100" fmla="*/ 85972 w 458518"/>
              <a:gd name="connsiteY100" fmla="*/ 275678 h 342545"/>
              <a:gd name="connsiteX101" fmla="*/ 85972 w 458518"/>
              <a:gd name="connsiteY101" fmla="*/ 285231 h 342545"/>
              <a:gd name="connsiteX102" fmla="*/ 66867 w 458518"/>
              <a:gd name="connsiteY102" fmla="*/ 285231 h 342545"/>
              <a:gd name="connsiteX103" fmla="*/ 66867 w 458518"/>
              <a:gd name="connsiteY103" fmla="*/ 256573 h 342545"/>
              <a:gd name="connsiteX104" fmla="*/ 47762 w 458518"/>
              <a:gd name="connsiteY104" fmla="*/ 256573 h 342545"/>
              <a:gd name="connsiteX105" fmla="*/ 47762 w 458518"/>
              <a:gd name="connsiteY105" fmla="*/ 285231 h 342545"/>
              <a:gd name="connsiteX106" fmla="*/ 19105 w 458518"/>
              <a:gd name="connsiteY106" fmla="*/ 285231 h 342545"/>
              <a:gd name="connsiteX107" fmla="*/ 19105 w 458518"/>
              <a:gd name="connsiteY107" fmla="*/ 245110 h 342545"/>
              <a:gd name="connsiteX108" fmla="*/ 19105 w 458518"/>
              <a:gd name="connsiteY108" fmla="*/ 235558 h 342545"/>
              <a:gd name="connsiteX109" fmla="*/ 24836 w 458518"/>
              <a:gd name="connsiteY109" fmla="*/ 220274 h 342545"/>
              <a:gd name="connsiteX110" fmla="*/ 34389 w 458518"/>
              <a:gd name="connsiteY110" fmla="*/ 206901 h 342545"/>
              <a:gd name="connsiteX111" fmla="*/ 47762 w 458518"/>
              <a:gd name="connsiteY111" fmla="*/ 197348 h 342545"/>
              <a:gd name="connsiteX112" fmla="*/ 63046 w 458518"/>
              <a:gd name="connsiteY112" fmla="*/ 189706 h 342545"/>
              <a:gd name="connsiteX113" fmla="*/ 78330 w 458518"/>
              <a:gd name="connsiteY113" fmla="*/ 189706 h 342545"/>
              <a:gd name="connsiteX114" fmla="*/ 128003 w 458518"/>
              <a:gd name="connsiteY114" fmla="*/ 189706 h 342545"/>
              <a:gd name="connsiteX115" fmla="*/ 122271 w 458518"/>
              <a:gd name="connsiteY115" fmla="*/ 193527 h 342545"/>
              <a:gd name="connsiteX116" fmla="*/ 103167 w 458518"/>
              <a:gd name="connsiteY116" fmla="*/ 214543 h 342545"/>
              <a:gd name="connsiteX117" fmla="*/ 91704 w 458518"/>
              <a:gd name="connsiteY117" fmla="*/ 239379 h 342545"/>
              <a:gd name="connsiteX118" fmla="*/ 315231 w 458518"/>
              <a:gd name="connsiteY118" fmla="*/ 323441 h 342545"/>
              <a:gd name="connsiteX119" fmla="*/ 315231 w 458518"/>
              <a:gd name="connsiteY119" fmla="*/ 285231 h 342545"/>
              <a:gd name="connsiteX120" fmla="*/ 296126 w 458518"/>
              <a:gd name="connsiteY120" fmla="*/ 285231 h 342545"/>
              <a:gd name="connsiteX121" fmla="*/ 296126 w 458518"/>
              <a:gd name="connsiteY121" fmla="*/ 323441 h 342545"/>
              <a:gd name="connsiteX122" fmla="*/ 162392 w 458518"/>
              <a:gd name="connsiteY122" fmla="*/ 323441 h 342545"/>
              <a:gd name="connsiteX123" fmla="*/ 162392 w 458518"/>
              <a:gd name="connsiteY123" fmla="*/ 285231 h 342545"/>
              <a:gd name="connsiteX124" fmla="*/ 143287 w 458518"/>
              <a:gd name="connsiteY124" fmla="*/ 285231 h 342545"/>
              <a:gd name="connsiteX125" fmla="*/ 143287 w 458518"/>
              <a:gd name="connsiteY125" fmla="*/ 323441 h 342545"/>
              <a:gd name="connsiteX126" fmla="*/ 105077 w 458518"/>
              <a:gd name="connsiteY126" fmla="*/ 323441 h 342545"/>
              <a:gd name="connsiteX127" fmla="*/ 105077 w 458518"/>
              <a:gd name="connsiteY127" fmla="*/ 275678 h 342545"/>
              <a:gd name="connsiteX128" fmla="*/ 108898 w 458518"/>
              <a:gd name="connsiteY128" fmla="*/ 245110 h 342545"/>
              <a:gd name="connsiteX129" fmla="*/ 118450 w 458518"/>
              <a:gd name="connsiteY129" fmla="*/ 226006 h 342545"/>
              <a:gd name="connsiteX130" fmla="*/ 133734 w 458518"/>
              <a:gd name="connsiteY130" fmla="*/ 208811 h 342545"/>
              <a:gd name="connsiteX131" fmla="*/ 152839 w 458518"/>
              <a:gd name="connsiteY131" fmla="*/ 197348 h 342545"/>
              <a:gd name="connsiteX132" fmla="*/ 175765 w 458518"/>
              <a:gd name="connsiteY132" fmla="*/ 189706 h 342545"/>
              <a:gd name="connsiteX133" fmla="*/ 187228 w 458518"/>
              <a:gd name="connsiteY133" fmla="*/ 189706 h 342545"/>
              <a:gd name="connsiteX134" fmla="*/ 271290 w 458518"/>
              <a:gd name="connsiteY134" fmla="*/ 189706 h 342545"/>
              <a:gd name="connsiteX135" fmla="*/ 294216 w 458518"/>
              <a:gd name="connsiteY135" fmla="*/ 193527 h 342545"/>
              <a:gd name="connsiteX136" fmla="*/ 315231 w 458518"/>
              <a:gd name="connsiteY136" fmla="*/ 203080 h 342545"/>
              <a:gd name="connsiteX137" fmla="*/ 332426 w 458518"/>
              <a:gd name="connsiteY137" fmla="*/ 216453 h 342545"/>
              <a:gd name="connsiteX138" fmla="*/ 343889 w 458518"/>
              <a:gd name="connsiteY138" fmla="*/ 233647 h 342545"/>
              <a:gd name="connsiteX139" fmla="*/ 351530 w 458518"/>
              <a:gd name="connsiteY139" fmla="*/ 254663 h 342545"/>
              <a:gd name="connsiteX140" fmla="*/ 353441 w 458518"/>
              <a:gd name="connsiteY140" fmla="*/ 266126 h 342545"/>
              <a:gd name="connsiteX141" fmla="*/ 353441 w 458518"/>
              <a:gd name="connsiteY141" fmla="*/ 323441 h 342545"/>
              <a:gd name="connsiteX142" fmla="*/ 315231 w 458518"/>
              <a:gd name="connsiteY142" fmla="*/ 323441 h 342545"/>
              <a:gd name="connsiteX143" fmla="*/ 439413 w 458518"/>
              <a:gd name="connsiteY143" fmla="*/ 285231 h 342545"/>
              <a:gd name="connsiteX144" fmla="*/ 410756 w 458518"/>
              <a:gd name="connsiteY144" fmla="*/ 285231 h 342545"/>
              <a:gd name="connsiteX145" fmla="*/ 410756 w 458518"/>
              <a:gd name="connsiteY145" fmla="*/ 256573 h 342545"/>
              <a:gd name="connsiteX146" fmla="*/ 391651 w 458518"/>
              <a:gd name="connsiteY146" fmla="*/ 256573 h 342545"/>
              <a:gd name="connsiteX147" fmla="*/ 391651 w 458518"/>
              <a:gd name="connsiteY147" fmla="*/ 285231 h 342545"/>
              <a:gd name="connsiteX148" fmla="*/ 372546 w 458518"/>
              <a:gd name="connsiteY148" fmla="*/ 285231 h 342545"/>
              <a:gd name="connsiteX149" fmla="*/ 372546 w 458518"/>
              <a:gd name="connsiteY149" fmla="*/ 266126 h 342545"/>
              <a:gd name="connsiteX150" fmla="*/ 370635 w 458518"/>
              <a:gd name="connsiteY150" fmla="*/ 250842 h 342545"/>
              <a:gd name="connsiteX151" fmla="*/ 362993 w 458518"/>
              <a:gd name="connsiteY151" fmla="*/ 226006 h 342545"/>
              <a:gd name="connsiteX152" fmla="*/ 347710 w 458518"/>
              <a:gd name="connsiteY152" fmla="*/ 203080 h 342545"/>
              <a:gd name="connsiteX153" fmla="*/ 332426 w 458518"/>
              <a:gd name="connsiteY153" fmla="*/ 189706 h 342545"/>
              <a:gd name="connsiteX154" fmla="*/ 380188 w 458518"/>
              <a:gd name="connsiteY154" fmla="*/ 189706 h 342545"/>
              <a:gd name="connsiteX155" fmla="*/ 397382 w 458518"/>
              <a:gd name="connsiteY155" fmla="*/ 191617 h 342545"/>
              <a:gd name="connsiteX156" fmla="*/ 412666 w 458518"/>
              <a:gd name="connsiteY156" fmla="*/ 199259 h 342545"/>
              <a:gd name="connsiteX157" fmla="*/ 433682 w 458518"/>
              <a:gd name="connsiteY157" fmla="*/ 222185 h 342545"/>
              <a:gd name="connsiteX158" fmla="*/ 439413 w 458518"/>
              <a:gd name="connsiteY158" fmla="*/ 237468 h 342545"/>
              <a:gd name="connsiteX159" fmla="*/ 439413 w 458518"/>
              <a:gd name="connsiteY159" fmla="*/ 247021 h 342545"/>
              <a:gd name="connsiteX160" fmla="*/ 439413 w 458518"/>
              <a:gd name="connsiteY160" fmla="*/ 285231 h 34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458518" h="342545">
                <a:moveTo>
                  <a:pt x="458518" y="245110"/>
                </a:moveTo>
                <a:cubicBezTo>
                  <a:pt x="458518" y="226006"/>
                  <a:pt x="450876" y="208811"/>
                  <a:pt x="439413" y="195438"/>
                </a:cubicBezTo>
                <a:cubicBezTo>
                  <a:pt x="433682" y="189706"/>
                  <a:pt x="429861" y="185885"/>
                  <a:pt x="422219" y="182064"/>
                </a:cubicBezTo>
                <a:cubicBezTo>
                  <a:pt x="416487" y="178243"/>
                  <a:pt x="412666" y="176333"/>
                  <a:pt x="406935" y="174422"/>
                </a:cubicBezTo>
                <a:lnTo>
                  <a:pt x="406935" y="101824"/>
                </a:lnTo>
                <a:lnTo>
                  <a:pt x="406935" y="101824"/>
                </a:lnTo>
                <a:cubicBezTo>
                  <a:pt x="406935" y="65524"/>
                  <a:pt x="378277" y="36867"/>
                  <a:pt x="343889" y="36867"/>
                </a:cubicBezTo>
                <a:cubicBezTo>
                  <a:pt x="330515" y="36867"/>
                  <a:pt x="317142" y="40688"/>
                  <a:pt x="305679" y="50240"/>
                </a:cubicBezTo>
                <a:cubicBezTo>
                  <a:pt x="288484" y="8209"/>
                  <a:pt x="240722" y="-10895"/>
                  <a:pt x="198691" y="6299"/>
                </a:cubicBezTo>
                <a:cubicBezTo>
                  <a:pt x="179586" y="13941"/>
                  <a:pt x="164302" y="29225"/>
                  <a:pt x="154750" y="50240"/>
                </a:cubicBezTo>
                <a:cubicBezTo>
                  <a:pt x="143287" y="40688"/>
                  <a:pt x="129913" y="36867"/>
                  <a:pt x="114630" y="36867"/>
                </a:cubicBezTo>
                <a:cubicBezTo>
                  <a:pt x="78330" y="36867"/>
                  <a:pt x="49673" y="65524"/>
                  <a:pt x="49673" y="101824"/>
                </a:cubicBezTo>
                <a:cubicBezTo>
                  <a:pt x="49673" y="138123"/>
                  <a:pt x="78330" y="166780"/>
                  <a:pt x="114630" y="166780"/>
                </a:cubicBezTo>
                <a:cubicBezTo>
                  <a:pt x="137555" y="166780"/>
                  <a:pt x="156660" y="155317"/>
                  <a:pt x="168123" y="136212"/>
                </a:cubicBezTo>
                <a:cubicBezTo>
                  <a:pt x="194870" y="166780"/>
                  <a:pt x="242632" y="172512"/>
                  <a:pt x="275111" y="147675"/>
                </a:cubicBezTo>
                <a:lnTo>
                  <a:pt x="275111" y="170601"/>
                </a:lnTo>
                <a:lnTo>
                  <a:pt x="78330" y="170601"/>
                </a:lnTo>
                <a:cubicBezTo>
                  <a:pt x="70688" y="170601"/>
                  <a:pt x="63046" y="172512"/>
                  <a:pt x="55404" y="174422"/>
                </a:cubicBezTo>
                <a:cubicBezTo>
                  <a:pt x="42031" y="178243"/>
                  <a:pt x="28657" y="185885"/>
                  <a:pt x="19105" y="197348"/>
                </a:cubicBezTo>
                <a:cubicBezTo>
                  <a:pt x="13373" y="203080"/>
                  <a:pt x="9552" y="208811"/>
                  <a:pt x="7642" y="214543"/>
                </a:cubicBezTo>
                <a:cubicBezTo>
                  <a:pt x="3821" y="220274"/>
                  <a:pt x="1910" y="227916"/>
                  <a:pt x="1910" y="235558"/>
                </a:cubicBezTo>
                <a:cubicBezTo>
                  <a:pt x="1910" y="239379"/>
                  <a:pt x="1910" y="243200"/>
                  <a:pt x="0" y="247021"/>
                </a:cubicBezTo>
                <a:lnTo>
                  <a:pt x="0" y="289052"/>
                </a:lnTo>
                <a:cubicBezTo>
                  <a:pt x="0" y="296694"/>
                  <a:pt x="7642" y="304336"/>
                  <a:pt x="15284" y="304336"/>
                </a:cubicBezTo>
                <a:lnTo>
                  <a:pt x="15284" y="304336"/>
                </a:lnTo>
                <a:lnTo>
                  <a:pt x="84062" y="304336"/>
                </a:lnTo>
                <a:lnTo>
                  <a:pt x="84062" y="327262"/>
                </a:lnTo>
                <a:cubicBezTo>
                  <a:pt x="84062" y="334904"/>
                  <a:pt x="91704" y="342546"/>
                  <a:pt x="99346" y="342546"/>
                </a:cubicBezTo>
                <a:lnTo>
                  <a:pt x="351530" y="342546"/>
                </a:lnTo>
                <a:cubicBezTo>
                  <a:pt x="362993" y="342546"/>
                  <a:pt x="370635" y="334904"/>
                  <a:pt x="370635" y="323441"/>
                </a:cubicBezTo>
                <a:lnTo>
                  <a:pt x="370635" y="304336"/>
                </a:lnTo>
                <a:lnTo>
                  <a:pt x="439413" y="304336"/>
                </a:lnTo>
                <a:cubicBezTo>
                  <a:pt x="448966" y="304336"/>
                  <a:pt x="456608" y="296694"/>
                  <a:pt x="456608" y="287141"/>
                </a:cubicBezTo>
                <a:lnTo>
                  <a:pt x="456608" y="287141"/>
                </a:lnTo>
                <a:lnTo>
                  <a:pt x="458518" y="245110"/>
                </a:lnTo>
                <a:close/>
                <a:moveTo>
                  <a:pt x="307589" y="101824"/>
                </a:moveTo>
                <a:cubicBezTo>
                  <a:pt x="309500" y="101824"/>
                  <a:pt x="309500" y="101824"/>
                  <a:pt x="311410" y="101824"/>
                </a:cubicBezTo>
                <a:lnTo>
                  <a:pt x="320963" y="101824"/>
                </a:lnTo>
                <a:cubicBezTo>
                  <a:pt x="332426" y="101824"/>
                  <a:pt x="341978" y="98003"/>
                  <a:pt x="351530" y="90361"/>
                </a:cubicBezTo>
                <a:cubicBezTo>
                  <a:pt x="353441" y="94182"/>
                  <a:pt x="357262" y="99913"/>
                  <a:pt x="359172" y="101824"/>
                </a:cubicBezTo>
                <a:lnTo>
                  <a:pt x="362993" y="105645"/>
                </a:lnTo>
                <a:cubicBezTo>
                  <a:pt x="368725" y="109466"/>
                  <a:pt x="376367" y="113287"/>
                  <a:pt x="384009" y="115197"/>
                </a:cubicBezTo>
                <a:cubicBezTo>
                  <a:pt x="376367" y="138123"/>
                  <a:pt x="349620" y="149586"/>
                  <a:pt x="326694" y="141944"/>
                </a:cubicBezTo>
                <a:cubicBezTo>
                  <a:pt x="315231" y="138123"/>
                  <a:pt x="305679" y="128570"/>
                  <a:pt x="299947" y="117107"/>
                </a:cubicBezTo>
                <a:cubicBezTo>
                  <a:pt x="303768" y="113287"/>
                  <a:pt x="305679" y="107555"/>
                  <a:pt x="307589" y="101824"/>
                </a:cubicBezTo>
                <a:close/>
                <a:moveTo>
                  <a:pt x="387830" y="98003"/>
                </a:moveTo>
                <a:cubicBezTo>
                  <a:pt x="384009" y="98003"/>
                  <a:pt x="380188" y="96092"/>
                  <a:pt x="376367" y="94182"/>
                </a:cubicBezTo>
                <a:lnTo>
                  <a:pt x="374456" y="92271"/>
                </a:lnTo>
                <a:cubicBezTo>
                  <a:pt x="368725" y="86540"/>
                  <a:pt x="366814" y="80808"/>
                  <a:pt x="366814" y="73166"/>
                </a:cubicBezTo>
                <a:lnTo>
                  <a:pt x="366814" y="61703"/>
                </a:lnTo>
                <a:cubicBezTo>
                  <a:pt x="378277" y="69345"/>
                  <a:pt x="385919" y="82719"/>
                  <a:pt x="387830" y="98003"/>
                </a:cubicBezTo>
                <a:close/>
                <a:moveTo>
                  <a:pt x="343889" y="55972"/>
                </a:moveTo>
                <a:lnTo>
                  <a:pt x="347710" y="55972"/>
                </a:lnTo>
                <a:lnTo>
                  <a:pt x="347710" y="57882"/>
                </a:lnTo>
                <a:cubicBezTo>
                  <a:pt x="347710" y="63614"/>
                  <a:pt x="345799" y="71256"/>
                  <a:pt x="340068" y="75077"/>
                </a:cubicBezTo>
                <a:cubicBezTo>
                  <a:pt x="334336" y="78898"/>
                  <a:pt x="328605" y="82719"/>
                  <a:pt x="320963" y="82719"/>
                </a:cubicBezTo>
                <a:lnTo>
                  <a:pt x="311410" y="82719"/>
                </a:lnTo>
                <a:lnTo>
                  <a:pt x="311410" y="80808"/>
                </a:lnTo>
                <a:cubicBezTo>
                  <a:pt x="311410" y="76987"/>
                  <a:pt x="311410" y="73166"/>
                  <a:pt x="311410" y="69345"/>
                </a:cubicBezTo>
                <a:cubicBezTo>
                  <a:pt x="319052" y="59793"/>
                  <a:pt x="330515" y="55972"/>
                  <a:pt x="343889" y="55972"/>
                </a:cubicBezTo>
                <a:close/>
                <a:moveTo>
                  <a:pt x="229259" y="17762"/>
                </a:moveTo>
                <a:cubicBezTo>
                  <a:pt x="252185" y="17762"/>
                  <a:pt x="271290" y="29225"/>
                  <a:pt x="282753" y="48330"/>
                </a:cubicBezTo>
                <a:lnTo>
                  <a:pt x="256006" y="48330"/>
                </a:lnTo>
                <a:cubicBezTo>
                  <a:pt x="252185" y="36867"/>
                  <a:pt x="242632" y="29225"/>
                  <a:pt x="229259" y="29225"/>
                </a:cubicBezTo>
                <a:cubicBezTo>
                  <a:pt x="217796" y="29225"/>
                  <a:pt x="206333" y="36867"/>
                  <a:pt x="202512" y="48330"/>
                </a:cubicBezTo>
                <a:lnTo>
                  <a:pt x="175765" y="48330"/>
                </a:lnTo>
                <a:cubicBezTo>
                  <a:pt x="187228" y="29225"/>
                  <a:pt x="206333" y="17762"/>
                  <a:pt x="229259" y="17762"/>
                </a:cubicBezTo>
                <a:close/>
                <a:moveTo>
                  <a:pt x="238811" y="57882"/>
                </a:moveTo>
                <a:cubicBezTo>
                  <a:pt x="238811" y="61703"/>
                  <a:pt x="234990" y="65524"/>
                  <a:pt x="231170" y="65524"/>
                </a:cubicBezTo>
                <a:cubicBezTo>
                  <a:pt x="225438" y="65524"/>
                  <a:pt x="221617" y="63614"/>
                  <a:pt x="221617" y="57882"/>
                </a:cubicBezTo>
                <a:cubicBezTo>
                  <a:pt x="221617" y="52151"/>
                  <a:pt x="223528" y="48330"/>
                  <a:pt x="229259" y="48330"/>
                </a:cubicBezTo>
                <a:lnTo>
                  <a:pt x="231170" y="48330"/>
                </a:lnTo>
                <a:cubicBezTo>
                  <a:pt x="234990" y="50240"/>
                  <a:pt x="238811" y="52151"/>
                  <a:pt x="238811" y="57882"/>
                </a:cubicBezTo>
                <a:cubicBezTo>
                  <a:pt x="238811" y="57882"/>
                  <a:pt x="238811" y="59793"/>
                  <a:pt x="238811" y="57882"/>
                </a:cubicBezTo>
                <a:lnTo>
                  <a:pt x="238811" y="57882"/>
                </a:lnTo>
                <a:close/>
                <a:moveTo>
                  <a:pt x="114630" y="145765"/>
                </a:moveTo>
                <a:cubicBezTo>
                  <a:pt x="89793" y="145765"/>
                  <a:pt x="68778" y="124749"/>
                  <a:pt x="68778" y="99913"/>
                </a:cubicBezTo>
                <a:cubicBezTo>
                  <a:pt x="68778" y="75077"/>
                  <a:pt x="89793" y="55972"/>
                  <a:pt x="114630" y="55972"/>
                </a:cubicBezTo>
                <a:cubicBezTo>
                  <a:pt x="128003" y="55972"/>
                  <a:pt x="139466" y="61703"/>
                  <a:pt x="149018" y="71256"/>
                </a:cubicBezTo>
                <a:cubicBezTo>
                  <a:pt x="149018" y="75077"/>
                  <a:pt x="149018" y="76987"/>
                  <a:pt x="149018" y="80808"/>
                </a:cubicBezTo>
                <a:cubicBezTo>
                  <a:pt x="149018" y="94182"/>
                  <a:pt x="152839" y="105645"/>
                  <a:pt x="158571" y="117107"/>
                </a:cubicBezTo>
                <a:cubicBezTo>
                  <a:pt x="150929" y="134302"/>
                  <a:pt x="133734" y="145765"/>
                  <a:pt x="114630" y="145765"/>
                </a:cubicBezTo>
                <a:close/>
                <a:moveTo>
                  <a:pt x="229259" y="143854"/>
                </a:moveTo>
                <a:cubicBezTo>
                  <a:pt x="194870" y="143854"/>
                  <a:pt x="168123" y="115197"/>
                  <a:pt x="168123" y="80808"/>
                </a:cubicBezTo>
                <a:cubicBezTo>
                  <a:pt x="168123" y="76987"/>
                  <a:pt x="168123" y="73166"/>
                  <a:pt x="170034" y="69345"/>
                </a:cubicBezTo>
                <a:lnTo>
                  <a:pt x="206333" y="69345"/>
                </a:lnTo>
                <a:cubicBezTo>
                  <a:pt x="212065" y="84629"/>
                  <a:pt x="227349" y="90361"/>
                  <a:pt x="242632" y="86540"/>
                </a:cubicBezTo>
                <a:cubicBezTo>
                  <a:pt x="250274" y="84629"/>
                  <a:pt x="256006" y="76987"/>
                  <a:pt x="259827" y="69345"/>
                </a:cubicBezTo>
                <a:lnTo>
                  <a:pt x="294216" y="69345"/>
                </a:lnTo>
                <a:cubicBezTo>
                  <a:pt x="294216" y="73166"/>
                  <a:pt x="296126" y="76987"/>
                  <a:pt x="296126" y="80808"/>
                </a:cubicBezTo>
                <a:cubicBezTo>
                  <a:pt x="292305" y="115197"/>
                  <a:pt x="263648" y="143854"/>
                  <a:pt x="229259" y="143854"/>
                </a:cubicBezTo>
                <a:lnTo>
                  <a:pt x="229259" y="143854"/>
                </a:lnTo>
                <a:close/>
                <a:moveTo>
                  <a:pt x="296126" y="145765"/>
                </a:moveTo>
                <a:cubicBezTo>
                  <a:pt x="320963" y="170601"/>
                  <a:pt x="361083" y="172512"/>
                  <a:pt x="385919" y="147675"/>
                </a:cubicBezTo>
                <a:cubicBezTo>
                  <a:pt x="385919" y="147675"/>
                  <a:pt x="385919" y="147675"/>
                  <a:pt x="387830" y="145765"/>
                </a:cubicBezTo>
                <a:lnTo>
                  <a:pt x="387830" y="170601"/>
                </a:lnTo>
                <a:cubicBezTo>
                  <a:pt x="385919" y="170601"/>
                  <a:pt x="384009" y="170601"/>
                  <a:pt x="380188" y="170601"/>
                </a:cubicBezTo>
                <a:lnTo>
                  <a:pt x="296126" y="170601"/>
                </a:lnTo>
                <a:lnTo>
                  <a:pt x="296126" y="145765"/>
                </a:lnTo>
                <a:close/>
                <a:moveTo>
                  <a:pt x="91704" y="239379"/>
                </a:moveTo>
                <a:cubicBezTo>
                  <a:pt x="87883" y="250842"/>
                  <a:pt x="85972" y="262305"/>
                  <a:pt x="85972" y="275678"/>
                </a:cubicBezTo>
                <a:lnTo>
                  <a:pt x="85972" y="285231"/>
                </a:lnTo>
                <a:lnTo>
                  <a:pt x="66867" y="285231"/>
                </a:lnTo>
                <a:lnTo>
                  <a:pt x="66867" y="256573"/>
                </a:lnTo>
                <a:lnTo>
                  <a:pt x="47762" y="256573"/>
                </a:lnTo>
                <a:lnTo>
                  <a:pt x="47762" y="285231"/>
                </a:lnTo>
                <a:lnTo>
                  <a:pt x="19105" y="285231"/>
                </a:lnTo>
                <a:lnTo>
                  <a:pt x="19105" y="245110"/>
                </a:lnTo>
                <a:cubicBezTo>
                  <a:pt x="19105" y="243200"/>
                  <a:pt x="19105" y="239379"/>
                  <a:pt x="19105" y="235558"/>
                </a:cubicBezTo>
                <a:cubicBezTo>
                  <a:pt x="21015" y="229827"/>
                  <a:pt x="21015" y="226006"/>
                  <a:pt x="24836" y="220274"/>
                </a:cubicBezTo>
                <a:cubicBezTo>
                  <a:pt x="26747" y="216453"/>
                  <a:pt x="30568" y="210722"/>
                  <a:pt x="34389" y="206901"/>
                </a:cubicBezTo>
                <a:cubicBezTo>
                  <a:pt x="38210" y="203080"/>
                  <a:pt x="42031" y="199259"/>
                  <a:pt x="47762" y="197348"/>
                </a:cubicBezTo>
                <a:cubicBezTo>
                  <a:pt x="51583" y="193527"/>
                  <a:pt x="57315" y="191617"/>
                  <a:pt x="63046" y="189706"/>
                </a:cubicBezTo>
                <a:cubicBezTo>
                  <a:pt x="66867" y="189706"/>
                  <a:pt x="72599" y="189706"/>
                  <a:pt x="78330" y="189706"/>
                </a:cubicBezTo>
                <a:lnTo>
                  <a:pt x="128003" y="189706"/>
                </a:lnTo>
                <a:lnTo>
                  <a:pt x="122271" y="193527"/>
                </a:lnTo>
                <a:cubicBezTo>
                  <a:pt x="114630" y="199259"/>
                  <a:pt x="108898" y="206901"/>
                  <a:pt x="103167" y="214543"/>
                </a:cubicBezTo>
                <a:cubicBezTo>
                  <a:pt x="97435" y="222185"/>
                  <a:pt x="93614" y="229827"/>
                  <a:pt x="91704" y="239379"/>
                </a:cubicBezTo>
                <a:close/>
                <a:moveTo>
                  <a:pt x="315231" y="323441"/>
                </a:moveTo>
                <a:lnTo>
                  <a:pt x="315231" y="285231"/>
                </a:lnTo>
                <a:lnTo>
                  <a:pt x="296126" y="285231"/>
                </a:lnTo>
                <a:lnTo>
                  <a:pt x="296126" y="323441"/>
                </a:lnTo>
                <a:lnTo>
                  <a:pt x="162392" y="323441"/>
                </a:lnTo>
                <a:lnTo>
                  <a:pt x="162392" y="285231"/>
                </a:lnTo>
                <a:lnTo>
                  <a:pt x="143287" y="285231"/>
                </a:lnTo>
                <a:lnTo>
                  <a:pt x="143287" y="323441"/>
                </a:lnTo>
                <a:lnTo>
                  <a:pt x="105077" y="323441"/>
                </a:lnTo>
                <a:lnTo>
                  <a:pt x="105077" y="275678"/>
                </a:lnTo>
                <a:cubicBezTo>
                  <a:pt x="105077" y="266126"/>
                  <a:pt x="106988" y="254663"/>
                  <a:pt x="108898" y="245110"/>
                </a:cubicBezTo>
                <a:cubicBezTo>
                  <a:pt x="110809" y="237468"/>
                  <a:pt x="114630" y="231737"/>
                  <a:pt x="118450" y="226006"/>
                </a:cubicBezTo>
                <a:cubicBezTo>
                  <a:pt x="122271" y="220274"/>
                  <a:pt x="128003" y="214543"/>
                  <a:pt x="133734" y="208811"/>
                </a:cubicBezTo>
                <a:cubicBezTo>
                  <a:pt x="139466" y="204990"/>
                  <a:pt x="145197" y="199259"/>
                  <a:pt x="152839" y="197348"/>
                </a:cubicBezTo>
                <a:cubicBezTo>
                  <a:pt x="160481" y="193527"/>
                  <a:pt x="168123" y="191617"/>
                  <a:pt x="175765" y="189706"/>
                </a:cubicBezTo>
                <a:cubicBezTo>
                  <a:pt x="179586" y="189706"/>
                  <a:pt x="183407" y="189706"/>
                  <a:pt x="187228" y="189706"/>
                </a:cubicBezTo>
                <a:lnTo>
                  <a:pt x="271290" y="189706"/>
                </a:lnTo>
                <a:cubicBezTo>
                  <a:pt x="278932" y="189706"/>
                  <a:pt x="286574" y="191617"/>
                  <a:pt x="294216" y="193527"/>
                </a:cubicBezTo>
                <a:cubicBezTo>
                  <a:pt x="301858" y="195438"/>
                  <a:pt x="309500" y="199259"/>
                  <a:pt x="315231" y="203080"/>
                </a:cubicBezTo>
                <a:cubicBezTo>
                  <a:pt x="320963" y="206901"/>
                  <a:pt x="326694" y="212632"/>
                  <a:pt x="332426" y="216453"/>
                </a:cubicBezTo>
                <a:cubicBezTo>
                  <a:pt x="338157" y="222185"/>
                  <a:pt x="341978" y="227916"/>
                  <a:pt x="343889" y="233647"/>
                </a:cubicBezTo>
                <a:cubicBezTo>
                  <a:pt x="347710" y="239379"/>
                  <a:pt x="349620" y="247021"/>
                  <a:pt x="351530" y="254663"/>
                </a:cubicBezTo>
                <a:cubicBezTo>
                  <a:pt x="351530" y="258484"/>
                  <a:pt x="351530" y="262305"/>
                  <a:pt x="353441" y="266126"/>
                </a:cubicBezTo>
                <a:lnTo>
                  <a:pt x="353441" y="323441"/>
                </a:lnTo>
                <a:lnTo>
                  <a:pt x="315231" y="323441"/>
                </a:lnTo>
                <a:close/>
                <a:moveTo>
                  <a:pt x="439413" y="285231"/>
                </a:moveTo>
                <a:lnTo>
                  <a:pt x="410756" y="285231"/>
                </a:lnTo>
                <a:lnTo>
                  <a:pt x="410756" y="256573"/>
                </a:lnTo>
                <a:lnTo>
                  <a:pt x="391651" y="256573"/>
                </a:lnTo>
                <a:lnTo>
                  <a:pt x="391651" y="285231"/>
                </a:lnTo>
                <a:lnTo>
                  <a:pt x="372546" y="285231"/>
                </a:lnTo>
                <a:lnTo>
                  <a:pt x="372546" y="266126"/>
                </a:lnTo>
                <a:cubicBezTo>
                  <a:pt x="372546" y="260394"/>
                  <a:pt x="372546" y="256573"/>
                  <a:pt x="370635" y="250842"/>
                </a:cubicBezTo>
                <a:cubicBezTo>
                  <a:pt x="368725" y="241289"/>
                  <a:pt x="366814" y="233647"/>
                  <a:pt x="362993" y="226006"/>
                </a:cubicBezTo>
                <a:cubicBezTo>
                  <a:pt x="359172" y="218364"/>
                  <a:pt x="353441" y="210722"/>
                  <a:pt x="347710" y="203080"/>
                </a:cubicBezTo>
                <a:cubicBezTo>
                  <a:pt x="341978" y="197348"/>
                  <a:pt x="338157" y="193527"/>
                  <a:pt x="332426" y="189706"/>
                </a:cubicBezTo>
                <a:lnTo>
                  <a:pt x="380188" y="189706"/>
                </a:lnTo>
                <a:cubicBezTo>
                  <a:pt x="385919" y="189706"/>
                  <a:pt x="391651" y="189706"/>
                  <a:pt x="397382" y="191617"/>
                </a:cubicBezTo>
                <a:cubicBezTo>
                  <a:pt x="403114" y="193527"/>
                  <a:pt x="406935" y="195438"/>
                  <a:pt x="412666" y="199259"/>
                </a:cubicBezTo>
                <a:cubicBezTo>
                  <a:pt x="422219" y="204990"/>
                  <a:pt x="429861" y="212632"/>
                  <a:pt x="433682" y="222185"/>
                </a:cubicBezTo>
                <a:cubicBezTo>
                  <a:pt x="435592" y="227916"/>
                  <a:pt x="437503" y="231737"/>
                  <a:pt x="439413" y="237468"/>
                </a:cubicBezTo>
                <a:cubicBezTo>
                  <a:pt x="439413" y="239379"/>
                  <a:pt x="439413" y="243200"/>
                  <a:pt x="439413" y="247021"/>
                </a:cubicBezTo>
                <a:lnTo>
                  <a:pt x="439413" y="285231"/>
                </a:lnTo>
                <a:close/>
              </a:path>
            </a:pathLst>
          </a:custGeom>
          <a:solidFill>
            <a:schemeClr val="bg1"/>
          </a:solidFill>
          <a:ln w="19050" cap="flat">
            <a:noFill/>
            <a:prstDash val="solid"/>
            <a:miter/>
          </a:ln>
        </p:spPr>
        <p:txBody>
          <a:bodyPr rtlCol="0" anchor="ctr"/>
          <a:lstStyle/>
          <a:p>
            <a:endParaRPr lang="en-US" dirty="0"/>
          </a:p>
        </p:txBody>
      </p:sp>
      <p:sp>
        <p:nvSpPr>
          <p:cNvPr id="6" name="Slide Number Placeholder 2">
            <a:extLst>
              <a:ext uri="{FF2B5EF4-FFF2-40B4-BE49-F238E27FC236}">
                <a16:creationId xmlns:a16="http://schemas.microsoft.com/office/drawing/2014/main" id="{E395DC92-57F3-68E3-FD58-30E86EEDF50B}"/>
              </a:ext>
            </a:extLst>
          </p:cNvPr>
          <p:cNvSpPr txBox="1">
            <a:spLocks/>
          </p:cNvSpPr>
          <p:nvPr/>
        </p:nvSpPr>
        <p:spPr>
          <a:xfrm>
            <a:off x="333864" y="5605756"/>
            <a:ext cx="2743200" cy="202511"/>
          </a:xfrm>
          <a:prstGeom prst="rect">
            <a:avLst/>
          </a:prstGeom>
        </p:spPr>
        <p:txBody>
          <a:bodyPr/>
          <a:lstStyle>
            <a:defPPr>
              <a:defRPr lang="en-US"/>
            </a:defPPr>
            <a:lvl1pPr marL="0" indent="0" algn="l" defTabSz="457200" rtl="0" eaLnBrk="1" latinLnBrk="0" hangingPunct="1">
              <a:buClrTx/>
              <a:buFont typeface="Arial"/>
              <a:buNone/>
              <a:defRPr sz="1500" b="0" kern="1200">
                <a:solidFill>
                  <a:schemeClr val="tx2"/>
                </a:solidFill>
                <a:latin typeface="+mn-lt"/>
                <a:ea typeface="+mn-ea"/>
                <a:cs typeface="+mn-cs"/>
              </a:defRPr>
            </a:lvl1pPr>
            <a:lvl2pPr marL="457200" algn="l" defTabSz="914400" rtl="0" eaLnBrk="1" fontAlgn="ctr" latinLnBrk="0" hangingPunct="1">
              <a:defRPr sz="1800" kern="1200">
                <a:solidFill>
                  <a:schemeClr val="tx1"/>
                </a:solidFill>
                <a:latin typeface="+mn-lt"/>
                <a:ea typeface="+mn-ea"/>
                <a:cs typeface="+mn-cs"/>
              </a:defRPr>
            </a:lvl2pPr>
            <a:lvl3pPr marL="914400" algn="l" defTabSz="914400" rtl="0" eaLnBrk="1" fontAlgn="ctr" latinLnBrk="0" hangingPunct="1">
              <a:defRPr sz="1800" kern="1200">
                <a:solidFill>
                  <a:schemeClr val="tx1"/>
                </a:solidFill>
                <a:latin typeface="+mn-lt"/>
                <a:ea typeface="+mn-ea"/>
                <a:cs typeface="+mn-cs"/>
              </a:defRPr>
            </a:lvl3pPr>
            <a:lvl4pPr marL="1371600" algn="l" defTabSz="914400" rtl="0" eaLnBrk="1" fontAlgn="ctr" latinLnBrk="0" hangingPunct="1">
              <a:defRPr sz="1800" kern="1200">
                <a:solidFill>
                  <a:schemeClr val="tx1"/>
                </a:solidFill>
                <a:latin typeface="+mn-lt"/>
                <a:ea typeface="+mn-ea"/>
                <a:cs typeface="+mn-cs"/>
              </a:defRPr>
            </a:lvl4pPr>
            <a:lvl5pPr marL="1828800" algn="l" defTabSz="914400" rtl="0" eaLnBrk="1" fontAlgn="ctr" latinLnBrk="0" hangingPunct="1">
              <a:defRPr sz="1800" kern="1200">
                <a:solidFill>
                  <a:schemeClr val="tx1"/>
                </a:solidFill>
                <a:latin typeface="+mn-lt"/>
                <a:ea typeface="+mn-ea"/>
                <a:cs typeface="+mn-cs"/>
              </a:defRPr>
            </a:lvl5pPr>
            <a:lvl6pPr marL="2286000" algn="l" defTabSz="914400" rtl="0" eaLnBrk="1" fontAlgn="ctr" latinLnBrk="0" hangingPunct="1">
              <a:defRPr sz="1800" kern="1200">
                <a:solidFill>
                  <a:schemeClr val="tx1"/>
                </a:solidFill>
                <a:latin typeface="+mn-lt"/>
                <a:ea typeface="+mn-ea"/>
                <a:cs typeface="+mn-cs"/>
              </a:defRPr>
            </a:lvl6pPr>
            <a:lvl7pPr marL="2743200" algn="l" defTabSz="914400" rtl="0" eaLnBrk="1" fontAlgn="ctr" latinLnBrk="0" hangingPunct="1">
              <a:defRPr sz="1800" kern="1200">
                <a:solidFill>
                  <a:schemeClr val="tx1"/>
                </a:solidFill>
                <a:latin typeface="+mn-lt"/>
                <a:ea typeface="+mn-ea"/>
                <a:cs typeface="+mn-cs"/>
              </a:defRPr>
            </a:lvl7pPr>
            <a:lvl8pPr marL="3200400" algn="l" defTabSz="914400" rtl="0" eaLnBrk="1" fontAlgn="ctr" latinLnBrk="0" hangingPunct="1">
              <a:defRPr sz="1800" kern="1200">
                <a:solidFill>
                  <a:schemeClr val="tx1"/>
                </a:solidFill>
                <a:latin typeface="+mn-lt"/>
                <a:ea typeface="+mn-ea"/>
                <a:cs typeface="+mn-cs"/>
              </a:defRPr>
            </a:lvl8pPr>
            <a:lvl9pPr marL="3657600" algn="l" defTabSz="914400" rtl="0" eaLnBrk="1" fontAlgn="ctr" latinLnBrk="0" hangingPunct="1">
              <a:defRPr sz="1800" kern="1200">
                <a:solidFill>
                  <a:schemeClr val="tx1"/>
                </a:solidFill>
                <a:latin typeface="+mn-lt"/>
                <a:ea typeface="+mn-ea"/>
                <a:cs typeface="+mn-cs"/>
              </a:defRPr>
            </a:lvl9pPr>
          </a:lstStyle>
          <a:p>
            <a:pPr lvl="1"/>
            <a:r>
              <a:rPr lang="en-US" sz="900" dirty="0">
                <a:solidFill>
                  <a:schemeClr val="tx2"/>
                </a:solidFill>
              </a:rPr>
              <a:t>(SAMHSA, 2013)</a:t>
            </a:r>
          </a:p>
        </p:txBody>
      </p:sp>
    </p:spTree>
    <p:custDataLst>
      <p:tags r:id="rId1"/>
    </p:custDataLst>
    <p:extLst>
      <p:ext uri="{BB962C8B-B14F-4D97-AF65-F5344CB8AC3E}">
        <p14:creationId xmlns:p14="http://schemas.microsoft.com/office/powerpoint/2010/main" val="495870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C356B-C7E5-424D-9D4B-F17C871BEA8F}"/>
              </a:ext>
            </a:extLst>
          </p:cNvPr>
          <p:cNvSpPr>
            <a:spLocks noGrp="1"/>
          </p:cNvSpPr>
          <p:nvPr>
            <p:ph type="title"/>
          </p:nvPr>
        </p:nvSpPr>
        <p:spPr/>
        <p:txBody>
          <a:bodyPr/>
          <a:lstStyle/>
          <a:p>
            <a:r>
              <a:rPr lang="en-US" dirty="0"/>
              <a:t>Determining when a referral is needed</a:t>
            </a:r>
          </a:p>
        </p:txBody>
      </p:sp>
      <p:sp>
        <p:nvSpPr>
          <p:cNvPr id="5" name="Text Placeholder 4">
            <a:extLst>
              <a:ext uri="{FF2B5EF4-FFF2-40B4-BE49-F238E27FC236}">
                <a16:creationId xmlns:a16="http://schemas.microsoft.com/office/drawing/2014/main" id="{ABAD293A-1C80-4E08-9E42-FF5255F3FC00}"/>
              </a:ext>
            </a:extLst>
          </p:cNvPr>
          <p:cNvSpPr>
            <a:spLocks noGrp="1"/>
          </p:cNvSpPr>
          <p:nvPr>
            <p:ph idx="4294967295"/>
          </p:nvPr>
        </p:nvSpPr>
        <p:spPr>
          <a:xfrm>
            <a:off x="7709432" y="5491197"/>
            <a:ext cx="4052784" cy="411566"/>
          </a:xfrm>
        </p:spPr>
        <p:txBody>
          <a:bodyPr>
            <a:normAutofit/>
          </a:bodyPr>
          <a:lstStyle/>
          <a:p>
            <a:pPr algn="r"/>
            <a:r>
              <a:rPr lang="en-US" sz="900" dirty="0"/>
              <a:t>(National Council for Mental Wellbeing, 2021)</a:t>
            </a:r>
          </a:p>
        </p:txBody>
      </p:sp>
      <p:graphicFrame>
        <p:nvGraphicFramePr>
          <p:cNvPr id="7" name="Table 7">
            <a:extLst>
              <a:ext uri="{FF2B5EF4-FFF2-40B4-BE49-F238E27FC236}">
                <a16:creationId xmlns:a16="http://schemas.microsoft.com/office/drawing/2014/main" id="{72C715CD-D17C-40B1-A238-D36C4EAA74BA}"/>
              </a:ext>
            </a:extLst>
          </p:cNvPr>
          <p:cNvGraphicFramePr>
            <a:graphicFrameLocks noGrp="1"/>
          </p:cNvGraphicFramePr>
          <p:nvPr>
            <p:extLst>
              <p:ext uri="{D42A27DB-BD31-4B8C-83A1-F6EECF244321}">
                <p14:modId xmlns:p14="http://schemas.microsoft.com/office/powerpoint/2010/main" val="2476919014"/>
              </p:ext>
            </p:extLst>
          </p:nvPr>
        </p:nvGraphicFramePr>
        <p:xfrm>
          <a:off x="601421" y="1537193"/>
          <a:ext cx="11160795" cy="3866177"/>
        </p:xfrm>
        <a:graphic>
          <a:graphicData uri="http://schemas.openxmlformats.org/drawingml/2006/table">
            <a:tbl>
              <a:tblPr firstRow="1" bandRow="1">
                <a:tableStyleId>{9DCAF9ED-07DC-4A11-8D7F-57B35C25682E}</a:tableStyleId>
              </a:tblPr>
              <a:tblGrid>
                <a:gridCol w="3720265">
                  <a:extLst>
                    <a:ext uri="{9D8B030D-6E8A-4147-A177-3AD203B41FA5}">
                      <a16:colId xmlns:a16="http://schemas.microsoft.com/office/drawing/2014/main" val="1906153198"/>
                    </a:ext>
                  </a:extLst>
                </a:gridCol>
                <a:gridCol w="3720265">
                  <a:extLst>
                    <a:ext uri="{9D8B030D-6E8A-4147-A177-3AD203B41FA5}">
                      <a16:colId xmlns:a16="http://schemas.microsoft.com/office/drawing/2014/main" val="3894452834"/>
                    </a:ext>
                  </a:extLst>
                </a:gridCol>
                <a:gridCol w="3720265">
                  <a:extLst>
                    <a:ext uri="{9D8B030D-6E8A-4147-A177-3AD203B41FA5}">
                      <a16:colId xmlns:a16="http://schemas.microsoft.com/office/drawing/2014/main" val="1324365196"/>
                    </a:ext>
                  </a:extLst>
                </a:gridCol>
              </a:tblGrid>
              <a:tr h="581753">
                <a:tc>
                  <a:txBody>
                    <a:bodyPr/>
                    <a:lstStyle/>
                    <a:p>
                      <a:pPr algn="l"/>
                      <a:r>
                        <a:rPr lang="en-US" sz="1600" dirty="0">
                          <a:solidFill>
                            <a:schemeClr val="bg1"/>
                          </a:solidFill>
                        </a:rPr>
                        <a:t>Screening result</a:t>
                      </a:r>
                    </a:p>
                  </a:txBody>
                  <a:tcPr marL="91416" marR="91416" marT="45708" marB="45708" anchor="ctr"/>
                </a:tc>
                <a:tc>
                  <a:txBody>
                    <a:bodyPr/>
                    <a:lstStyle/>
                    <a:p>
                      <a:pPr algn="l"/>
                      <a:r>
                        <a:rPr lang="en-US" sz="1600" dirty="0">
                          <a:solidFill>
                            <a:schemeClr val="bg1"/>
                          </a:solidFill>
                        </a:rPr>
                        <a:t>Brief intervention focus</a:t>
                      </a:r>
                    </a:p>
                  </a:txBody>
                  <a:tcPr marL="91416" marR="91416" marT="45708" marB="45708" anchor="ctr"/>
                </a:tc>
                <a:tc>
                  <a:txBody>
                    <a:bodyPr/>
                    <a:lstStyle/>
                    <a:p>
                      <a:pPr algn="l"/>
                      <a:r>
                        <a:rPr lang="en-US" sz="1600" dirty="0">
                          <a:solidFill>
                            <a:schemeClr val="bg1"/>
                          </a:solidFill>
                        </a:rPr>
                        <a:t>Referral indicated</a:t>
                      </a:r>
                    </a:p>
                  </a:txBody>
                  <a:tcPr marL="91416" marR="91416" marT="45708" marB="45708" anchor="ctr"/>
                </a:tc>
                <a:extLst>
                  <a:ext uri="{0D108BD9-81ED-4DB2-BD59-A6C34878D82A}">
                    <a16:rowId xmlns:a16="http://schemas.microsoft.com/office/drawing/2014/main" val="3993239178"/>
                  </a:ext>
                </a:extLst>
              </a:tr>
              <a:tr h="821106">
                <a:tc>
                  <a:txBody>
                    <a:bodyPr/>
                    <a:lstStyle/>
                    <a:p>
                      <a:r>
                        <a:rPr lang="en-US" sz="1600" dirty="0">
                          <a:solidFill>
                            <a:sysClr val="windowText" lastClr="000000"/>
                          </a:solidFill>
                        </a:rPr>
                        <a:t>No substance use</a:t>
                      </a:r>
                    </a:p>
                  </a:txBody>
                  <a:tcPr marL="91416" marR="91416" marT="45708" marB="45708" anchor="ctr"/>
                </a:tc>
                <a:tc>
                  <a:txBody>
                    <a:bodyPr/>
                    <a:lstStyle/>
                    <a:p>
                      <a:r>
                        <a:rPr lang="en-US" sz="1600">
                          <a:solidFill>
                            <a:sysClr val="windowText" lastClr="000000"/>
                          </a:solidFill>
                        </a:rPr>
                        <a:t>Provider anticipatory guidance</a:t>
                      </a:r>
                    </a:p>
                  </a:txBody>
                  <a:tcPr marL="91416" marR="91416" marT="45708" marB="45708" anchor="ctr"/>
                </a:tc>
                <a:tc>
                  <a:txBody>
                    <a:bodyPr/>
                    <a:lstStyle/>
                    <a:p>
                      <a:r>
                        <a:rPr lang="en-US" sz="1600">
                          <a:solidFill>
                            <a:sysClr val="windowText" lastClr="000000"/>
                          </a:solidFill>
                        </a:rPr>
                        <a:t>No</a:t>
                      </a:r>
                    </a:p>
                    <a:p>
                      <a:endParaRPr lang="en-US" sz="1600">
                        <a:solidFill>
                          <a:sysClr val="windowText" lastClr="000000"/>
                        </a:solidFill>
                      </a:endParaRPr>
                    </a:p>
                  </a:txBody>
                  <a:tcPr marL="91416" marR="91416" marT="45708" marB="45708" anchor="ctr"/>
                </a:tc>
                <a:extLst>
                  <a:ext uri="{0D108BD9-81ED-4DB2-BD59-A6C34878D82A}">
                    <a16:rowId xmlns:a16="http://schemas.microsoft.com/office/drawing/2014/main" val="105055941"/>
                  </a:ext>
                </a:extLst>
              </a:tr>
              <a:tr h="821106">
                <a:tc>
                  <a:txBody>
                    <a:bodyPr/>
                    <a:lstStyle/>
                    <a:p>
                      <a:r>
                        <a:rPr lang="en-US" sz="1600" dirty="0">
                          <a:solidFill>
                            <a:sysClr val="windowText" lastClr="000000"/>
                          </a:solidFill>
                        </a:rPr>
                        <a:t>Low Risk for SUD</a:t>
                      </a:r>
                    </a:p>
                  </a:txBody>
                  <a:tcPr marL="91416" marR="91416" marT="45708" marB="45708" anchor="ctr"/>
                </a:tc>
                <a:tc>
                  <a:txBody>
                    <a:bodyPr/>
                    <a:lstStyle/>
                    <a:p>
                      <a:r>
                        <a:rPr lang="en-US" sz="1600" dirty="0">
                          <a:solidFill>
                            <a:sysClr val="windowText" lastClr="000000"/>
                          </a:solidFill>
                        </a:rPr>
                        <a:t>Provide reduction or cessation advice</a:t>
                      </a:r>
                    </a:p>
                  </a:txBody>
                  <a:tcPr marL="91416" marR="91416" marT="45708" marB="45708" anchor="ctr"/>
                </a:tc>
                <a:tc>
                  <a:txBody>
                    <a:bodyPr/>
                    <a:lstStyle/>
                    <a:p>
                      <a:r>
                        <a:rPr lang="en-US" sz="1600">
                          <a:solidFill>
                            <a:sysClr val="windowText" lastClr="000000"/>
                          </a:solidFill>
                        </a:rPr>
                        <a:t>No</a:t>
                      </a:r>
                    </a:p>
                  </a:txBody>
                  <a:tcPr marL="91416" marR="91416" marT="45708" marB="45708" anchor="ctr"/>
                </a:tc>
                <a:extLst>
                  <a:ext uri="{0D108BD9-81ED-4DB2-BD59-A6C34878D82A}">
                    <a16:rowId xmlns:a16="http://schemas.microsoft.com/office/drawing/2014/main" val="2055272552"/>
                  </a:ext>
                </a:extLst>
              </a:tr>
              <a:tr h="821106">
                <a:tc>
                  <a:txBody>
                    <a:bodyPr/>
                    <a:lstStyle/>
                    <a:p>
                      <a:r>
                        <a:rPr lang="en-US" sz="1600" dirty="0">
                          <a:solidFill>
                            <a:sysClr val="windowText" lastClr="000000"/>
                          </a:solidFill>
                        </a:rPr>
                        <a:t>Moderate Risk for SUD</a:t>
                      </a:r>
                    </a:p>
                  </a:txBody>
                  <a:tcPr marL="91416" marR="91416" marT="45708" marB="45708" anchor="ctr"/>
                </a:tc>
                <a:tc>
                  <a:txBody>
                    <a:bodyPr/>
                    <a:lstStyle/>
                    <a:p>
                      <a:r>
                        <a:rPr lang="en-US" sz="1600" dirty="0">
                          <a:solidFill>
                            <a:sysClr val="windowText" lastClr="000000"/>
                          </a:solidFill>
                        </a:rPr>
                        <a:t>Reduce use and reduce risky behaviors</a:t>
                      </a:r>
                    </a:p>
                  </a:txBody>
                  <a:tcPr marL="91416" marR="91416" marT="45708" marB="45708" anchor="ctr"/>
                </a:tc>
                <a:tc>
                  <a:txBody>
                    <a:bodyPr/>
                    <a:lstStyle/>
                    <a:p>
                      <a:r>
                        <a:rPr lang="en-US" sz="1600">
                          <a:solidFill>
                            <a:sysClr val="windowText" lastClr="000000"/>
                          </a:solidFill>
                        </a:rPr>
                        <a:t>Use clinical judgment</a:t>
                      </a:r>
                    </a:p>
                  </a:txBody>
                  <a:tcPr marL="91416" marR="91416" marT="45708" marB="45708" anchor="ctr"/>
                </a:tc>
                <a:extLst>
                  <a:ext uri="{0D108BD9-81ED-4DB2-BD59-A6C34878D82A}">
                    <a16:rowId xmlns:a16="http://schemas.microsoft.com/office/drawing/2014/main" val="1591050759"/>
                  </a:ext>
                </a:extLst>
              </a:tr>
              <a:tr h="821106">
                <a:tc>
                  <a:txBody>
                    <a:bodyPr/>
                    <a:lstStyle/>
                    <a:p>
                      <a:r>
                        <a:rPr lang="en-US" sz="1600">
                          <a:solidFill>
                            <a:sysClr val="windowText" lastClr="000000"/>
                          </a:solidFill>
                        </a:rPr>
                        <a:t>High Risk for SUD</a:t>
                      </a:r>
                    </a:p>
                  </a:txBody>
                  <a:tcPr marL="91416" marR="91416" marT="45708" marB="45708" anchor="ctr"/>
                </a:tc>
                <a:tc>
                  <a:txBody>
                    <a:bodyPr/>
                    <a:lstStyle/>
                    <a:p>
                      <a:r>
                        <a:rPr lang="en-US" sz="1600" dirty="0">
                          <a:solidFill>
                            <a:sysClr val="windowText" lastClr="000000"/>
                          </a:solidFill>
                        </a:rPr>
                        <a:t>Facilitate linkage to mental health or substance use treatment</a:t>
                      </a:r>
                    </a:p>
                  </a:txBody>
                  <a:tcPr marL="91416" marR="91416" marT="45708" marB="45708" anchor="ctr"/>
                </a:tc>
                <a:tc>
                  <a:txBody>
                    <a:bodyPr/>
                    <a:lstStyle/>
                    <a:p>
                      <a:r>
                        <a:rPr lang="en-US" sz="1600" dirty="0">
                          <a:solidFill>
                            <a:sysClr val="windowText" lastClr="000000"/>
                          </a:solidFill>
                        </a:rPr>
                        <a:t>Yes</a:t>
                      </a:r>
                    </a:p>
                  </a:txBody>
                  <a:tcPr marL="91416" marR="91416" marT="45708" marB="45708" anchor="ctr"/>
                </a:tc>
                <a:extLst>
                  <a:ext uri="{0D108BD9-81ED-4DB2-BD59-A6C34878D82A}">
                    <a16:rowId xmlns:a16="http://schemas.microsoft.com/office/drawing/2014/main" val="1818773718"/>
                  </a:ext>
                </a:extLst>
              </a:tr>
            </a:tbl>
          </a:graphicData>
        </a:graphic>
      </p:graphicFrame>
    </p:spTree>
    <p:custDataLst>
      <p:tags r:id="rId1"/>
    </p:custDataLst>
    <p:extLst>
      <p:ext uri="{BB962C8B-B14F-4D97-AF65-F5344CB8AC3E}">
        <p14:creationId xmlns:p14="http://schemas.microsoft.com/office/powerpoint/2010/main" val="2828072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9722-62F5-43FA-A21C-4E7736ECB050}"/>
              </a:ext>
            </a:extLst>
          </p:cNvPr>
          <p:cNvSpPr>
            <a:spLocks noGrp="1"/>
          </p:cNvSpPr>
          <p:nvPr>
            <p:ph type="title"/>
          </p:nvPr>
        </p:nvSpPr>
        <p:spPr>
          <a:xfrm>
            <a:off x="601421" y="530144"/>
            <a:ext cx="10975360" cy="1007049"/>
          </a:xfrm>
        </p:spPr>
        <p:txBody>
          <a:bodyPr>
            <a:normAutofit/>
          </a:bodyPr>
          <a:lstStyle/>
          <a:p>
            <a:r>
              <a:rPr lang="en-US" dirty="0"/>
              <a:t>Who Should Make the Referral?</a:t>
            </a:r>
          </a:p>
        </p:txBody>
      </p:sp>
      <p:sp>
        <p:nvSpPr>
          <p:cNvPr id="7" name="Content Placeholder 6">
            <a:extLst>
              <a:ext uri="{FF2B5EF4-FFF2-40B4-BE49-F238E27FC236}">
                <a16:creationId xmlns:a16="http://schemas.microsoft.com/office/drawing/2014/main" id="{B42413E7-C165-47DC-951C-B508CE05F938}"/>
              </a:ext>
            </a:extLst>
          </p:cNvPr>
          <p:cNvSpPr>
            <a:spLocks noGrp="1"/>
          </p:cNvSpPr>
          <p:nvPr>
            <p:ph idx="1"/>
          </p:nvPr>
        </p:nvSpPr>
        <p:spPr>
          <a:xfrm>
            <a:off x="601506" y="1441938"/>
            <a:ext cx="10985813" cy="4902541"/>
          </a:xfrm>
        </p:spPr>
        <p:txBody>
          <a:bodyPr vert="horz" lIns="0" tIns="0" rIns="0" bIns="0" rtlCol="0" anchor="t">
            <a:normAutofit/>
          </a:bodyPr>
          <a:lstStyle/>
          <a:p>
            <a:pPr marL="457063" indent="-457063">
              <a:buFont typeface="Arial" panose="020B0604020202020204" pitchFamily="34" charset="0"/>
              <a:buChar char="•"/>
            </a:pPr>
            <a:r>
              <a:rPr lang="en-US" dirty="0"/>
              <a:t>Pediatricians, PCPs, mental health and substance use clinicians, nurses, or other clinicians</a:t>
            </a:r>
          </a:p>
          <a:p>
            <a:pPr marL="457063" indent="-457063">
              <a:buFont typeface="Arial" panose="020B0604020202020204" pitchFamily="34" charset="0"/>
              <a:buChar char="•"/>
            </a:pPr>
            <a:r>
              <a:rPr lang="en-US" dirty="0"/>
              <a:t>Clinics should assess who may be the most appropriate personnel</a:t>
            </a:r>
          </a:p>
          <a:p>
            <a:pPr marL="457063" indent="-457063">
              <a:buFont typeface="Arial" panose="020B0604020202020204" pitchFamily="34" charset="0"/>
              <a:buChar char="•"/>
            </a:pPr>
            <a:r>
              <a:rPr lang="en-US" dirty="0"/>
              <a:t>Ensure there is a written, consistent workflow that assigns staff accountability for the referral process</a:t>
            </a:r>
          </a:p>
          <a:p>
            <a:pPr marL="457063" indent="-457063">
              <a:buFont typeface="Arial" panose="020B0604020202020204" pitchFamily="34" charset="0"/>
              <a:buChar char="•"/>
            </a:pPr>
            <a:r>
              <a:rPr lang="en-US" dirty="0"/>
              <a:t>When developing the workflow, consider:</a:t>
            </a:r>
          </a:p>
          <a:p>
            <a:pPr marL="628650" lvl="3" indent="-285750"/>
            <a:r>
              <a:rPr lang="en-US" sz="1800" dirty="0"/>
              <a:t>If the referral is internal or external</a:t>
            </a:r>
          </a:p>
          <a:p>
            <a:pPr marL="628650" lvl="3" indent="-285750"/>
            <a:r>
              <a:rPr lang="en-US" sz="1800" dirty="0"/>
              <a:t>How information is shared </a:t>
            </a:r>
          </a:p>
          <a:p>
            <a:pPr marL="628650" lvl="3" indent="-285750"/>
            <a:r>
              <a:rPr lang="en-US" sz="1800" dirty="0"/>
              <a:t>The expected timeliness of appointments</a:t>
            </a:r>
          </a:p>
          <a:p>
            <a:pPr marL="628650" lvl="3" indent="-285750"/>
            <a:r>
              <a:rPr lang="en-US" sz="1800" dirty="0"/>
              <a:t>Coordination with other services</a:t>
            </a:r>
          </a:p>
          <a:p>
            <a:pPr marL="628650" lvl="3" indent="-285750"/>
            <a:r>
              <a:rPr lang="en-US" sz="1800"/>
              <a:t>Staff responsibilities for member engagement and follow-up</a:t>
            </a:r>
          </a:p>
          <a:p>
            <a:endParaRPr lang="en-US" dirty="0"/>
          </a:p>
        </p:txBody>
      </p:sp>
      <p:sp>
        <p:nvSpPr>
          <p:cNvPr id="9" name="Text Placeholder 4">
            <a:extLst>
              <a:ext uri="{FF2B5EF4-FFF2-40B4-BE49-F238E27FC236}">
                <a16:creationId xmlns:a16="http://schemas.microsoft.com/office/drawing/2014/main" id="{087E899B-C2B1-49A0-848F-4C4F0A253B13}"/>
              </a:ext>
            </a:extLst>
          </p:cNvPr>
          <p:cNvSpPr>
            <a:spLocks noGrp="1"/>
          </p:cNvSpPr>
          <p:nvPr>
            <p:ph type="body" sz="quarter" idx="4294967295"/>
          </p:nvPr>
        </p:nvSpPr>
        <p:spPr>
          <a:xfrm>
            <a:off x="601421" y="5663923"/>
            <a:ext cx="5418314" cy="365030"/>
          </a:xfrm>
        </p:spPr>
        <p:txBody>
          <a:bodyPr>
            <a:normAutofit/>
          </a:bodyPr>
          <a:lstStyle/>
          <a:p>
            <a:r>
              <a:rPr lang="en-US" sz="900" dirty="0"/>
              <a:t>(National Council for Mental Wellbeing, 2021)</a:t>
            </a:r>
          </a:p>
        </p:txBody>
      </p:sp>
    </p:spTree>
    <p:custDataLst>
      <p:tags r:id="rId1"/>
    </p:custDataLst>
    <p:extLst>
      <p:ext uri="{BB962C8B-B14F-4D97-AF65-F5344CB8AC3E}">
        <p14:creationId xmlns:p14="http://schemas.microsoft.com/office/powerpoint/2010/main" val="53786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randombar(horizont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randombar(horizont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randombar(horizontal)">
                                      <p:cBhvr>
                                        <p:cTn id="4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4CDF-08AC-4B36-BF76-97A935A3AAD3}"/>
              </a:ext>
            </a:extLst>
          </p:cNvPr>
          <p:cNvSpPr>
            <a:spLocks noGrp="1"/>
          </p:cNvSpPr>
          <p:nvPr>
            <p:ph type="title"/>
          </p:nvPr>
        </p:nvSpPr>
        <p:spPr>
          <a:xfrm>
            <a:off x="601506" y="529394"/>
            <a:ext cx="10974703" cy="442334"/>
          </a:xfrm>
        </p:spPr>
        <p:txBody>
          <a:bodyPr>
            <a:normAutofit/>
          </a:bodyPr>
          <a:lstStyle/>
          <a:p>
            <a:r>
              <a:rPr lang="en-US" dirty="0"/>
              <a:t>Clinical skills for initiating a referral</a:t>
            </a:r>
          </a:p>
        </p:txBody>
      </p:sp>
      <p:sp>
        <p:nvSpPr>
          <p:cNvPr id="7" name="Text Placeholder 4">
            <a:extLst>
              <a:ext uri="{FF2B5EF4-FFF2-40B4-BE49-F238E27FC236}">
                <a16:creationId xmlns:a16="http://schemas.microsoft.com/office/drawing/2014/main" id="{0DC8181D-FC2B-4E68-9768-08A03E370BA9}"/>
              </a:ext>
            </a:extLst>
          </p:cNvPr>
          <p:cNvSpPr>
            <a:spLocks noGrp="1"/>
          </p:cNvSpPr>
          <p:nvPr>
            <p:ph idx="4294967295"/>
          </p:nvPr>
        </p:nvSpPr>
        <p:spPr>
          <a:xfrm>
            <a:off x="466928" y="6102052"/>
            <a:ext cx="3621526" cy="463429"/>
          </a:xfrm>
        </p:spPr>
        <p:txBody>
          <a:bodyPr>
            <a:normAutofit/>
          </a:bodyPr>
          <a:lstStyle/>
          <a:p>
            <a:pPr lvl="1" indent="0">
              <a:buNone/>
            </a:pPr>
            <a:r>
              <a:rPr lang="en-US" sz="900" dirty="0"/>
              <a:t>(National Council for Mental Wellbeing, 2021)</a:t>
            </a:r>
          </a:p>
        </p:txBody>
      </p:sp>
      <p:grpSp>
        <p:nvGrpSpPr>
          <p:cNvPr id="15" name="Group 14">
            <a:extLst>
              <a:ext uri="{FF2B5EF4-FFF2-40B4-BE49-F238E27FC236}">
                <a16:creationId xmlns:a16="http://schemas.microsoft.com/office/drawing/2014/main" id="{23376770-886E-F26B-2F9B-0D2DFF3412AD}"/>
              </a:ext>
            </a:extLst>
          </p:cNvPr>
          <p:cNvGrpSpPr/>
          <p:nvPr/>
        </p:nvGrpSpPr>
        <p:grpSpPr>
          <a:xfrm>
            <a:off x="607061" y="1370880"/>
            <a:ext cx="10974702" cy="1075266"/>
            <a:chOff x="602234" y="1370343"/>
            <a:chExt cx="10977561" cy="1075546"/>
          </a:xfrm>
        </p:grpSpPr>
        <p:sp>
          <p:nvSpPr>
            <p:cNvPr id="4" name="Freeform: Shape 3">
              <a:extLst>
                <a:ext uri="{FF2B5EF4-FFF2-40B4-BE49-F238E27FC236}">
                  <a16:creationId xmlns:a16="http://schemas.microsoft.com/office/drawing/2014/main" id="{B07B2707-A2BB-868B-3199-B9754D803C2C}"/>
                </a:ext>
              </a:extLst>
            </p:cNvPr>
            <p:cNvSpPr/>
            <p:nvPr/>
          </p:nvSpPr>
          <p:spPr>
            <a:xfrm>
              <a:off x="4993258" y="1370343"/>
              <a:ext cx="6586537" cy="1075546"/>
            </a:xfrm>
            <a:custGeom>
              <a:avLst/>
              <a:gdLst>
                <a:gd name="connsiteX0" fmla="*/ 0 w 6586537"/>
                <a:gd name="connsiteY0" fmla="*/ 134443 h 1075546"/>
                <a:gd name="connsiteX1" fmla="*/ 6048764 w 6586537"/>
                <a:gd name="connsiteY1" fmla="*/ 134443 h 1075546"/>
                <a:gd name="connsiteX2" fmla="*/ 6048764 w 6586537"/>
                <a:gd name="connsiteY2" fmla="*/ 0 h 1075546"/>
                <a:gd name="connsiteX3" fmla="*/ 6586537 w 6586537"/>
                <a:gd name="connsiteY3" fmla="*/ 537773 h 1075546"/>
                <a:gd name="connsiteX4" fmla="*/ 6048764 w 6586537"/>
                <a:gd name="connsiteY4" fmla="*/ 1075546 h 1075546"/>
                <a:gd name="connsiteX5" fmla="*/ 6048764 w 6586537"/>
                <a:gd name="connsiteY5" fmla="*/ 941103 h 1075546"/>
                <a:gd name="connsiteX6" fmla="*/ 0 w 6586537"/>
                <a:gd name="connsiteY6" fmla="*/ 941103 h 1075546"/>
                <a:gd name="connsiteX7" fmla="*/ 0 w 6586537"/>
                <a:gd name="connsiteY7" fmla="*/ 134443 h 107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537" h="1075546">
                  <a:moveTo>
                    <a:pt x="0" y="134443"/>
                  </a:moveTo>
                  <a:lnTo>
                    <a:pt x="6048764" y="134443"/>
                  </a:lnTo>
                  <a:lnTo>
                    <a:pt x="6048764" y="0"/>
                  </a:lnTo>
                  <a:lnTo>
                    <a:pt x="6586537" y="537773"/>
                  </a:lnTo>
                  <a:lnTo>
                    <a:pt x="6048764" y="1075546"/>
                  </a:lnTo>
                  <a:lnTo>
                    <a:pt x="6048764" y="941103"/>
                  </a:lnTo>
                  <a:lnTo>
                    <a:pt x="0" y="941103"/>
                  </a:lnTo>
                  <a:lnTo>
                    <a:pt x="0" y="134443"/>
                  </a:lnTo>
                  <a:close/>
                </a:path>
              </a:pathLst>
            </a:custGeom>
            <a:solidFill>
              <a:schemeClr val="accent1">
                <a:alpha val="4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75" tIns="152183" rIns="421000" bIns="152183" numCol="1" spcCol="1270" anchor="ctr" anchorCtr="0">
              <a:noAutofit/>
            </a:bodyPr>
            <a:lstStyle/>
            <a:p>
              <a:pPr marL="182825" lvl="1" defTabSz="1244227">
                <a:lnSpc>
                  <a:spcPct val="90000"/>
                </a:lnSpc>
                <a:spcBef>
                  <a:spcPct val="0"/>
                </a:spcBef>
                <a:spcAft>
                  <a:spcPct val="15000"/>
                </a:spcAft>
              </a:pPr>
              <a:r>
                <a:rPr lang="en-US" dirty="0">
                  <a:solidFill>
                    <a:sysClr val="windowText" lastClr="000000"/>
                  </a:solidFill>
                </a:rPr>
                <a:t>Make a recommendation and explain the justification</a:t>
              </a:r>
            </a:p>
          </p:txBody>
        </p:sp>
        <p:sp>
          <p:nvSpPr>
            <p:cNvPr id="5" name="Freeform: Shape 4">
              <a:extLst>
                <a:ext uri="{FF2B5EF4-FFF2-40B4-BE49-F238E27FC236}">
                  <a16:creationId xmlns:a16="http://schemas.microsoft.com/office/drawing/2014/main" id="{4D1077DD-526D-A535-1E0B-FF5FAEA45726}"/>
                </a:ext>
              </a:extLst>
            </p:cNvPr>
            <p:cNvSpPr/>
            <p:nvPr/>
          </p:nvSpPr>
          <p:spPr>
            <a:xfrm>
              <a:off x="602234" y="1370343"/>
              <a:ext cx="4391024" cy="1075546"/>
            </a:xfrm>
            <a:custGeom>
              <a:avLst/>
              <a:gdLst>
                <a:gd name="connsiteX0" fmla="*/ 0 w 4391024"/>
                <a:gd name="connsiteY0" fmla="*/ 179261 h 1075546"/>
                <a:gd name="connsiteX1" fmla="*/ 179261 w 4391024"/>
                <a:gd name="connsiteY1" fmla="*/ 0 h 1075546"/>
                <a:gd name="connsiteX2" fmla="*/ 4211763 w 4391024"/>
                <a:gd name="connsiteY2" fmla="*/ 0 h 1075546"/>
                <a:gd name="connsiteX3" fmla="*/ 4391024 w 4391024"/>
                <a:gd name="connsiteY3" fmla="*/ 179261 h 1075546"/>
                <a:gd name="connsiteX4" fmla="*/ 4391024 w 4391024"/>
                <a:gd name="connsiteY4" fmla="*/ 896285 h 1075546"/>
                <a:gd name="connsiteX5" fmla="*/ 4211763 w 4391024"/>
                <a:gd name="connsiteY5" fmla="*/ 1075546 h 1075546"/>
                <a:gd name="connsiteX6" fmla="*/ 179261 w 4391024"/>
                <a:gd name="connsiteY6" fmla="*/ 1075546 h 1075546"/>
                <a:gd name="connsiteX7" fmla="*/ 0 w 4391024"/>
                <a:gd name="connsiteY7" fmla="*/ 896285 h 1075546"/>
                <a:gd name="connsiteX8" fmla="*/ 0 w 4391024"/>
                <a:gd name="connsiteY8" fmla="*/ 179261 h 107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1024" h="1075546">
                  <a:moveTo>
                    <a:pt x="0" y="179261"/>
                  </a:moveTo>
                  <a:cubicBezTo>
                    <a:pt x="0" y="80258"/>
                    <a:pt x="80258" y="0"/>
                    <a:pt x="179261" y="0"/>
                  </a:cubicBezTo>
                  <a:lnTo>
                    <a:pt x="4211763" y="0"/>
                  </a:lnTo>
                  <a:cubicBezTo>
                    <a:pt x="4310766" y="0"/>
                    <a:pt x="4391024" y="80258"/>
                    <a:pt x="4391024" y="179261"/>
                  </a:cubicBezTo>
                  <a:lnTo>
                    <a:pt x="4391024" y="896285"/>
                  </a:lnTo>
                  <a:cubicBezTo>
                    <a:pt x="4391024" y="995288"/>
                    <a:pt x="4310766" y="1075546"/>
                    <a:pt x="4211763" y="1075546"/>
                  </a:cubicBezTo>
                  <a:lnTo>
                    <a:pt x="179261" y="1075546"/>
                  </a:lnTo>
                  <a:cubicBezTo>
                    <a:pt x="80258" y="1075546"/>
                    <a:pt x="0" y="995288"/>
                    <a:pt x="0" y="896285"/>
                  </a:cubicBezTo>
                  <a:lnTo>
                    <a:pt x="0" y="179261"/>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177" tIns="155334" rIns="258177" bIns="155334" numCol="1" spcCol="1270" anchor="ctr" anchorCtr="0">
              <a:noAutofit/>
            </a:bodyPr>
            <a:lstStyle/>
            <a:p>
              <a:pPr algn="ctr" defTabSz="2399580">
                <a:lnSpc>
                  <a:spcPct val="90000"/>
                </a:lnSpc>
                <a:spcBef>
                  <a:spcPct val="0"/>
                </a:spcBef>
                <a:spcAft>
                  <a:spcPct val="35000"/>
                </a:spcAft>
              </a:pPr>
              <a:r>
                <a:rPr lang="en-US" sz="1800" dirty="0"/>
                <a:t>Recommend </a:t>
              </a:r>
            </a:p>
          </p:txBody>
        </p:sp>
      </p:grpSp>
      <p:grpSp>
        <p:nvGrpSpPr>
          <p:cNvPr id="16" name="Group 15">
            <a:extLst>
              <a:ext uri="{FF2B5EF4-FFF2-40B4-BE49-F238E27FC236}">
                <a16:creationId xmlns:a16="http://schemas.microsoft.com/office/drawing/2014/main" id="{9CC4E134-0464-38EC-F1A3-63AE734B6650}"/>
              </a:ext>
            </a:extLst>
          </p:cNvPr>
          <p:cNvGrpSpPr/>
          <p:nvPr/>
        </p:nvGrpSpPr>
        <p:grpSpPr>
          <a:xfrm>
            <a:off x="602077" y="2553673"/>
            <a:ext cx="10974702" cy="1075266"/>
            <a:chOff x="602234" y="2553445"/>
            <a:chExt cx="10977561" cy="1075546"/>
          </a:xfrm>
          <a:solidFill>
            <a:schemeClr val="accent3"/>
          </a:solidFill>
        </p:grpSpPr>
        <p:sp>
          <p:nvSpPr>
            <p:cNvPr id="8" name="Freeform: Shape 7">
              <a:extLst>
                <a:ext uri="{FF2B5EF4-FFF2-40B4-BE49-F238E27FC236}">
                  <a16:creationId xmlns:a16="http://schemas.microsoft.com/office/drawing/2014/main" id="{EABD4435-8A10-7ED2-61BE-6CCCC846D0A6}"/>
                </a:ext>
              </a:extLst>
            </p:cNvPr>
            <p:cNvSpPr/>
            <p:nvPr/>
          </p:nvSpPr>
          <p:spPr>
            <a:xfrm>
              <a:off x="4993258" y="2553445"/>
              <a:ext cx="6586537" cy="1075546"/>
            </a:xfrm>
            <a:custGeom>
              <a:avLst/>
              <a:gdLst>
                <a:gd name="connsiteX0" fmla="*/ 0 w 6586537"/>
                <a:gd name="connsiteY0" fmla="*/ 134443 h 1075546"/>
                <a:gd name="connsiteX1" fmla="*/ 6048764 w 6586537"/>
                <a:gd name="connsiteY1" fmla="*/ 134443 h 1075546"/>
                <a:gd name="connsiteX2" fmla="*/ 6048764 w 6586537"/>
                <a:gd name="connsiteY2" fmla="*/ 0 h 1075546"/>
                <a:gd name="connsiteX3" fmla="*/ 6586537 w 6586537"/>
                <a:gd name="connsiteY3" fmla="*/ 537773 h 1075546"/>
                <a:gd name="connsiteX4" fmla="*/ 6048764 w 6586537"/>
                <a:gd name="connsiteY4" fmla="*/ 1075546 h 1075546"/>
                <a:gd name="connsiteX5" fmla="*/ 6048764 w 6586537"/>
                <a:gd name="connsiteY5" fmla="*/ 941103 h 1075546"/>
                <a:gd name="connsiteX6" fmla="*/ 0 w 6586537"/>
                <a:gd name="connsiteY6" fmla="*/ 941103 h 1075546"/>
                <a:gd name="connsiteX7" fmla="*/ 0 w 6586537"/>
                <a:gd name="connsiteY7" fmla="*/ 134443 h 107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537" h="1075546">
                  <a:moveTo>
                    <a:pt x="0" y="134443"/>
                  </a:moveTo>
                  <a:lnTo>
                    <a:pt x="6048764" y="134443"/>
                  </a:lnTo>
                  <a:lnTo>
                    <a:pt x="6048764" y="0"/>
                  </a:lnTo>
                  <a:lnTo>
                    <a:pt x="6586537" y="537773"/>
                  </a:lnTo>
                  <a:lnTo>
                    <a:pt x="6048764" y="1075546"/>
                  </a:lnTo>
                  <a:lnTo>
                    <a:pt x="6048764" y="941103"/>
                  </a:lnTo>
                  <a:lnTo>
                    <a:pt x="0" y="941103"/>
                  </a:lnTo>
                  <a:lnTo>
                    <a:pt x="0" y="134443"/>
                  </a:lnTo>
                  <a:close/>
                </a:path>
              </a:pathLst>
            </a:custGeom>
            <a:solidFill>
              <a:schemeClr val="accent2">
                <a:alpha val="4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75" tIns="152183" rIns="421000" bIns="152183" numCol="1" spcCol="1270" anchor="ctr" anchorCtr="0">
              <a:noAutofit/>
            </a:bodyPr>
            <a:lstStyle/>
            <a:p>
              <a:pPr marL="182825" lvl="1" defTabSz="1244227">
                <a:lnSpc>
                  <a:spcPct val="90000"/>
                </a:lnSpc>
                <a:spcBef>
                  <a:spcPct val="0"/>
                </a:spcBef>
                <a:spcAft>
                  <a:spcPct val="15000"/>
                </a:spcAft>
              </a:pPr>
              <a:r>
                <a:rPr lang="en-US" dirty="0">
                  <a:solidFill>
                    <a:sysClr val="windowText" lastClr="000000"/>
                  </a:solidFill>
                </a:rPr>
                <a:t>Talk about types of treatment and best level of care</a:t>
              </a:r>
            </a:p>
          </p:txBody>
        </p:sp>
        <p:sp>
          <p:nvSpPr>
            <p:cNvPr id="10" name="Freeform: Shape 9">
              <a:extLst>
                <a:ext uri="{FF2B5EF4-FFF2-40B4-BE49-F238E27FC236}">
                  <a16:creationId xmlns:a16="http://schemas.microsoft.com/office/drawing/2014/main" id="{D795B31B-1A77-4188-0AA9-EEEE20DCD5AE}"/>
                </a:ext>
              </a:extLst>
            </p:cNvPr>
            <p:cNvSpPr/>
            <p:nvPr/>
          </p:nvSpPr>
          <p:spPr>
            <a:xfrm>
              <a:off x="602234" y="2553445"/>
              <a:ext cx="4391024" cy="1075546"/>
            </a:xfrm>
            <a:custGeom>
              <a:avLst/>
              <a:gdLst>
                <a:gd name="connsiteX0" fmla="*/ 0 w 4391024"/>
                <a:gd name="connsiteY0" fmla="*/ 179261 h 1075546"/>
                <a:gd name="connsiteX1" fmla="*/ 179261 w 4391024"/>
                <a:gd name="connsiteY1" fmla="*/ 0 h 1075546"/>
                <a:gd name="connsiteX2" fmla="*/ 4211763 w 4391024"/>
                <a:gd name="connsiteY2" fmla="*/ 0 h 1075546"/>
                <a:gd name="connsiteX3" fmla="*/ 4391024 w 4391024"/>
                <a:gd name="connsiteY3" fmla="*/ 179261 h 1075546"/>
                <a:gd name="connsiteX4" fmla="*/ 4391024 w 4391024"/>
                <a:gd name="connsiteY4" fmla="*/ 896285 h 1075546"/>
                <a:gd name="connsiteX5" fmla="*/ 4211763 w 4391024"/>
                <a:gd name="connsiteY5" fmla="*/ 1075546 h 1075546"/>
                <a:gd name="connsiteX6" fmla="*/ 179261 w 4391024"/>
                <a:gd name="connsiteY6" fmla="*/ 1075546 h 1075546"/>
                <a:gd name="connsiteX7" fmla="*/ 0 w 4391024"/>
                <a:gd name="connsiteY7" fmla="*/ 896285 h 1075546"/>
                <a:gd name="connsiteX8" fmla="*/ 0 w 4391024"/>
                <a:gd name="connsiteY8" fmla="*/ 179261 h 107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1024" h="1075546">
                  <a:moveTo>
                    <a:pt x="0" y="179261"/>
                  </a:moveTo>
                  <a:cubicBezTo>
                    <a:pt x="0" y="80258"/>
                    <a:pt x="80258" y="0"/>
                    <a:pt x="179261" y="0"/>
                  </a:cubicBezTo>
                  <a:lnTo>
                    <a:pt x="4211763" y="0"/>
                  </a:lnTo>
                  <a:cubicBezTo>
                    <a:pt x="4310766" y="0"/>
                    <a:pt x="4391024" y="80258"/>
                    <a:pt x="4391024" y="179261"/>
                  </a:cubicBezTo>
                  <a:lnTo>
                    <a:pt x="4391024" y="896285"/>
                  </a:lnTo>
                  <a:cubicBezTo>
                    <a:pt x="4391024" y="995288"/>
                    <a:pt x="4310766" y="1075546"/>
                    <a:pt x="4211763" y="1075546"/>
                  </a:cubicBezTo>
                  <a:lnTo>
                    <a:pt x="179261" y="1075546"/>
                  </a:lnTo>
                  <a:cubicBezTo>
                    <a:pt x="80258" y="1075546"/>
                    <a:pt x="0" y="995288"/>
                    <a:pt x="0" y="896285"/>
                  </a:cubicBezTo>
                  <a:lnTo>
                    <a:pt x="0" y="179261"/>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177" tIns="155334" rIns="258177" bIns="155334" numCol="1" spcCol="1270" anchor="ctr" anchorCtr="0">
              <a:noAutofit/>
            </a:bodyPr>
            <a:lstStyle/>
            <a:p>
              <a:pPr algn="ctr" defTabSz="2399580">
                <a:lnSpc>
                  <a:spcPct val="90000"/>
                </a:lnSpc>
                <a:spcBef>
                  <a:spcPct val="0"/>
                </a:spcBef>
                <a:spcAft>
                  <a:spcPct val="35000"/>
                </a:spcAft>
              </a:pPr>
              <a:r>
                <a:rPr lang="en-US" sz="1800" dirty="0"/>
                <a:t>Discuss</a:t>
              </a:r>
            </a:p>
          </p:txBody>
        </p:sp>
      </p:grpSp>
      <p:grpSp>
        <p:nvGrpSpPr>
          <p:cNvPr id="17" name="Group 16">
            <a:extLst>
              <a:ext uri="{FF2B5EF4-FFF2-40B4-BE49-F238E27FC236}">
                <a16:creationId xmlns:a16="http://schemas.microsoft.com/office/drawing/2014/main" id="{25FD5F5D-FFB6-C44D-0240-7BDE54A24428}"/>
              </a:ext>
            </a:extLst>
          </p:cNvPr>
          <p:cNvGrpSpPr/>
          <p:nvPr/>
        </p:nvGrpSpPr>
        <p:grpSpPr>
          <a:xfrm>
            <a:off x="602077" y="3736466"/>
            <a:ext cx="10974702" cy="1075266"/>
            <a:chOff x="602234" y="3736546"/>
            <a:chExt cx="10977561" cy="1075546"/>
          </a:xfrm>
          <a:solidFill>
            <a:schemeClr val="accent6"/>
          </a:solidFill>
        </p:grpSpPr>
        <p:sp>
          <p:nvSpPr>
            <p:cNvPr id="11" name="Freeform: Shape 10">
              <a:extLst>
                <a:ext uri="{FF2B5EF4-FFF2-40B4-BE49-F238E27FC236}">
                  <a16:creationId xmlns:a16="http://schemas.microsoft.com/office/drawing/2014/main" id="{F2125D62-3346-8957-DFDF-7E51297155C2}"/>
                </a:ext>
              </a:extLst>
            </p:cNvPr>
            <p:cNvSpPr/>
            <p:nvPr/>
          </p:nvSpPr>
          <p:spPr>
            <a:xfrm>
              <a:off x="4993258" y="3736546"/>
              <a:ext cx="6586537" cy="1075546"/>
            </a:xfrm>
            <a:custGeom>
              <a:avLst/>
              <a:gdLst>
                <a:gd name="connsiteX0" fmla="*/ 0 w 6586537"/>
                <a:gd name="connsiteY0" fmla="*/ 134443 h 1075546"/>
                <a:gd name="connsiteX1" fmla="*/ 6048764 w 6586537"/>
                <a:gd name="connsiteY1" fmla="*/ 134443 h 1075546"/>
                <a:gd name="connsiteX2" fmla="*/ 6048764 w 6586537"/>
                <a:gd name="connsiteY2" fmla="*/ 0 h 1075546"/>
                <a:gd name="connsiteX3" fmla="*/ 6586537 w 6586537"/>
                <a:gd name="connsiteY3" fmla="*/ 537773 h 1075546"/>
                <a:gd name="connsiteX4" fmla="*/ 6048764 w 6586537"/>
                <a:gd name="connsiteY4" fmla="*/ 1075546 h 1075546"/>
                <a:gd name="connsiteX5" fmla="*/ 6048764 w 6586537"/>
                <a:gd name="connsiteY5" fmla="*/ 941103 h 1075546"/>
                <a:gd name="connsiteX6" fmla="*/ 0 w 6586537"/>
                <a:gd name="connsiteY6" fmla="*/ 941103 h 1075546"/>
                <a:gd name="connsiteX7" fmla="*/ 0 w 6586537"/>
                <a:gd name="connsiteY7" fmla="*/ 134443 h 107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537" h="1075546">
                  <a:moveTo>
                    <a:pt x="0" y="134443"/>
                  </a:moveTo>
                  <a:lnTo>
                    <a:pt x="6048764" y="134443"/>
                  </a:lnTo>
                  <a:lnTo>
                    <a:pt x="6048764" y="0"/>
                  </a:lnTo>
                  <a:lnTo>
                    <a:pt x="6586537" y="537773"/>
                  </a:lnTo>
                  <a:lnTo>
                    <a:pt x="6048764" y="1075546"/>
                  </a:lnTo>
                  <a:lnTo>
                    <a:pt x="6048764" y="941103"/>
                  </a:lnTo>
                  <a:lnTo>
                    <a:pt x="0" y="941103"/>
                  </a:lnTo>
                  <a:lnTo>
                    <a:pt x="0" y="134443"/>
                  </a:lnTo>
                  <a:close/>
                </a:path>
              </a:pathLst>
            </a:custGeom>
            <a:solidFill>
              <a:schemeClr val="accent3">
                <a:alpha val="4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75" tIns="152183" rIns="421000" bIns="152183" numCol="1" spcCol="1270" anchor="ctr" anchorCtr="0">
              <a:noAutofit/>
            </a:bodyPr>
            <a:lstStyle/>
            <a:p>
              <a:pPr marL="182825" lvl="1" defTabSz="1244227">
                <a:lnSpc>
                  <a:spcPct val="90000"/>
                </a:lnSpc>
                <a:spcBef>
                  <a:spcPct val="0"/>
                </a:spcBef>
                <a:spcAft>
                  <a:spcPct val="15000"/>
                </a:spcAft>
              </a:pPr>
              <a:r>
                <a:rPr lang="en-US" dirty="0">
                  <a:solidFill>
                    <a:sysClr val="windowText" lastClr="000000"/>
                  </a:solidFill>
                </a:rPr>
                <a:t>Talk about any concerns they may have about accepting the referral</a:t>
              </a:r>
            </a:p>
          </p:txBody>
        </p:sp>
        <p:sp>
          <p:nvSpPr>
            <p:cNvPr id="12" name="Freeform: Shape 11">
              <a:extLst>
                <a:ext uri="{FF2B5EF4-FFF2-40B4-BE49-F238E27FC236}">
                  <a16:creationId xmlns:a16="http://schemas.microsoft.com/office/drawing/2014/main" id="{26478FD1-6E2C-50C0-0D6E-EA2925ADB0AA}"/>
                </a:ext>
              </a:extLst>
            </p:cNvPr>
            <p:cNvSpPr/>
            <p:nvPr/>
          </p:nvSpPr>
          <p:spPr>
            <a:xfrm>
              <a:off x="602234" y="3736546"/>
              <a:ext cx="4391024" cy="1075546"/>
            </a:xfrm>
            <a:custGeom>
              <a:avLst/>
              <a:gdLst>
                <a:gd name="connsiteX0" fmla="*/ 0 w 4391024"/>
                <a:gd name="connsiteY0" fmla="*/ 179261 h 1075546"/>
                <a:gd name="connsiteX1" fmla="*/ 179261 w 4391024"/>
                <a:gd name="connsiteY1" fmla="*/ 0 h 1075546"/>
                <a:gd name="connsiteX2" fmla="*/ 4211763 w 4391024"/>
                <a:gd name="connsiteY2" fmla="*/ 0 h 1075546"/>
                <a:gd name="connsiteX3" fmla="*/ 4391024 w 4391024"/>
                <a:gd name="connsiteY3" fmla="*/ 179261 h 1075546"/>
                <a:gd name="connsiteX4" fmla="*/ 4391024 w 4391024"/>
                <a:gd name="connsiteY4" fmla="*/ 896285 h 1075546"/>
                <a:gd name="connsiteX5" fmla="*/ 4211763 w 4391024"/>
                <a:gd name="connsiteY5" fmla="*/ 1075546 h 1075546"/>
                <a:gd name="connsiteX6" fmla="*/ 179261 w 4391024"/>
                <a:gd name="connsiteY6" fmla="*/ 1075546 h 1075546"/>
                <a:gd name="connsiteX7" fmla="*/ 0 w 4391024"/>
                <a:gd name="connsiteY7" fmla="*/ 896285 h 1075546"/>
                <a:gd name="connsiteX8" fmla="*/ 0 w 4391024"/>
                <a:gd name="connsiteY8" fmla="*/ 179261 h 107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1024" h="1075546">
                  <a:moveTo>
                    <a:pt x="0" y="179261"/>
                  </a:moveTo>
                  <a:cubicBezTo>
                    <a:pt x="0" y="80258"/>
                    <a:pt x="80258" y="0"/>
                    <a:pt x="179261" y="0"/>
                  </a:cubicBezTo>
                  <a:lnTo>
                    <a:pt x="4211763" y="0"/>
                  </a:lnTo>
                  <a:cubicBezTo>
                    <a:pt x="4310766" y="0"/>
                    <a:pt x="4391024" y="80258"/>
                    <a:pt x="4391024" y="179261"/>
                  </a:cubicBezTo>
                  <a:lnTo>
                    <a:pt x="4391024" y="896285"/>
                  </a:lnTo>
                  <a:cubicBezTo>
                    <a:pt x="4391024" y="995288"/>
                    <a:pt x="4310766" y="1075546"/>
                    <a:pt x="4211763" y="1075546"/>
                  </a:cubicBezTo>
                  <a:lnTo>
                    <a:pt x="179261" y="1075546"/>
                  </a:lnTo>
                  <a:cubicBezTo>
                    <a:pt x="80258" y="1075546"/>
                    <a:pt x="0" y="995288"/>
                    <a:pt x="0" y="896285"/>
                  </a:cubicBezTo>
                  <a:lnTo>
                    <a:pt x="0" y="179261"/>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177" tIns="155334" rIns="258177" bIns="155334" numCol="1" spcCol="1270" anchor="ctr" anchorCtr="0">
              <a:noAutofit/>
            </a:bodyPr>
            <a:lstStyle/>
            <a:p>
              <a:pPr algn="ctr" defTabSz="2399580">
                <a:lnSpc>
                  <a:spcPct val="90000"/>
                </a:lnSpc>
                <a:spcBef>
                  <a:spcPct val="0"/>
                </a:spcBef>
                <a:spcAft>
                  <a:spcPct val="35000"/>
                </a:spcAft>
              </a:pPr>
              <a:r>
                <a:rPr lang="en-US" sz="1800"/>
                <a:t>Address</a:t>
              </a:r>
            </a:p>
          </p:txBody>
        </p:sp>
      </p:grpSp>
      <p:grpSp>
        <p:nvGrpSpPr>
          <p:cNvPr id="18" name="Group 17">
            <a:extLst>
              <a:ext uri="{FF2B5EF4-FFF2-40B4-BE49-F238E27FC236}">
                <a16:creationId xmlns:a16="http://schemas.microsoft.com/office/drawing/2014/main" id="{891C8C55-B4D4-1B9B-0F87-ED665FCE4790}"/>
              </a:ext>
            </a:extLst>
          </p:cNvPr>
          <p:cNvGrpSpPr/>
          <p:nvPr/>
        </p:nvGrpSpPr>
        <p:grpSpPr>
          <a:xfrm>
            <a:off x="602077" y="4919259"/>
            <a:ext cx="10974702" cy="1075266"/>
            <a:chOff x="602234" y="4919647"/>
            <a:chExt cx="10977561" cy="1075546"/>
          </a:xfrm>
          <a:solidFill>
            <a:schemeClr val="accent4"/>
          </a:solidFill>
        </p:grpSpPr>
        <p:sp>
          <p:nvSpPr>
            <p:cNvPr id="13" name="Freeform: Shape 12">
              <a:extLst>
                <a:ext uri="{FF2B5EF4-FFF2-40B4-BE49-F238E27FC236}">
                  <a16:creationId xmlns:a16="http://schemas.microsoft.com/office/drawing/2014/main" id="{F01C98CC-F40A-3B71-4A43-DEE412C8E2DB}"/>
                </a:ext>
              </a:extLst>
            </p:cNvPr>
            <p:cNvSpPr/>
            <p:nvPr/>
          </p:nvSpPr>
          <p:spPr>
            <a:xfrm>
              <a:off x="4993258" y="4919647"/>
              <a:ext cx="6586537" cy="1075546"/>
            </a:xfrm>
            <a:custGeom>
              <a:avLst/>
              <a:gdLst>
                <a:gd name="connsiteX0" fmla="*/ 0 w 6586537"/>
                <a:gd name="connsiteY0" fmla="*/ 134443 h 1075546"/>
                <a:gd name="connsiteX1" fmla="*/ 6048764 w 6586537"/>
                <a:gd name="connsiteY1" fmla="*/ 134443 h 1075546"/>
                <a:gd name="connsiteX2" fmla="*/ 6048764 w 6586537"/>
                <a:gd name="connsiteY2" fmla="*/ 0 h 1075546"/>
                <a:gd name="connsiteX3" fmla="*/ 6586537 w 6586537"/>
                <a:gd name="connsiteY3" fmla="*/ 537773 h 1075546"/>
                <a:gd name="connsiteX4" fmla="*/ 6048764 w 6586537"/>
                <a:gd name="connsiteY4" fmla="*/ 1075546 h 1075546"/>
                <a:gd name="connsiteX5" fmla="*/ 6048764 w 6586537"/>
                <a:gd name="connsiteY5" fmla="*/ 941103 h 1075546"/>
                <a:gd name="connsiteX6" fmla="*/ 0 w 6586537"/>
                <a:gd name="connsiteY6" fmla="*/ 941103 h 1075546"/>
                <a:gd name="connsiteX7" fmla="*/ 0 w 6586537"/>
                <a:gd name="connsiteY7" fmla="*/ 134443 h 107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537" h="1075546">
                  <a:moveTo>
                    <a:pt x="0" y="134443"/>
                  </a:moveTo>
                  <a:lnTo>
                    <a:pt x="6048764" y="134443"/>
                  </a:lnTo>
                  <a:lnTo>
                    <a:pt x="6048764" y="0"/>
                  </a:lnTo>
                  <a:lnTo>
                    <a:pt x="6586537" y="537773"/>
                  </a:lnTo>
                  <a:lnTo>
                    <a:pt x="6048764" y="1075546"/>
                  </a:lnTo>
                  <a:lnTo>
                    <a:pt x="6048764" y="941103"/>
                  </a:lnTo>
                  <a:lnTo>
                    <a:pt x="0" y="941103"/>
                  </a:lnTo>
                  <a:lnTo>
                    <a:pt x="0" y="134443"/>
                  </a:lnTo>
                  <a:close/>
                </a:path>
              </a:pathLst>
            </a:custGeom>
            <a:solidFill>
              <a:schemeClr val="accent5">
                <a:alpha val="4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7775" tIns="152183" rIns="421000" bIns="152183" numCol="1" spcCol="1270" anchor="ctr" anchorCtr="0">
              <a:noAutofit/>
            </a:bodyPr>
            <a:lstStyle/>
            <a:p>
              <a:pPr marL="182245" lvl="1" defTabSz="1244227">
                <a:lnSpc>
                  <a:spcPct val="90000"/>
                </a:lnSpc>
                <a:spcBef>
                  <a:spcPct val="0"/>
                </a:spcBef>
                <a:spcAft>
                  <a:spcPct val="15000"/>
                </a:spcAft>
              </a:pPr>
              <a:r>
                <a:rPr lang="en-US">
                  <a:solidFill>
                    <a:sysClr val="windowText" lastClr="000000"/>
                  </a:solidFill>
                </a:rPr>
                <a:t>Ensure the member links to the next level of care</a:t>
              </a:r>
            </a:p>
          </p:txBody>
        </p:sp>
        <p:sp>
          <p:nvSpPr>
            <p:cNvPr id="14" name="Freeform: Shape 13">
              <a:extLst>
                <a:ext uri="{FF2B5EF4-FFF2-40B4-BE49-F238E27FC236}">
                  <a16:creationId xmlns:a16="http://schemas.microsoft.com/office/drawing/2014/main" id="{7454C307-AD7B-1FC5-B6E6-D0762ED65741}"/>
                </a:ext>
              </a:extLst>
            </p:cNvPr>
            <p:cNvSpPr/>
            <p:nvPr/>
          </p:nvSpPr>
          <p:spPr>
            <a:xfrm>
              <a:off x="602234" y="4919647"/>
              <a:ext cx="4391024" cy="1075546"/>
            </a:xfrm>
            <a:custGeom>
              <a:avLst/>
              <a:gdLst>
                <a:gd name="connsiteX0" fmla="*/ 0 w 4391024"/>
                <a:gd name="connsiteY0" fmla="*/ 179261 h 1075546"/>
                <a:gd name="connsiteX1" fmla="*/ 179261 w 4391024"/>
                <a:gd name="connsiteY1" fmla="*/ 0 h 1075546"/>
                <a:gd name="connsiteX2" fmla="*/ 4211763 w 4391024"/>
                <a:gd name="connsiteY2" fmla="*/ 0 h 1075546"/>
                <a:gd name="connsiteX3" fmla="*/ 4391024 w 4391024"/>
                <a:gd name="connsiteY3" fmla="*/ 179261 h 1075546"/>
                <a:gd name="connsiteX4" fmla="*/ 4391024 w 4391024"/>
                <a:gd name="connsiteY4" fmla="*/ 896285 h 1075546"/>
                <a:gd name="connsiteX5" fmla="*/ 4211763 w 4391024"/>
                <a:gd name="connsiteY5" fmla="*/ 1075546 h 1075546"/>
                <a:gd name="connsiteX6" fmla="*/ 179261 w 4391024"/>
                <a:gd name="connsiteY6" fmla="*/ 1075546 h 1075546"/>
                <a:gd name="connsiteX7" fmla="*/ 0 w 4391024"/>
                <a:gd name="connsiteY7" fmla="*/ 896285 h 1075546"/>
                <a:gd name="connsiteX8" fmla="*/ 0 w 4391024"/>
                <a:gd name="connsiteY8" fmla="*/ 179261 h 107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1024" h="1075546">
                  <a:moveTo>
                    <a:pt x="0" y="179261"/>
                  </a:moveTo>
                  <a:cubicBezTo>
                    <a:pt x="0" y="80258"/>
                    <a:pt x="80258" y="0"/>
                    <a:pt x="179261" y="0"/>
                  </a:cubicBezTo>
                  <a:lnTo>
                    <a:pt x="4211763" y="0"/>
                  </a:lnTo>
                  <a:cubicBezTo>
                    <a:pt x="4310766" y="0"/>
                    <a:pt x="4391024" y="80258"/>
                    <a:pt x="4391024" y="179261"/>
                  </a:cubicBezTo>
                  <a:lnTo>
                    <a:pt x="4391024" y="896285"/>
                  </a:lnTo>
                  <a:cubicBezTo>
                    <a:pt x="4391024" y="995288"/>
                    <a:pt x="4310766" y="1075546"/>
                    <a:pt x="4211763" y="1075546"/>
                  </a:cubicBezTo>
                  <a:lnTo>
                    <a:pt x="179261" y="1075546"/>
                  </a:lnTo>
                  <a:cubicBezTo>
                    <a:pt x="80258" y="1075546"/>
                    <a:pt x="0" y="995288"/>
                    <a:pt x="0" y="896285"/>
                  </a:cubicBezTo>
                  <a:lnTo>
                    <a:pt x="0" y="179261"/>
                  </a:lnTo>
                  <a:close/>
                </a:path>
              </a:pathLst>
            </a:cu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8177" tIns="155334" rIns="258177" bIns="155334" numCol="1" spcCol="1270" anchor="ctr" anchorCtr="0">
              <a:noAutofit/>
            </a:bodyPr>
            <a:lstStyle/>
            <a:p>
              <a:pPr algn="ctr" defTabSz="2399580">
                <a:lnSpc>
                  <a:spcPct val="90000"/>
                </a:lnSpc>
                <a:spcBef>
                  <a:spcPct val="0"/>
                </a:spcBef>
                <a:spcAft>
                  <a:spcPct val="35000"/>
                </a:spcAft>
              </a:pPr>
              <a:r>
                <a:rPr lang="en-US" sz="1800"/>
                <a:t>Engage</a:t>
              </a:r>
            </a:p>
          </p:txBody>
        </p:sp>
      </p:grpSp>
    </p:spTree>
    <p:custDataLst>
      <p:tags r:id="rId1"/>
    </p:custDataLst>
    <p:extLst>
      <p:ext uri="{BB962C8B-B14F-4D97-AF65-F5344CB8AC3E}">
        <p14:creationId xmlns:p14="http://schemas.microsoft.com/office/powerpoint/2010/main" val="190657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2204-ED36-4394-94E9-AC089459FCEB}"/>
              </a:ext>
            </a:extLst>
          </p:cNvPr>
          <p:cNvSpPr>
            <a:spLocks noGrp="1"/>
          </p:cNvSpPr>
          <p:nvPr>
            <p:ph type="title"/>
          </p:nvPr>
        </p:nvSpPr>
        <p:spPr>
          <a:xfrm>
            <a:off x="601421" y="530144"/>
            <a:ext cx="10975360" cy="1007049"/>
          </a:xfrm>
        </p:spPr>
        <p:txBody>
          <a:bodyPr>
            <a:normAutofit/>
          </a:bodyPr>
          <a:lstStyle/>
          <a:p>
            <a:r>
              <a:rPr lang="en-US" dirty="0"/>
              <a:t>Referral to treatment sample scripts</a:t>
            </a:r>
          </a:p>
        </p:txBody>
      </p:sp>
      <p:sp>
        <p:nvSpPr>
          <p:cNvPr id="3" name="Content Placeholder 2">
            <a:extLst>
              <a:ext uri="{FF2B5EF4-FFF2-40B4-BE49-F238E27FC236}">
                <a16:creationId xmlns:a16="http://schemas.microsoft.com/office/drawing/2014/main" id="{B19B7439-9190-47D7-B4DA-684F18AC4299}"/>
              </a:ext>
            </a:extLst>
          </p:cNvPr>
          <p:cNvSpPr>
            <a:spLocks noGrp="1"/>
          </p:cNvSpPr>
          <p:nvPr>
            <p:ph idx="1"/>
          </p:nvPr>
        </p:nvSpPr>
        <p:spPr>
          <a:xfrm>
            <a:off x="777037" y="1537193"/>
            <a:ext cx="10799172" cy="4451460"/>
          </a:xfrm>
        </p:spPr>
        <p:txBody>
          <a:bodyPr>
            <a:noAutofit/>
          </a:bodyPr>
          <a:lstStyle/>
          <a:p>
            <a:pPr>
              <a:spcBef>
                <a:spcPts val="1200"/>
              </a:spcBef>
            </a:pPr>
            <a:r>
              <a:rPr lang="en-US" b="0" dirty="0"/>
              <a:t>“We’ve have talked a bit about your struggles at home, at school and with your health, and I think some changes around alcohol could help with the issues you identified.”</a:t>
            </a:r>
          </a:p>
          <a:p>
            <a:pPr>
              <a:spcBef>
                <a:spcPts val="1200"/>
              </a:spcBef>
            </a:pPr>
            <a:endParaRPr lang="en-US" b="0" dirty="0"/>
          </a:p>
          <a:p>
            <a:pPr>
              <a:spcBef>
                <a:spcPts val="1200"/>
              </a:spcBef>
            </a:pPr>
            <a:r>
              <a:rPr lang="en-US" b="0" dirty="0"/>
              <a:t>“Your score of 13 out of 40 on the AUDIT indicates that you might benefit from some help with cutting back on drinking.” </a:t>
            </a:r>
          </a:p>
          <a:p>
            <a:pPr>
              <a:spcBef>
                <a:spcPts val="1200"/>
              </a:spcBef>
            </a:pPr>
            <a:endParaRPr lang="en-US" b="0" dirty="0"/>
          </a:p>
          <a:p>
            <a:pPr>
              <a:spcBef>
                <a:spcPts val="1200"/>
              </a:spcBef>
            </a:pPr>
            <a:r>
              <a:rPr lang="en-US" b="0" dirty="0"/>
              <a:t>“Working on this through outpatient counseling with a counselor or other health professional like myself could be really helpful.”</a:t>
            </a:r>
          </a:p>
          <a:p>
            <a:pPr>
              <a:spcBef>
                <a:spcPts val="1200"/>
              </a:spcBef>
            </a:pPr>
            <a:endParaRPr lang="en-US" b="0" dirty="0"/>
          </a:p>
          <a:p>
            <a:pPr>
              <a:spcBef>
                <a:spcPts val="1200"/>
              </a:spcBef>
            </a:pPr>
            <a:r>
              <a:rPr lang="en-US" b="0" dirty="0"/>
              <a:t> “What do you think of this idea?”</a:t>
            </a:r>
          </a:p>
        </p:txBody>
      </p:sp>
      <p:sp>
        <p:nvSpPr>
          <p:cNvPr id="6" name="Text Placeholder 4">
            <a:extLst>
              <a:ext uri="{FF2B5EF4-FFF2-40B4-BE49-F238E27FC236}">
                <a16:creationId xmlns:a16="http://schemas.microsoft.com/office/drawing/2014/main" id="{3CEB5222-9419-4824-91D2-83F96D920F17}"/>
              </a:ext>
            </a:extLst>
          </p:cNvPr>
          <p:cNvSpPr>
            <a:spLocks noGrp="1"/>
          </p:cNvSpPr>
          <p:nvPr>
            <p:ph type="body" sz="quarter" idx="4294967295"/>
          </p:nvPr>
        </p:nvSpPr>
        <p:spPr>
          <a:xfrm>
            <a:off x="776465" y="5988653"/>
            <a:ext cx="4504152" cy="271391"/>
          </a:xfrm>
        </p:spPr>
        <p:txBody>
          <a:bodyPr>
            <a:normAutofit/>
          </a:bodyPr>
          <a:lstStyle/>
          <a:p>
            <a:r>
              <a:rPr lang="en-US" sz="1000" dirty="0"/>
              <a:t>(NORC at the University of Chicago, 2016)</a:t>
            </a:r>
          </a:p>
        </p:txBody>
      </p:sp>
    </p:spTree>
    <p:custDataLst>
      <p:tags r:id="rId1"/>
    </p:custDataLst>
    <p:extLst>
      <p:ext uri="{BB962C8B-B14F-4D97-AF65-F5344CB8AC3E}">
        <p14:creationId xmlns:p14="http://schemas.microsoft.com/office/powerpoint/2010/main" val="39353212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4455-1B1C-4C1C-BC60-DB36B087C27B}"/>
              </a:ext>
            </a:extLst>
          </p:cNvPr>
          <p:cNvSpPr>
            <a:spLocks noGrp="1"/>
          </p:cNvSpPr>
          <p:nvPr>
            <p:ph type="title"/>
          </p:nvPr>
        </p:nvSpPr>
        <p:spPr/>
        <p:txBody>
          <a:bodyPr/>
          <a:lstStyle/>
          <a:p>
            <a:r>
              <a:rPr lang="en-US" dirty="0"/>
              <a:t>Documentation</a:t>
            </a:r>
          </a:p>
        </p:txBody>
      </p:sp>
      <p:grpSp>
        <p:nvGrpSpPr>
          <p:cNvPr id="3" name="Group 2">
            <a:extLst>
              <a:ext uri="{FF2B5EF4-FFF2-40B4-BE49-F238E27FC236}">
                <a16:creationId xmlns:a16="http://schemas.microsoft.com/office/drawing/2014/main" id="{0382F11A-85F0-4448-A51B-86F252E9E7FC}"/>
              </a:ext>
              <a:ext uri="{C183D7F6-B498-43B3-948B-1728B52AA6E4}">
                <adec:decorative xmlns:adec="http://schemas.microsoft.com/office/drawing/2017/decorative" val="1"/>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A2556C8B-A55D-416B-8044-6F5484D54463}"/>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5D62B97-C555-4295-BE0D-A00AE865B12D}"/>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669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08F125-06FA-40E6-BD42-A981109C51B0}"/>
              </a:ext>
            </a:extLst>
          </p:cNvPr>
          <p:cNvSpPr>
            <a:spLocks noGrp="1"/>
          </p:cNvSpPr>
          <p:nvPr>
            <p:ph type="title"/>
          </p:nvPr>
        </p:nvSpPr>
        <p:spPr/>
        <p:txBody>
          <a:bodyPr/>
          <a:lstStyle/>
          <a:p>
            <a:r>
              <a:rPr lang="en-US" dirty="0"/>
              <a:t>Poll question</a:t>
            </a:r>
          </a:p>
        </p:txBody>
      </p:sp>
      <p:sp>
        <p:nvSpPr>
          <p:cNvPr id="5" name="Content Placeholder 4">
            <a:extLst>
              <a:ext uri="{FF2B5EF4-FFF2-40B4-BE49-F238E27FC236}">
                <a16:creationId xmlns:a16="http://schemas.microsoft.com/office/drawing/2014/main" id="{40F85312-87EE-95A8-64F8-4478CD8E93D5}"/>
              </a:ext>
            </a:extLst>
          </p:cNvPr>
          <p:cNvSpPr>
            <a:spLocks noGrp="1"/>
          </p:cNvSpPr>
          <p:nvPr>
            <p:ph idx="1"/>
          </p:nvPr>
        </p:nvSpPr>
        <p:spPr>
          <a:xfrm>
            <a:off x="601422" y="1418700"/>
            <a:ext cx="10975359" cy="4350205"/>
          </a:xfrm>
        </p:spPr>
        <p:txBody>
          <a:bodyPr/>
          <a:lstStyle/>
          <a:p>
            <a:r>
              <a:rPr lang="en-US" sz="2000" dirty="0">
                <a:solidFill>
                  <a:srgbClr val="7D3F98"/>
                </a:solidFill>
              </a:rPr>
              <a:t>Please rate your current knowledge of SBIRT:</a:t>
            </a:r>
          </a:p>
          <a:p>
            <a:endParaRPr lang="en-US" sz="2000" dirty="0"/>
          </a:p>
          <a:p>
            <a:pPr marL="514196" indent="-514196" defTabSz="914126" fontAlgn="auto">
              <a:spcBef>
                <a:spcPts val="0"/>
              </a:spcBef>
              <a:buClr>
                <a:schemeClr val="tx2"/>
              </a:buClr>
              <a:buFont typeface="+mj-lt"/>
              <a:buAutoNum type="arabicPeriod"/>
              <a:defRPr/>
            </a:pPr>
            <a:r>
              <a:rPr lang="en-US" sz="2000" b="0" dirty="0"/>
              <a:t>I have no knowledge of SBIRT.</a:t>
            </a:r>
          </a:p>
          <a:p>
            <a:pPr marL="514196" indent="-514196">
              <a:buClr>
                <a:schemeClr val="tx2"/>
              </a:buClr>
              <a:buFont typeface="+mj-lt"/>
              <a:buAutoNum type="arabicPeriod"/>
            </a:pPr>
            <a:r>
              <a:rPr lang="en-US" sz="2000" b="0" dirty="0"/>
              <a:t>I have minimal knowledge of SBIRT.</a:t>
            </a:r>
          </a:p>
          <a:p>
            <a:pPr marL="514196" indent="-514196">
              <a:buClr>
                <a:schemeClr val="tx2"/>
              </a:buClr>
              <a:buFont typeface="+mj-lt"/>
              <a:buAutoNum type="arabicPeriod"/>
            </a:pPr>
            <a:r>
              <a:rPr lang="en-US" sz="2000" b="0" dirty="0"/>
              <a:t>I have moderate knowledge of SBIRT but never implemented it.</a:t>
            </a:r>
          </a:p>
          <a:p>
            <a:pPr marL="514196" indent="-514196">
              <a:buClr>
                <a:schemeClr val="tx2"/>
              </a:buClr>
              <a:buFont typeface="+mj-lt"/>
              <a:buAutoNum type="arabicPeriod"/>
            </a:pPr>
            <a:r>
              <a:rPr lang="en-US" sz="2000" b="0" dirty="0"/>
              <a:t>I have a great deal of knowledge of SBIRT &amp; have implemented.</a:t>
            </a:r>
          </a:p>
          <a:p>
            <a:pPr marL="514196" indent="-514196">
              <a:buClr>
                <a:schemeClr val="tx2"/>
              </a:buClr>
              <a:buFont typeface="+mj-lt"/>
              <a:buAutoNum type="arabicPeriod"/>
            </a:pPr>
            <a:r>
              <a:rPr lang="en-US" sz="2000" b="0" dirty="0"/>
              <a:t>I am in expert in SBIRT and implement it regularly.</a:t>
            </a:r>
          </a:p>
          <a:p>
            <a:endParaRPr lang="en-US" dirty="0"/>
          </a:p>
        </p:txBody>
      </p:sp>
    </p:spTree>
    <p:custDataLst>
      <p:tags r:id="rId1"/>
    </p:custDataLst>
    <p:extLst>
      <p:ext uri="{BB962C8B-B14F-4D97-AF65-F5344CB8AC3E}">
        <p14:creationId xmlns:p14="http://schemas.microsoft.com/office/powerpoint/2010/main" val="42723332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DC853-6AB1-4580-8854-881065229178}"/>
              </a:ext>
            </a:extLst>
          </p:cNvPr>
          <p:cNvSpPr>
            <a:spLocks noGrp="1"/>
          </p:cNvSpPr>
          <p:nvPr>
            <p:ph type="title"/>
          </p:nvPr>
        </p:nvSpPr>
        <p:spPr/>
        <p:txBody>
          <a:bodyPr>
            <a:normAutofit/>
          </a:bodyPr>
          <a:lstStyle/>
          <a:p>
            <a:r>
              <a:rPr lang="en-US"/>
              <a:t>Commonly Accepted Standards</a:t>
            </a:r>
          </a:p>
        </p:txBody>
      </p:sp>
      <p:sp>
        <p:nvSpPr>
          <p:cNvPr id="9" name="Content Placeholder 8">
            <a:extLst>
              <a:ext uri="{FF2B5EF4-FFF2-40B4-BE49-F238E27FC236}">
                <a16:creationId xmlns:a16="http://schemas.microsoft.com/office/drawing/2014/main" id="{BD49CB4A-EB87-4E43-B1E6-CBF259B100AF}"/>
              </a:ext>
            </a:extLst>
          </p:cNvPr>
          <p:cNvSpPr>
            <a:spLocks noGrp="1"/>
          </p:cNvSpPr>
          <p:nvPr>
            <p:ph idx="1"/>
          </p:nvPr>
        </p:nvSpPr>
        <p:spPr>
          <a:xfrm>
            <a:off x="365664" y="1521953"/>
            <a:ext cx="11457496" cy="4350205"/>
          </a:xfrm>
        </p:spPr>
        <p:txBody>
          <a:bodyPr vert="horz" lIns="0" tIns="0" rIns="0" bIns="0" rtlCol="0" anchor="t">
            <a:normAutofit/>
          </a:bodyPr>
          <a:lstStyle/>
          <a:p>
            <a:pPr marL="913765" indent="-456565">
              <a:buFont typeface="Arial" panose="020B0604020202020204" pitchFamily="34" charset="0"/>
              <a:buChar char="•"/>
            </a:pPr>
            <a:r>
              <a:rPr lang="en-US" b="0" baseline="0"/>
              <a:t>Each page of the screening tool contains the </a:t>
            </a:r>
            <a:r>
              <a:rPr lang="en-US" b="0"/>
              <a:t>member’s</a:t>
            </a:r>
            <a:r>
              <a:rPr lang="en-US" b="0" baseline="0"/>
              <a:t> name or ID number</a:t>
            </a:r>
            <a:endParaRPr lang="en-US"/>
          </a:p>
          <a:p>
            <a:pPr marL="914126" indent="-457063">
              <a:buFont typeface="Arial" panose="020B0604020202020204" pitchFamily="34" charset="0"/>
              <a:buChar char="•"/>
            </a:pPr>
            <a:r>
              <a:rPr lang="en-US" b="0" baseline="0" dirty="0"/>
              <a:t>Include the date the screening tool was administered</a:t>
            </a:r>
            <a:endParaRPr lang="en-US" b="0" dirty="0"/>
          </a:p>
          <a:p>
            <a:pPr marL="914126" indent="-457063">
              <a:buFont typeface="Arial" panose="020B0604020202020204" pitchFamily="34" charset="0"/>
              <a:buChar char="•"/>
            </a:pPr>
            <a:r>
              <a:rPr lang="en-US" b="0" dirty="0"/>
              <a:t>Document the screening results</a:t>
            </a:r>
          </a:p>
          <a:p>
            <a:pPr marL="913765" indent="-456565">
              <a:buFont typeface="Arial" panose="020B0604020202020204" pitchFamily="34" charset="0"/>
              <a:buChar char="•"/>
            </a:pPr>
            <a:r>
              <a:rPr lang="en-US" b="0" baseline="0"/>
              <a:t>If a brief intervention is done, make sure to document it in the </a:t>
            </a:r>
            <a:r>
              <a:rPr lang="en-US" b="0"/>
              <a:t>member </a:t>
            </a:r>
            <a:r>
              <a:rPr lang="en-US" b="0" baseline="0"/>
              <a:t>record, as well as the </a:t>
            </a:r>
            <a:r>
              <a:rPr lang="en-US" b="0"/>
              <a:t>member’s</a:t>
            </a:r>
            <a:r>
              <a:rPr lang="en-US" b="0" baseline="0"/>
              <a:t> response</a:t>
            </a:r>
            <a:endParaRPr lang="en-US" b="0"/>
          </a:p>
          <a:p>
            <a:pPr marL="914126" indent="-457063">
              <a:buFont typeface="Arial" panose="020B0604020202020204" pitchFamily="34" charset="0"/>
              <a:buChar char="•"/>
            </a:pPr>
            <a:r>
              <a:rPr lang="en-US" b="0" baseline="0" dirty="0"/>
              <a:t>Make sure to document any referrals given, as well as the outcome </a:t>
            </a:r>
            <a:endParaRPr lang="en-US" b="0" dirty="0"/>
          </a:p>
          <a:p>
            <a:pPr marL="914126" indent="-457063">
              <a:buFont typeface="Arial" panose="020B0604020202020204" pitchFamily="34" charset="0"/>
              <a:buChar char="•"/>
            </a:pPr>
            <a:r>
              <a:rPr lang="en-US" b="0" baseline="0" dirty="0"/>
              <a:t>If you are the provider treating the SUD diagnosis, make sure to include the diagnosis in the treatment plan</a:t>
            </a:r>
            <a:endParaRPr lang="en-US" b="0" dirty="0"/>
          </a:p>
        </p:txBody>
      </p:sp>
      <p:sp>
        <p:nvSpPr>
          <p:cNvPr id="7" name="Text Placeholder 6">
            <a:extLst>
              <a:ext uri="{FF2B5EF4-FFF2-40B4-BE49-F238E27FC236}">
                <a16:creationId xmlns:a16="http://schemas.microsoft.com/office/drawing/2014/main" id="{CACC72A2-73C8-4718-90C0-8005C005C484}"/>
              </a:ext>
            </a:extLst>
          </p:cNvPr>
          <p:cNvSpPr>
            <a:spLocks noGrp="1"/>
          </p:cNvSpPr>
          <p:nvPr>
            <p:ph type="body" sz="quarter" idx="4294967295"/>
          </p:nvPr>
        </p:nvSpPr>
        <p:spPr>
          <a:xfrm>
            <a:off x="557784" y="5918542"/>
            <a:ext cx="4473680" cy="231986"/>
          </a:xfrm>
        </p:spPr>
        <p:txBody>
          <a:bodyPr>
            <a:normAutofit/>
          </a:bodyPr>
          <a:lstStyle/>
          <a:p>
            <a:r>
              <a:rPr lang="en-US" sz="1000" dirty="0"/>
              <a:t>(NCQA, 2018)</a:t>
            </a:r>
          </a:p>
        </p:txBody>
      </p:sp>
    </p:spTree>
    <p:custDataLst>
      <p:tags r:id="rId1"/>
    </p:custDataLst>
    <p:extLst>
      <p:ext uri="{BB962C8B-B14F-4D97-AF65-F5344CB8AC3E}">
        <p14:creationId xmlns:p14="http://schemas.microsoft.com/office/powerpoint/2010/main" val="4021668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71A6-CBF1-4A2A-8ADF-5416013F68C6}"/>
              </a:ext>
            </a:extLst>
          </p:cNvPr>
          <p:cNvSpPr>
            <a:spLocks noGrp="1"/>
          </p:cNvSpPr>
          <p:nvPr>
            <p:ph type="title"/>
          </p:nvPr>
        </p:nvSpPr>
        <p:spPr/>
        <p:txBody>
          <a:bodyPr>
            <a:normAutofit/>
          </a:bodyPr>
          <a:lstStyle/>
          <a:p>
            <a:r>
              <a:rPr lang="en-US"/>
              <a:t>General Guidelines for Documentation of SBIRT </a:t>
            </a:r>
          </a:p>
        </p:txBody>
      </p:sp>
      <p:sp>
        <p:nvSpPr>
          <p:cNvPr id="6" name="Text Placeholder 3">
            <a:extLst>
              <a:ext uri="{FF2B5EF4-FFF2-40B4-BE49-F238E27FC236}">
                <a16:creationId xmlns:a16="http://schemas.microsoft.com/office/drawing/2014/main" id="{56522C7C-2C3B-4C85-B1BE-3BF4AF43955F}"/>
              </a:ext>
            </a:extLst>
          </p:cNvPr>
          <p:cNvSpPr>
            <a:spLocks noGrp="1"/>
          </p:cNvSpPr>
          <p:nvPr>
            <p:ph idx="4294967295"/>
          </p:nvPr>
        </p:nvSpPr>
        <p:spPr>
          <a:xfrm>
            <a:off x="4247410" y="6202815"/>
            <a:ext cx="5789244" cy="132956"/>
          </a:xfrm>
        </p:spPr>
        <p:txBody>
          <a:bodyPr>
            <a:noAutofit/>
          </a:bodyPr>
          <a:lstStyle/>
          <a:p>
            <a:pPr algn="ctr"/>
            <a:r>
              <a:rPr lang="en-US" sz="900" dirty="0"/>
              <a:t>(Oregon Health and Science University Family Medicine, 2023)</a:t>
            </a:r>
          </a:p>
        </p:txBody>
      </p:sp>
      <p:sp>
        <p:nvSpPr>
          <p:cNvPr id="7" name="Freeform: Shape 6">
            <a:extLst>
              <a:ext uri="{FF2B5EF4-FFF2-40B4-BE49-F238E27FC236}">
                <a16:creationId xmlns:a16="http://schemas.microsoft.com/office/drawing/2014/main" id="{4C93F438-B746-B17C-215C-57577569B133}"/>
              </a:ext>
            </a:extLst>
          </p:cNvPr>
          <p:cNvSpPr/>
          <p:nvPr/>
        </p:nvSpPr>
        <p:spPr>
          <a:xfrm>
            <a:off x="879445" y="1124249"/>
            <a:ext cx="8350117" cy="1102943"/>
          </a:xfrm>
          <a:custGeom>
            <a:avLst/>
            <a:gdLst>
              <a:gd name="connsiteX0" fmla="*/ 0 w 8352292"/>
              <a:gd name="connsiteY0" fmla="*/ 110323 h 1103230"/>
              <a:gd name="connsiteX1" fmla="*/ 110323 w 8352292"/>
              <a:gd name="connsiteY1" fmla="*/ 0 h 1103230"/>
              <a:gd name="connsiteX2" fmla="*/ 8241969 w 8352292"/>
              <a:gd name="connsiteY2" fmla="*/ 0 h 1103230"/>
              <a:gd name="connsiteX3" fmla="*/ 8352292 w 8352292"/>
              <a:gd name="connsiteY3" fmla="*/ 110323 h 1103230"/>
              <a:gd name="connsiteX4" fmla="*/ 8352292 w 8352292"/>
              <a:gd name="connsiteY4" fmla="*/ 992907 h 1103230"/>
              <a:gd name="connsiteX5" fmla="*/ 8241969 w 8352292"/>
              <a:gd name="connsiteY5" fmla="*/ 1103230 h 1103230"/>
              <a:gd name="connsiteX6" fmla="*/ 110323 w 8352292"/>
              <a:gd name="connsiteY6" fmla="*/ 1103230 h 1103230"/>
              <a:gd name="connsiteX7" fmla="*/ 0 w 8352292"/>
              <a:gd name="connsiteY7" fmla="*/ 992907 h 1103230"/>
              <a:gd name="connsiteX8" fmla="*/ 0 w 8352292"/>
              <a:gd name="connsiteY8" fmla="*/ 110323 h 110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2292" h="1103230">
                <a:moveTo>
                  <a:pt x="0" y="110323"/>
                </a:moveTo>
                <a:cubicBezTo>
                  <a:pt x="0" y="49393"/>
                  <a:pt x="49393" y="0"/>
                  <a:pt x="110323" y="0"/>
                </a:cubicBezTo>
                <a:lnTo>
                  <a:pt x="8241969" y="0"/>
                </a:lnTo>
                <a:cubicBezTo>
                  <a:pt x="8302899" y="0"/>
                  <a:pt x="8352292" y="49393"/>
                  <a:pt x="8352292" y="110323"/>
                </a:cubicBezTo>
                <a:lnTo>
                  <a:pt x="8352292" y="992907"/>
                </a:lnTo>
                <a:cubicBezTo>
                  <a:pt x="8352292" y="1053837"/>
                  <a:pt x="8302899" y="1103230"/>
                  <a:pt x="8241969" y="1103230"/>
                </a:cubicBezTo>
                <a:lnTo>
                  <a:pt x="110323" y="1103230"/>
                </a:lnTo>
                <a:cubicBezTo>
                  <a:pt x="49393" y="1103230"/>
                  <a:pt x="0" y="1053837"/>
                  <a:pt x="0" y="992907"/>
                </a:cubicBezTo>
                <a:lnTo>
                  <a:pt x="0" y="110323"/>
                </a:lnTo>
                <a:close/>
              </a:path>
            </a:pathLst>
          </a:custGeom>
          <a:solidFill>
            <a:schemeClr val="accent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74320" tIns="108485" rIns="914400" bIns="108485" numCol="1" spcCol="1270" anchor="ctr" anchorCtr="0">
            <a:noAutofit/>
          </a:bodyPr>
          <a:lstStyle/>
          <a:p>
            <a:pPr defTabSz="888733">
              <a:lnSpc>
                <a:spcPct val="90000"/>
              </a:lnSpc>
              <a:spcBef>
                <a:spcPct val="0"/>
              </a:spcBef>
              <a:spcAft>
                <a:spcPct val="35000"/>
              </a:spcAft>
            </a:pPr>
            <a:r>
              <a:rPr lang="en-US" sz="1800" dirty="0"/>
              <a:t>Document screening tool that was administered and what the results were what they suggest for treatment recommendations or referrals.</a:t>
            </a:r>
          </a:p>
        </p:txBody>
      </p:sp>
      <p:sp>
        <p:nvSpPr>
          <p:cNvPr id="8" name="Freeform: Shape 7">
            <a:extLst>
              <a:ext uri="{FF2B5EF4-FFF2-40B4-BE49-F238E27FC236}">
                <a16:creationId xmlns:a16="http://schemas.microsoft.com/office/drawing/2014/main" id="{B674FB48-FF41-BA2B-EF4C-D5A00D302887}"/>
              </a:ext>
            </a:extLst>
          </p:cNvPr>
          <p:cNvSpPr/>
          <p:nvPr/>
        </p:nvSpPr>
        <p:spPr>
          <a:xfrm>
            <a:off x="1578767" y="2427727"/>
            <a:ext cx="8350117" cy="1102943"/>
          </a:xfrm>
          <a:custGeom>
            <a:avLst/>
            <a:gdLst>
              <a:gd name="connsiteX0" fmla="*/ 0 w 8352292"/>
              <a:gd name="connsiteY0" fmla="*/ 110323 h 1103230"/>
              <a:gd name="connsiteX1" fmla="*/ 110323 w 8352292"/>
              <a:gd name="connsiteY1" fmla="*/ 0 h 1103230"/>
              <a:gd name="connsiteX2" fmla="*/ 8241969 w 8352292"/>
              <a:gd name="connsiteY2" fmla="*/ 0 h 1103230"/>
              <a:gd name="connsiteX3" fmla="*/ 8352292 w 8352292"/>
              <a:gd name="connsiteY3" fmla="*/ 110323 h 1103230"/>
              <a:gd name="connsiteX4" fmla="*/ 8352292 w 8352292"/>
              <a:gd name="connsiteY4" fmla="*/ 992907 h 1103230"/>
              <a:gd name="connsiteX5" fmla="*/ 8241969 w 8352292"/>
              <a:gd name="connsiteY5" fmla="*/ 1103230 h 1103230"/>
              <a:gd name="connsiteX6" fmla="*/ 110323 w 8352292"/>
              <a:gd name="connsiteY6" fmla="*/ 1103230 h 1103230"/>
              <a:gd name="connsiteX7" fmla="*/ 0 w 8352292"/>
              <a:gd name="connsiteY7" fmla="*/ 992907 h 1103230"/>
              <a:gd name="connsiteX8" fmla="*/ 0 w 8352292"/>
              <a:gd name="connsiteY8" fmla="*/ 110323 h 110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2292" h="1103230">
                <a:moveTo>
                  <a:pt x="0" y="110323"/>
                </a:moveTo>
                <a:cubicBezTo>
                  <a:pt x="0" y="49393"/>
                  <a:pt x="49393" y="0"/>
                  <a:pt x="110323" y="0"/>
                </a:cubicBezTo>
                <a:lnTo>
                  <a:pt x="8241969" y="0"/>
                </a:lnTo>
                <a:cubicBezTo>
                  <a:pt x="8302899" y="0"/>
                  <a:pt x="8352292" y="49393"/>
                  <a:pt x="8352292" y="110323"/>
                </a:cubicBezTo>
                <a:lnTo>
                  <a:pt x="8352292" y="992907"/>
                </a:lnTo>
                <a:cubicBezTo>
                  <a:pt x="8352292" y="1053837"/>
                  <a:pt x="8302899" y="1103230"/>
                  <a:pt x="8241969" y="1103230"/>
                </a:cubicBezTo>
                <a:lnTo>
                  <a:pt x="110323" y="1103230"/>
                </a:lnTo>
                <a:cubicBezTo>
                  <a:pt x="49393" y="1103230"/>
                  <a:pt x="0" y="1053837"/>
                  <a:pt x="0" y="992907"/>
                </a:cubicBezTo>
                <a:lnTo>
                  <a:pt x="0" y="110323"/>
                </a:lnTo>
                <a:close/>
              </a:path>
            </a:pathLst>
          </a:custGeom>
          <a:solidFill>
            <a:schemeClr val="accent2"/>
          </a:solidFill>
        </p:spPr>
        <p:style>
          <a:lnRef idx="2">
            <a:schemeClr val="lt1">
              <a:hueOff val="0"/>
              <a:satOff val="0"/>
              <a:lumOff val="0"/>
              <a:alphaOff val="0"/>
            </a:schemeClr>
          </a:lnRef>
          <a:fillRef idx="1">
            <a:schemeClr val="accent5">
              <a:hueOff val="-3965354"/>
              <a:satOff val="6320"/>
              <a:lumOff val="3987"/>
              <a:alphaOff val="0"/>
            </a:schemeClr>
          </a:fillRef>
          <a:effectRef idx="0">
            <a:schemeClr val="accent5">
              <a:hueOff val="-3965354"/>
              <a:satOff val="6320"/>
              <a:lumOff val="3987"/>
              <a:alphaOff val="0"/>
            </a:schemeClr>
          </a:effectRef>
          <a:fontRef idx="minor">
            <a:schemeClr val="lt1"/>
          </a:fontRef>
        </p:style>
        <p:txBody>
          <a:bodyPr spcFirstLastPara="0" vert="horz" wrap="square" lIns="274320" tIns="108485" rIns="914400" bIns="108485" numCol="1" spcCol="1270" anchor="ctr" anchorCtr="0">
            <a:noAutofit/>
          </a:bodyPr>
          <a:lstStyle/>
          <a:p>
            <a:pPr defTabSz="888733">
              <a:lnSpc>
                <a:spcPct val="90000"/>
              </a:lnSpc>
              <a:spcBef>
                <a:spcPct val="0"/>
              </a:spcBef>
              <a:spcAft>
                <a:spcPct val="35000"/>
              </a:spcAft>
            </a:pPr>
            <a:r>
              <a:rPr lang="en-US" sz="1800" dirty="0"/>
              <a:t>Discuss the results of the tool and depending on the response you either: </a:t>
            </a:r>
            <a:r>
              <a:rPr lang="en-US" sz="1800"/>
              <a:t>Document the member’s declination or move on to the next step.</a:t>
            </a:r>
          </a:p>
        </p:txBody>
      </p:sp>
      <p:sp>
        <p:nvSpPr>
          <p:cNvPr id="9" name="Freeform: Shape 8">
            <a:extLst>
              <a:ext uri="{FF2B5EF4-FFF2-40B4-BE49-F238E27FC236}">
                <a16:creationId xmlns:a16="http://schemas.microsoft.com/office/drawing/2014/main" id="{DFFF48BB-A9A2-9AD1-F197-05F0498ED22E}"/>
              </a:ext>
            </a:extLst>
          </p:cNvPr>
          <p:cNvSpPr/>
          <p:nvPr/>
        </p:nvSpPr>
        <p:spPr>
          <a:xfrm>
            <a:off x="2267652" y="3731205"/>
            <a:ext cx="8350117" cy="1102943"/>
          </a:xfrm>
          <a:custGeom>
            <a:avLst/>
            <a:gdLst>
              <a:gd name="connsiteX0" fmla="*/ 0 w 8352292"/>
              <a:gd name="connsiteY0" fmla="*/ 110323 h 1103230"/>
              <a:gd name="connsiteX1" fmla="*/ 110323 w 8352292"/>
              <a:gd name="connsiteY1" fmla="*/ 0 h 1103230"/>
              <a:gd name="connsiteX2" fmla="*/ 8241969 w 8352292"/>
              <a:gd name="connsiteY2" fmla="*/ 0 h 1103230"/>
              <a:gd name="connsiteX3" fmla="*/ 8352292 w 8352292"/>
              <a:gd name="connsiteY3" fmla="*/ 110323 h 1103230"/>
              <a:gd name="connsiteX4" fmla="*/ 8352292 w 8352292"/>
              <a:gd name="connsiteY4" fmla="*/ 992907 h 1103230"/>
              <a:gd name="connsiteX5" fmla="*/ 8241969 w 8352292"/>
              <a:gd name="connsiteY5" fmla="*/ 1103230 h 1103230"/>
              <a:gd name="connsiteX6" fmla="*/ 110323 w 8352292"/>
              <a:gd name="connsiteY6" fmla="*/ 1103230 h 1103230"/>
              <a:gd name="connsiteX7" fmla="*/ 0 w 8352292"/>
              <a:gd name="connsiteY7" fmla="*/ 992907 h 1103230"/>
              <a:gd name="connsiteX8" fmla="*/ 0 w 8352292"/>
              <a:gd name="connsiteY8" fmla="*/ 110323 h 110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2292" h="1103230">
                <a:moveTo>
                  <a:pt x="0" y="110323"/>
                </a:moveTo>
                <a:cubicBezTo>
                  <a:pt x="0" y="49393"/>
                  <a:pt x="49393" y="0"/>
                  <a:pt x="110323" y="0"/>
                </a:cubicBezTo>
                <a:lnTo>
                  <a:pt x="8241969" y="0"/>
                </a:lnTo>
                <a:cubicBezTo>
                  <a:pt x="8302899" y="0"/>
                  <a:pt x="8352292" y="49393"/>
                  <a:pt x="8352292" y="110323"/>
                </a:cubicBezTo>
                <a:lnTo>
                  <a:pt x="8352292" y="992907"/>
                </a:lnTo>
                <a:cubicBezTo>
                  <a:pt x="8352292" y="1053837"/>
                  <a:pt x="8302899" y="1103230"/>
                  <a:pt x="8241969" y="1103230"/>
                </a:cubicBezTo>
                <a:lnTo>
                  <a:pt x="110323" y="1103230"/>
                </a:lnTo>
                <a:cubicBezTo>
                  <a:pt x="49393" y="1103230"/>
                  <a:pt x="0" y="1053837"/>
                  <a:pt x="0" y="992907"/>
                </a:cubicBezTo>
                <a:lnTo>
                  <a:pt x="0" y="110323"/>
                </a:lnTo>
                <a:close/>
              </a:path>
            </a:pathLst>
          </a:custGeom>
          <a:solidFill>
            <a:schemeClr val="accent3"/>
          </a:solidFill>
        </p:spPr>
        <p:style>
          <a:lnRef idx="2">
            <a:schemeClr val="lt1">
              <a:hueOff val="0"/>
              <a:satOff val="0"/>
              <a:lumOff val="0"/>
              <a:alphaOff val="0"/>
            </a:schemeClr>
          </a:lnRef>
          <a:fillRef idx="1">
            <a:schemeClr val="accent5">
              <a:hueOff val="-7930708"/>
              <a:satOff val="12641"/>
              <a:lumOff val="7974"/>
              <a:alphaOff val="0"/>
            </a:schemeClr>
          </a:fillRef>
          <a:effectRef idx="0">
            <a:schemeClr val="accent5">
              <a:hueOff val="-7930708"/>
              <a:satOff val="12641"/>
              <a:lumOff val="7974"/>
              <a:alphaOff val="0"/>
            </a:schemeClr>
          </a:effectRef>
          <a:fontRef idx="minor">
            <a:schemeClr val="lt1"/>
          </a:fontRef>
        </p:style>
        <p:txBody>
          <a:bodyPr spcFirstLastPara="0" vert="horz" wrap="square" lIns="274320" tIns="108485" rIns="914400" bIns="108485" numCol="1" spcCol="1270" anchor="ctr" anchorCtr="0">
            <a:noAutofit/>
          </a:bodyPr>
          <a:lstStyle/>
          <a:p>
            <a:pPr defTabSz="888733">
              <a:lnSpc>
                <a:spcPct val="90000"/>
              </a:lnSpc>
              <a:spcBef>
                <a:spcPct val="0"/>
              </a:spcBef>
              <a:spcAft>
                <a:spcPct val="35000"/>
              </a:spcAft>
            </a:pPr>
            <a:r>
              <a:rPr lang="en-US" sz="1800"/>
              <a:t>If the member agrees to have a discussion, you then review options and </a:t>
            </a:r>
            <a:r>
              <a:rPr lang="en-US" sz="1800" dirty="0"/>
              <a:t>document next steps.</a:t>
            </a:r>
          </a:p>
        </p:txBody>
      </p:sp>
      <p:sp>
        <p:nvSpPr>
          <p:cNvPr id="10" name="Freeform: Shape 9">
            <a:extLst>
              <a:ext uri="{FF2B5EF4-FFF2-40B4-BE49-F238E27FC236}">
                <a16:creationId xmlns:a16="http://schemas.microsoft.com/office/drawing/2014/main" id="{CFFD4D57-E35A-EB85-D819-0C546F7FCAA5}"/>
              </a:ext>
            </a:extLst>
          </p:cNvPr>
          <p:cNvSpPr/>
          <p:nvPr/>
        </p:nvSpPr>
        <p:spPr>
          <a:xfrm>
            <a:off x="2966974" y="5034684"/>
            <a:ext cx="8350117" cy="1102943"/>
          </a:xfrm>
          <a:custGeom>
            <a:avLst/>
            <a:gdLst>
              <a:gd name="connsiteX0" fmla="*/ 0 w 8352292"/>
              <a:gd name="connsiteY0" fmla="*/ 110323 h 1103230"/>
              <a:gd name="connsiteX1" fmla="*/ 110323 w 8352292"/>
              <a:gd name="connsiteY1" fmla="*/ 0 h 1103230"/>
              <a:gd name="connsiteX2" fmla="*/ 8241969 w 8352292"/>
              <a:gd name="connsiteY2" fmla="*/ 0 h 1103230"/>
              <a:gd name="connsiteX3" fmla="*/ 8352292 w 8352292"/>
              <a:gd name="connsiteY3" fmla="*/ 110323 h 1103230"/>
              <a:gd name="connsiteX4" fmla="*/ 8352292 w 8352292"/>
              <a:gd name="connsiteY4" fmla="*/ 992907 h 1103230"/>
              <a:gd name="connsiteX5" fmla="*/ 8241969 w 8352292"/>
              <a:gd name="connsiteY5" fmla="*/ 1103230 h 1103230"/>
              <a:gd name="connsiteX6" fmla="*/ 110323 w 8352292"/>
              <a:gd name="connsiteY6" fmla="*/ 1103230 h 1103230"/>
              <a:gd name="connsiteX7" fmla="*/ 0 w 8352292"/>
              <a:gd name="connsiteY7" fmla="*/ 992907 h 1103230"/>
              <a:gd name="connsiteX8" fmla="*/ 0 w 8352292"/>
              <a:gd name="connsiteY8" fmla="*/ 110323 h 110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2292" h="1103230">
                <a:moveTo>
                  <a:pt x="0" y="110323"/>
                </a:moveTo>
                <a:cubicBezTo>
                  <a:pt x="0" y="49393"/>
                  <a:pt x="49393" y="0"/>
                  <a:pt x="110323" y="0"/>
                </a:cubicBezTo>
                <a:lnTo>
                  <a:pt x="8241969" y="0"/>
                </a:lnTo>
                <a:cubicBezTo>
                  <a:pt x="8302899" y="0"/>
                  <a:pt x="8352292" y="49393"/>
                  <a:pt x="8352292" y="110323"/>
                </a:cubicBezTo>
                <a:lnTo>
                  <a:pt x="8352292" y="992907"/>
                </a:lnTo>
                <a:cubicBezTo>
                  <a:pt x="8352292" y="1053837"/>
                  <a:pt x="8302899" y="1103230"/>
                  <a:pt x="8241969" y="1103230"/>
                </a:cubicBezTo>
                <a:lnTo>
                  <a:pt x="110323" y="1103230"/>
                </a:lnTo>
                <a:cubicBezTo>
                  <a:pt x="49393" y="1103230"/>
                  <a:pt x="0" y="1053837"/>
                  <a:pt x="0" y="992907"/>
                </a:cubicBezTo>
                <a:lnTo>
                  <a:pt x="0" y="110323"/>
                </a:lnTo>
                <a:close/>
              </a:path>
            </a:pathLst>
          </a:custGeom>
          <a:solidFill>
            <a:schemeClr val="accent5"/>
          </a:solidFill>
        </p:spPr>
        <p:style>
          <a:lnRef idx="2">
            <a:schemeClr val="lt1">
              <a:hueOff val="0"/>
              <a:satOff val="0"/>
              <a:lumOff val="0"/>
              <a:alphaOff val="0"/>
            </a:schemeClr>
          </a:lnRef>
          <a:fillRef idx="1">
            <a:schemeClr val="accent5">
              <a:hueOff val="-11896062"/>
              <a:satOff val="18961"/>
              <a:lumOff val="11961"/>
              <a:alphaOff val="0"/>
            </a:schemeClr>
          </a:fillRef>
          <a:effectRef idx="0">
            <a:schemeClr val="accent5">
              <a:hueOff val="-11896062"/>
              <a:satOff val="18961"/>
              <a:lumOff val="11961"/>
              <a:alphaOff val="0"/>
            </a:schemeClr>
          </a:effectRef>
          <a:fontRef idx="minor">
            <a:schemeClr val="lt1"/>
          </a:fontRef>
        </p:style>
        <p:txBody>
          <a:bodyPr spcFirstLastPara="0" vert="horz" wrap="square" lIns="274320" tIns="108485" rIns="914400" bIns="108485" numCol="1" spcCol="1270" anchor="ctr" anchorCtr="0">
            <a:noAutofit/>
          </a:bodyPr>
          <a:lstStyle/>
          <a:p>
            <a:pPr defTabSz="888733">
              <a:lnSpc>
                <a:spcPct val="90000"/>
              </a:lnSpc>
              <a:spcBef>
                <a:spcPct val="0"/>
              </a:spcBef>
              <a:spcAft>
                <a:spcPct val="35000"/>
              </a:spcAft>
            </a:pPr>
            <a:r>
              <a:rPr lang="en-US" sz="1800" dirty="0"/>
              <a:t>Finalize your documentation by recording the interaction’s total amount of time.</a:t>
            </a:r>
          </a:p>
        </p:txBody>
      </p:sp>
      <p:sp>
        <p:nvSpPr>
          <p:cNvPr id="11" name="Freeform: Shape 10">
            <a:extLst>
              <a:ext uri="{FF2B5EF4-FFF2-40B4-BE49-F238E27FC236}">
                <a16:creationId xmlns:a16="http://schemas.microsoft.com/office/drawing/2014/main" id="{189C49BD-63AE-C522-F04D-FB49DC05AD24}"/>
              </a:ext>
            </a:extLst>
          </p:cNvPr>
          <p:cNvSpPr/>
          <p:nvPr/>
        </p:nvSpPr>
        <p:spPr>
          <a:xfrm>
            <a:off x="8512650" y="1969004"/>
            <a:ext cx="716912" cy="716912"/>
          </a:xfrm>
          <a:custGeom>
            <a:avLst/>
            <a:gdLst>
              <a:gd name="connsiteX0" fmla="*/ 0 w 717099"/>
              <a:gd name="connsiteY0" fmla="*/ 394404 h 717099"/>
              <a:gd name="connsiteX1" fmla="*/ 161347 w 717099"/>
              <a:gd name="connsiteY1" fmla="*/ 394404 h 717099"/>
              <a:gd name="connsiteX2" fmla="*/ 161347 w 717099"/>
              <a:gd name="connsiteY2" fmla="*/ 0 h 717099"/>
              <a:gd name="connsiteX3" fmla="*/ 555752 w 717099"/>
              <a:gd name="connsiteY3" fmla="*/ 0 h 717099"/>
              <a:gd name="connsiteX4" fmla="*/ 555752 w 717099"/>
              <a:gd name="connsiteY4" fmla="*/ 394404 h 717099"/>
              <a:gd name="connsiteX5" fmla="*/ 717099 w 717099"/>
              <a:gd name="connsiteY5" fmla="*/ 394404 h 717099"/>
              <a:gd name="connsiteX6" fmla="*/ 358550 w 717099"/>
              <a:gd name="connsiteY6" fmla="*/ 717099 h 717099"/>
              <a:gd name="connsiteX7" fmla="*/ 0 w 717099"/>
              <a:gd name="connsiteY7" fmla="*/ 394404 h 71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099" h="717099">
                <a:moveTo>
                  <a:pt x="0" y="394404"/>
                </a:moveTo>
                <a:lnTo>
                  <a:pt x="161347" y="394404"/>
                </a:lnTo>
                <a:lnTo>
                  <a:pt x="161347" y="0"/>
                </a:lnTo>
                <a:lnTo>
                  <a:pt x="555752" y="0"/>
                </a:lnTo>
                <a:lnTo>
                  <a:pt x="555752" y="394404"/>
                </a:lnTo>
                <a:lnTo>
                  <a:pt x="717099" y="394404"/>
                </a:lnTo>
                <a:lnTo>
                  <a:pt x="358550" y="717099"/>
                </a:lnTo>
                <a:lnTo>
                  <a:pt x="0" y="394404"/>
                </a:lnTo>
                <a:close/>
              </a:path>
            </a:pathLst>
          </a:custGeom>
          <a:solidFill>
            <a:schemeClr val="bg1">
              <a:lumMod val="85000"/>
            </a:schemeClr>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01934" tIns="40629" rIns="201934" bIns="218065" numCol="1" spcCol="1270" anchor="ctr" anchorCtr="0">
            <a:noAutofit/>
          </a:bodyPr>
          <a:lstStyle/>
          <a:p>
            <a:pPr algn="ctr" defTabSz="1421973">
              <a:lnSpc>
                <a:spcPct val="90000"/>
              </a:lnSpc>
              <a:spcBef>
                <a:spcPct val="0"/>
              </a:spcBef>
              <a:spcAft>
                <a:spcPct val="35000"/>
              </a:spcAft>
            </a:pPr>
            <a:endParaRPr lang="en-US" sz="3199"/>
          </a:p>
        </p:txBody>
      </p:sp>
      <p:sp>
        <p:nvSpPr>
          <p:cNvPr id="12" name="Freeform: Shape 11">
            <a:extLst>
              <a:ext uri="{FF2B5EF4-FFF2-40B4-BE49-F238E27FC236}">
                <a16:creationId xmlns:a16="http://schemas.microsoft.com/office/drawing/2014/main" id="{E57F0A1E-E396-4796-5D09-5DFFD06441A7}"/>
              </a:ext>
            </a:extLst>
          </p:cNvPr>
          <p:cNvSpPr/>
          <p:nvPr/>
        </p:nvSpPr>
        <p:spPr>
          <a:xfrm>
            <a:off x="9211972" y="3272482"/>
            <a:ext cx="716912" cy="716912"/>
          </a:xfrm>
          <a:custGeom>
            <a:avLst/>
            <a:gdLst>
              <a:gd name="connsiteX0" fmla="*/ 0 w 717099"/>
              <a:gd name="connsiteY0" fmla="*/ 394404 h 717099"/>
              <a:gd name="connsiteX1" fmla="*/ 161347 w 717099"/>
              <a:gd name="connsiteY1" fmla="*/ 394404 h 717099"/>
              <a:gd name="connsiteX2" fmla="*/ 161347 w 717099"/>
              <a:gd name="connsiteY2" fmla="*/ 0 h 717099"/>
              <a:gd name="connsiteX3" fmla="*/ 555752 w 717099"/>
              <a:gd name="connsiteY3" fmla="*/ 0 h 717099"/>
              <a:gd name="connsiteX4" fmla="*/ 555752 w 717099"/>
              <a:gd name="connsiteY4" fmla="*/ 394404 h 717099"/>
              <a:gd name="connsiteX5" fmla="*/ 717099 w 717099"/>
              <a:gd name="connsiteY5" fmla="*/ 394404 h 717099"/>
              <a:gd name="connsiteX6" fmla="*/ 358550 w 717099"/>
              <a:gd name="connsiteY6" fmla="*/ 717099 h 717099"/>
              <a:gd name="connsiteX7" fmla="*/ 0 w 717099"/>
              <a:gd name="connsiteY7" fmla="*/ 394404 h 71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099" h="717099">
                <a:moveTo>
                  <a:pt x="0" y="394404"/>
                </a:moveTo>
                <a:lnTo>
                  <a:pt x="161347" y="394404"/>
                </a:lnTo>
                <a:lnTo>
                  <a:pt x="161347" y="0"/>
                </a:lnTo>
                <a:lnTo>
                  <a:pt x="555752" y="0"/>
                </a:lnTo>
                <a:lnTo>
                  <a:pt x="555752" y="394404"/>
                </a:lnTo>
                <a:lnTo>
                  <a:pt x="717099" y="394404"/>
                </a:lnTo>
                <a:lnTo>
                  <a:pt x="358550" y="717099"/>
                </a:lnTo>
                <a:lnTo>
                  <a:pt x="0" y="394404"/>
                </a:lnTo>
                <a:close/>
              </a:path>
            </a:pathLst>
          </a:custGeom>
          <a:solidFill>
            <a:schemeClr val="bg1">
              <a:lumMod val="85000"/>
            </a:schemeClr>
          </a:solidFill>
        </p:spPr>
        <p:style>
          <a:lnRef idx="2">
            <a:schemeClr val="accent5">
              <a:tint val="40000"/>
              <a:alpha val="90000"/>
              <a:hueOff val="0"/>
              <a:satOff val="0"/>
              <a:lumOff val="0"/>
              <a:alphaOff val="0"/>
            </a:schemeClr>
          </a:lnRef>
          <a:fillRef idx="1">
            <a:schemeClr val="accent5">
              <a:tint val="40000"/>
              <a:alpha val="90000"/>
              <a:hueOff val="-5533796"/>
              <a:satOff val="11531"/>
              <a:lumOff val="1504"/>
              <a:alphaOff val="0"/>
            </a:schemeClr>
          </a:fillRef>
          <a:effectRef idx="0">
            <a:schemeClr val="accent5">
              <a:tint val="40000"/>
              <a:alpha val="90000"/>
              <a:hueOff val="-5533796"/>
              <a:satOff val="11531"/>
              <a:lumOff val="1504"/>
              <a:alphaOff val="0"/>
            </a:schemeClr>
          </a:effectRef>
          <a:fontRef idx="minor">
            <a:schemeClr val="dk1">
              <a:hueOff val="0"/>
              <a:satOff val="0"/>
              <a:lumOff val="0"/>
              <a:alphaOff val="0"/>
            </a:schemeClr>
          </a:fontRef>
        </p:style>
        <p:txBody>
          <a:bodyPr spcFirstLastPara="0" vert="horz" wrap="square" lIns="201934" tIns="40629" rIns="201934" bIns="218065" numCol="1" spcCol="1270" anchor="ctr" anchorCtr="0">
            <a:noAutofit/>
          </a:bodyPr>
          <a:lstStyle/>
          <a:p>
            <a:pPr algn="ctr" defTabSz="1421973">
              <a:lnSpc>
                <a:spcPct val="90000"/>
              </a:lnSpc>
              <a:spcBef>
                <a:spcPct val="0"/>
              </a:spcBef>
              <a:spcAft>
                <a:spcPct val="35000"/>
              </a:spcAft>
            </a:pPr>
            <a:endParaRPr lang="en-US" sz="3199"/>
          </a:p>
        </p:txBody>
      </p:sp>
      <p:sp>
        <p:nvSpPr>
          <p:cNvPr id="13" name="Freeform: Shape 12">
            <a:extLst>
              <a:ext uri="{FF2B5EF4-FFF2-40B4-BE49-F238E27FC236}">
                <a16:creationId xmlns:a16="http://schemas.microsoft.com/office/drawing/2014/main" id="{5531B8EA-E5E7-9834-C937-BA40CE7D3764}"/>
              </a:ext>
            </a:extLst>
          </p:cNvPr>
          <p:cNvSpPr/>
          <p:nvPr/>
        </p:nvSpPr>
        <p:spPr>
          <a:xfrm>
            <a:off x="9900856" y="4575960"/>
            <a:ext cx="716912" cy="716912"/>
          </a:xfrm>
          <a:custGeom>
            <a:avLst/>
            <a:gdLst>
              <a:gd name="connsiteX0" fmla="*/ 0 w 717099"/>
              <a:gd name="connsiteY0" fmla="*/ 394404 h 717099"/>
              <a:gd name="connsiteX1" fmla="*/ 161347 w 717099"/>
              <a:gd name="connsiteY1" fmla="*/ 394404 h 717099"/>
              <a:gd name="connsiteX2" fmla="*/ 161347 w 717099"/>
              <a:gd name="connsiteY2" fmla="*/ 0 h 717099"/>
              <a:gd name="connsiteX3" fmla="*/ 555752 w 717099"/>
              <a:gd name="connsiteY3" fmla="*/ 0 h 717099"/>
              <a:gd name="connsiteX4" fmla="*/ 555752 w 717099"/>
              <a:gd name="connsiteY4" fmla="*/ 394404 h 717099"/>
              <a:gd name="connsiteX5" fmla="*/ 717099 w 717099"/>
              <a:gd name="connsiteY5" fmla="*/ 394404 h 717099"/>
              <a:gd name="connsiteX6" fmla="*/ 358550 w 717099"/>
              <a:gd name="connsiteY6" fmla="*/ 717099 h 717099"/>
              <a:gd name="connsiteX7" fmla="*/ 0 w 717099"/>
              <a:gd name="connsiteY7" fmla="*/ 394404 h 717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099" h="717099">
                <a:moveTo>
                  <a:pt x="0" y="394404"/>
                </a:moveTo>
                <a:lnTo>
                  <a:pt x="161347" y="394404"/>
                </a:lnTo>
                <a:lnTo>
                  <a:pt x="161347" y="0"/>
                </a:lnTo>
                <a:lnTo>
                  <a:pt x="555752" y="0"/>
                </a:lnTo>
                <a:lnTo>
                  <a:pt x="555752" y="394404"/>
                </a:lnTo>
                <a:lnTo>
                  <a:pt x="717099" y="394404"/>
                </a:lnTo>
                <a:lnTo>
                  <a:pt x="358550" y="717099"/>
                </a:lnTo>
                <a:lnTo>
                  <a:pt x="0" y="394404"/>
                </a:lnTo>
                <a:close/>
              </a:path>
            </a:pathLst>
          </a:custGeom>
          <a:solidFill>
            <a:schemeClr val="bg1">
              <a:lumMod val="85000"/>
            </a:schemeClr>
          </a:solidFill>
        </p:spPr>
        <p:style>
          <a:lnRef idx="2">
            <a:schemeClr val="accent5">
              <a:tint val="40000"/>
              <a:alpha val="90000"/>
              <a:hueOff val="0"/>
              <a:satOff val="0"/>
              <a:lumOff val="0"/>
              <a:alphaOff val="0"/>
            </a:schemeClr>
          </a:lnRef>
          <a:fillRef idx="1">
            <a:schemeClr val="accent5">
              <a:tint val="40000"/>
              <a:alpha val="90000"/>
              <a:hueOff val="-11067592"/>
              <a:satOff val="23061"/>
              <a:lumOff val="3007"/>
              <a:alphaOff val="0"/>
            </a:schemeClr>
          </a:fillRef>
          <a:effectRef idx="0">
            <a:schemeClr val="accent5">
              <a:tint val="40000"/>
              <a:alpha val="90000"/>
              <a:hueOff val="-11067592"/>
              <a:satOff val="23061"/>
              <a:lumOff val="3007"/>
              <a:alphaOff val="0"/>
            </a:schemeClr>
          </a:effectRef>
          <a:fontRef idx="minor">
            <a:schemeClr val="dk1">
              <a:hueOff val="0"/>
              <a:satOff val="0"/>
              <a:lumOff val="0"/>
              <a:alphaOff val="0"/>
            </a:schemeClr>
          </a:fontRef>
        </p:style>
        <p:txBody>
          <a:bodyPr spcFirstLastPara="0" vert="horz" wrap="square" lIns="201934" tIns="40629" rIns="201934" bIns="218065" numCol="1" spcCol="1270" anchor="ctr" anchorCtr="0">
            <a:noAutofit/>
          </a:bodyPr>
          <a:lstStyle/>
          <a:p>
            <a:pPr algn="ctr" defTabSz="1421973">
              <a:lnSpc>
                <a:spcPct val="90000"/>
              </a:lnSpc>
              <a:spcBef>
                <a:spcPct val="0"/>
              </a:spcBef>
              <a:spcAft>
                <a:spcPct val="35000"/>
              </a:spcAft>
            </a:pPr>
            <a:endParaRPr lang="en-US" sz="3199"/>
          </a:p>
        </p:txBody>
      </p:sp>
    </p:spTree>
    <p:custDataLst>
      <p:tags r:id="rId1"/>
    </p:custDataLst>
    <p:extLst>
      <p:ext uri="{BB962C8B-B14F-4D97-AF65-F5344CB8AC3E}">
        <p14:creationId xmlns:p14="http://schemas.microsoft.com/office/powerpoint/2010/main" val="105995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4455-1B1C-4C1C-BC60-DB36B087C27B}"/>
              </a:ext>
            </a:extLst>
          </p:cNvPr>
          <p:cNvSpPr>
            <a:spLocks noGrp="1"/>
          </p:cNvSpPr>
          <p:nvPr>
            <p:ph type="title"/>
          </p:nvPr>
        </p:nvSpPr>
        <p:spPr/>
        <p:txBody>
          <a:bodyPr/>
          <a:lstStyle/>
          <a:p>
            <a:r>
              <a:rPr lang="en-US" dirty="0"/>
              <a:t>Contracted entity resources</a:t>
            </a:r>
          </a:p>
        </p:txBody>
      </p:sp>
      <p:grpSp>
        <p:nvGrpSpPr>
          <p:cNvPr id="3" name="Group 2">
            <a:extLst>
              <a:ext uri="{FF2B5EF4-FFF2-40B4-BE49-F238E27FC236}">
                <a16:creationId xmlns:a16="http://schemas.microsoft.com/office/drawing/2014/main" id="{0382F11A-85F0-4448-A51B-86F252E9E7FC}"/>
              </a:ext>
              <a:ext uri="{C183D7F6-B498-43B3-948B-1728B52AA6E4}">
                <adec:decorative xmlns:adec="http://schemas.microsoft.com/office/drawing/2017/decorative" val="1"/>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A2556C8B-A55D-416B-8044-6F5484D54463}"/>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5D62B97-C555-4295-BE0D-A00AE865B12D}"/>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65711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BE8C-1E33-5758-5A9B-EA4AFA1010FE}"/>
              </a:ext>
            </a:extLst>
          </p:cNvPr>
          <p:cNvSpPr>
            <a:spLocks noGrp="1"/>
          </p:cNvSpPr>
          <p:nvPr>
            <p:ph type="title"/>
          </p:nvPr>
        </p:nvSpPr>
        <p:spPr>
          <a:xfrm>
            <a:off x="601506" y="483685"/>
            <a:ext cx="10974703" cy="659910"/>
          </a:xfrm>
        </p:spPr>
        <p:txBody>
          <a:bodyPr>
            <a:normAutofit/>
          </a:bodyPr>
          <a:lstStyle/>
          <a:p>
            <a:r>
              <a:rPr lang="en-US" dirty="0"/>
              <a:t>Oklahoma Complete Health- *immediate assistance resources*</a:t>
            </a:r>
          </a:p>
        </p:txBody>
      </p:sp>
      <p:sp>
        <p:nvSpPr>
          <p:cNvPr id="3" name="Content Placeholder 2">
            <a:extLst>
              <a:ext uri="{FF2B5EF4-FFF2-40B4-BE49-F238E27FC236}">
                <a16:creationId xmlns:a16="http://schemas.microsoft.com/office/drawing/2014/main" id="{659E2857-974F-E171-ECA3-690DD6C38F3C}"/>
              </a:ext>
            </a:extLst>
          </p:cNvPr>
          <p:cNvSpPr>
            <a:spLocks noGrp="1"/>
          </p:cNvSpPr>
          <p:nvPr>
            <p:ph idx="1"/>
          </p:nvPr>
        </p:nvSpPr>
        <p:spPr>
          <a:xfrm>
            <a:off x="612616" y="1143596"/>
            <a:ext cx="10974704" cy="5344197"/>
          </a:xfrm>
        </p:spPr>
        <p:txBody>
          <a:bodyPr>
            <a:noAutofit/>
          </a:bodyPr>
          <a:lstStyle/>
          <a:p>
            <a:r>
              <a:rPr lang="en-US" sz="1799" b="1" dirty="0">
                <a:solidFill>
                  <a:schemeClr val="accent2"/>
                </a:solidFill>
              </a:rPr>
              <a:t>Virtual Telehealth: </a:t>
            </a:r>
          </a:p>
          <a:p>
            <a:endParaRPr lang="en-US" sz="500" b="1" dirty="0">
              <a:solidFill>
                <a:schemeClr val="accent2"/>
              </a:solidFill>
            </a:endParaRPr>
          </a:p>
          <a:p>
            <a:pPr>
              <a:spcBef>
                <a:spcPts val="0"/>
              </a:spcBef>
            </a:pPr>
            <a:r>
              <a:rPr lang="en-US" sz="1799" b="1" dirty="0"/>
              <a:t>Brave Health- Ages 13+ for therapy and psychiatry   </a:t>
            </a:r>
          </a:p>
          <a:p>
            <a:pPr marL="577677" lvl="1" indent="-285664">
              <a:spcBef>
                <a:spcPts val="0"/>
              </a:spcBef>
            </a:pPr>
            <a:r>
              <a:rPr lang="en-US" sz="1799" dirty="0"/>
              <a:t>Referrals can be submitted using our </a:t>
            </a:r>
            <a:r>
              <a:rPr lang="en-US" sz="1799" dirty="0">
                <a:hlinkClick r:id="rId3"/>
              </a:rPr>
              <a:t>Fast Access Referral Form</a:t>
            </a:r>
            <a:r>
              <a:rPr lang="en-US" sz="1799" dirty="0"/>
              <a:t>.</a:t>
            </a:r>
          </a:p>
          <a:p>
            <a:pPr marL="577677" lvl="1" indent="-285664">
              <a:spcBef>
                <a:spcPts val="0"/>
              </a:spcBef>
            </a:pPr>
            <a:r>
              <a:rPr lang="en-US" sz="1799" dirty="0"/>
              <a:t>After completing a referral, please remind your patient to complete the </a:t>
            </a:r>
            <a:r>
              <a:rPr lang="en-US" sz="1799" dirty="0">
                <a:hlinkClick r:id="rId4"/>
              </a:rPr>
              <a:t>Patient Consent Form</a:t>
            </a:r>
            <a:r>
              <a:rPr lang="en-US" sz="1799" dirty="0"/>
              <a:t> and feel free to send them the link.</a:t>
            </a:r>
          </a:p>
          <a:p>
            <a:pPr marL="577677" lvl="1" indent="-285664">
              <a:spcBef>
                <a:spcPts val="0"/>
              </a:spcBef>
            </a:pPr>
            <a:r>
              <a:rPr lang="en-US" sz="1799" dirty="0"/>
              <a:t>Reach out to </a:t>
            </a:r>
            <a:r>
              <a:rPr lang="en-US" sz="1799" dirty="0">
                <a:hlinkClick r:id="rId5"/>
              </a:rPr>
              <a:t>partnersupport@bebravehealth.com</a:t>
            </a:r>
            <a:r>
              <a:rPr lang="en-US" sz="1799" dirty="0"/>
              <a:t> anytime with questions, feedback, or suggestions about the process.</a:t>
            </a:r>
          </a:p>
          <a:p>
            <a:pPr marL="577677" lvl="1" indent="-285664">
              <a:spcBef>
                <a:spcPts val="0"/>
              </a:spcBef>
            </a:pPr>
            <a:r>
              <a:rPr lang="en-US" sz="1799" dirty="0"/>
              <a:t>Please review our </a:t>
            </a:r>
            <a:r>
              <a:rPr lang="en-US" sz="1799" dirty="0">
                <a:hlinkClick r:id="rId6"/>
              </a:rPr>
              <a:t>Referrer Toolkit</a:t>
            </a:r>
            <a:r>
              <a:rPr lang="en-US" sz="1799" dirty="0"/>
              <a:t> for helpful information about our services and practice.</a:t>
            </a:r>
          </a:p>
          <a:p>
            <a:pPr>
              <a:spcBef>
                <a:spcPts val="0"/>
              </a:spcBef>
            </a:pPr>
            <a:r>
              <a:rPr lang="en-US" sz="1799" b="1" dirty="0">
                <a:solidFill>
                  <a:schemeClr val="tx2"/>
                </a:solidFill>
              </a:rPr>
              <a:t>Teladoc Health- Ages 13+ for therapy and psychiatry</a:t>
            </a:r>
          </a:p>
          <a:p>
            <a:pPr marL="577677" lvl="1" indent="-285664">
              <a:spcBef>
                <a:spcPts val="0"/>
              </a:spcBef>
            </a:pPr>
            <a:r>
              <a:rPr lang="en-US" sz="1799" dirty="0"/>
              <a:t>Patient registration at: </a:t>
            </a:r>
            <a:r>
              <a:rPr lang="en-US" sz="1799" dirty="0">
                <a:hlinkClick r:id="rId7"/>
              </a:rPr>
              <a:t>Teladoc Registration </a:t>
            </a:r>
            <a:endParaRPr lang="en-US" sz="1799" dirty="0"/>
          </a:p>
          <a:p>
            <a:endParaRPr lang="en-US" sz="1799" dirty="0"/>
          </a:p>
          <a:p>
            <a:r>
              <a:rPr lang="en-US" sz="1799" b="1" dirty="0">
                <a:solidFill>
                  <a:schemeClr val="accent2"/>
                </a:solidFill>
              </a:rPr>
              <a:t>Care Management: </a:t>
            </a:r>
          </a:p>
          <a:p>
            <a:endParaRPr lang="en-US" sz="500" b="1" dirty="0">
              <a:solidFill>
                <a:schemeClr val="accent2"/>
              </a:solidFill>
            </a:endParaRPr>
          </a:p>
          <a:p>
            <a:pPr>
              <a:spcBef>
                <a:spcPts val="0"/>
              </a:spcBef>
            </a:pPr>
            <a:r>
              <a:rPr lang="en-US" sz="1799" b="1" dirty="0">
                <a:solidFill>
                  <a:schemeClr val="tx2"/>
                </a:solidFill>
              </a:rPr>
              <a:t>Oklahoma Complete Health</a:t>
            </a:r>
          </a:p>
          <a:p>
            <a:pPr>
              <a:spcBef>
                <a:spcPts val="0"/>
              </a:spcBef>
            </a:pPr>
            <a:r>
              <a:rPr lang="en-US" sz="1799" dirty="0"/>
              <a:t>Email us securely the patient’s name and Medicaid ID at: </a:t>
            </a:r>
            <a:r>
              <a:rPr lang="en-US" sz="1799" dirty="0">
                <a:hlinkClick r:id="rId8"/>
              </a:rPr>
              <a:t>OCHBehavioralHealthSSP@OklahomaCompleteHealth.com</a:t>
            </a:r>
            <a:endParaRPr lang="en-US" sz="1799" dirty="0"/>
          </a:p>
          <a:p>
            <a:pPr>
              <a:spcBef>
                <a:spcPts val="0"/>
              </a:spcBef>
            </a:pPr>
            <a:r>
              <a:rPr lang="en-US" sz="1799" b="1" dirty="0"/>
              <a:t>We will take care of the rest! </a:t>
            </a:r>
          </a:p>
        </p:txBody>
      </p:sp>
    </p:spTree>
    <p:extLst>
      <p:ext uri="{BB962C8B-B14F-4D97-AF65-F5344CB8AC3E}">
        <p14:creationId xmlns:p14="http://schemas.microsoft.com/office/powerpoint/2010/main" val="629207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B6FAD08E-A83F-133E-26AC-0DC1E00BF80D}"/>
              </a:ext>
            </a:extLst>
          </p:cNvPr>
          <p:cNvSpPr>
            <a:spLocks noGrp="1"/>
          </p:cNvSpPr>
          <p:nvPr>
            <p:ph idx="1"/>
          </p:nvPr>
        </p:nvSpPr>
        <p:spPr>
          <a:xfrm>
            <a:off x="557783" y="4191393"/>
            <a:ext cx="11457496" cy="1779640"/>
          </a:xfrm>
        </p:spPr>
        <p:txBody>
          <a:bodyPr>
            <a:normAutofit/>
          </a:bodyPr>
          <a:lstStyle/>
          <a:p>
            <a:pPr marL="285750" indent="-285750" defTabSz="914126" fontAlgn="auto">
              <a:spcBef>
                <a:spcPts val="0"/>
              </a:spcBef>
              <a:buClrTx/>
              <a:buFont typeface="Arial" panose="020B0604020202020204" pitchFamily="34" charset="0"/>
              <a:buChar char="•"/>
              <a:defRPr/>
            </a:pPr>
            <a:r>
              <a:rPr lang="en-US" sz="1300" kern="100" dirty="0">
                <a:latin typeface="CVS Health Sans" panose="020B0504020202020204" pitchFamily="34" charset="0"/>
                <a:ea typeface="Cambria" panose="02040503050406030204" pitchFamily="18" charset="0"/>
                <a:cs typeface="Cambria" panose="02040503050406030204" pitchFamily="18" charset="0"/>
              </a:rPr>
              <a:t>Find an Aetna Better Health Provider:</a:t>
            </a:r>
            <a:r>
              <a:rPr lang="en-US" sz="1300" b="0" kern="100" dirty="0">
                <a:latin typeface="CVS Health Sans" panose="020B0504020202020204" pitchFamily="34" charset="0"/>
                <a:ea typeface="Cambria" panose="02040503050406030204" pitchFamily="18" charset="0"/>
                <a:cs typeface="Cambria" panose="02040503050406030204" pitchFamily="18" charset="0"/>
              </a:rPr>
              <a:t>  </a:t>
            </a:r>
            <a:r>
              <a:rPr lang="en-US" sz="1300" kern="100" dirty="0">
                <a:solidFill>
                  <a:srgbClr val="7D3F98"/>
                </a:solidFill>
                <a:latin typeface="CVS Health Sans" panose="020B0504020202020204" pitchFamily="34" charset="0"/>
                <a:ea typeface="Cambria" panose="02040503050406030204" pitchFamily="18" charset="0"/>
                <a:cs typeface="Cambria" panose="02040503050406030204" pitchFamily="18" charset="0"/>
                <a:hlinkClick r:id="rId3">
                  <a:extLst>
                    <a:ext uri="{A12FA001-AC4F-418D-AE19-62706E023703}">
                      <ahyp:hlinkClr xmlns:ahyp="http://schemas.microsoft.com/office/drawing/2018/hyperlinkcolor" val="tx"/>
                    </a:ext>
                  </a:extLst>
                </a:hlinkClick>
              </a:rPr>
              <a:t>Find a Provider | Aetna Better Health of Oklahoma</a:t>
            </a:r>
            <a:endParaRPr lang="en-US" sz="1300" kern="100" dirty="0">
              <a:solidFill>
                <a:srgbClr val="7D3F98"/>
              </a:solidFill>
              <a:latin typeface="CVS Health Sans" panose="020B0504020202020204" pitchFamily="34" charset="0"/>
              <a:ea typeface="Cambria" panose="02040503050406030204" pitchFamily="18" charset="0"/>
              <a:cs typeface="Cambria" panose="02040503050406030204" pitchFamily="18" charset="0"/>
            </a:endParaRPr>
          </a:p>
          <a:p>
            <a:pPr marL="285750" indent="-285750" defTabSz="914126" fontAlgn="auto">
              <a:spcBef>
                <a:spcPts val="0"/>
              </a:spcBef>
              <a:buClrTx/>
              <a:buFont typeface="Arial" panose="020B0604020202020204" pitchFamily="34" charset="0"/>
              <a:buChar char="•"/>
              <a:defRPr/>
            </a:pPr>
            <a:r>
              <a:rPr lang="en-US" sz="1300" kern="100" dirty="0">
                <a:latin typeface="CVS Health Sans" panose="020B0504020202020204" pitchFamily="34" charset="0"/>
                <a:ea typeface="Cambria" panose="02040503050406030204" pitchFamily="18" charset="0"/>
                <a:cs typeface="Cambria" panose="02040503050406030204" pitchFamily="18" charset="0"/>
              </a:rPr>
              <a:t>Nonemergency Medical Rides</a:t>
            </a:r>
            <a:r>
              <a:rPr lang="en-US" sz="1300" b="0" kern="100" dirty="0">
                <a:latin typeface="CVS Health Sans" panose="020B0504020202020204" pitchFamily="34" charset="0"/>
                <a:ea typeface="Cambria" panose="02040503050406030204" pitchFamily="18" charset="0"/>
                <a:cs typeface="Cambria" panose="02040503050406030204" pitchFamily="18" charset="0"/>
              </a:rPr>
              <a:t>: </a:t>
            </a:r>
            <a:r>
              <a:rPr lang="en-US" sz="1300" kern="100" dirty="0" err="1">
                <a:solidFill>
                  <a:srgbClr val="7D3F98"/>
                </a:solidFill>
                <a:latin typeface="CVS Health Sans" panose="020B0504020202020204" pitchFamily="34" charset="0"/>
                <a:ea typeface="Cambria" panose="020405030504060302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Modivcare</a:t>
            </a:r>
            <a:r>
              <a:rPr lang="en-US" sz="1300" kern="100" dirty="0">
                <a:solidFill>
                  <a:srgbClr val="7D3F98"/>
                </a:solidFill>
                <a:latin typeface="CVS Health Sans" panose="020B0504020202020204" pitchFamily="34" charset="0"/>
                <a:ea typeface="Cambria" panose="020405030504060302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 Home</a:t>
            </a:r>
            <a:r>
              <a:rPr lang="en-US" sz="1300" b="0" kern="100" dirty="0">
                <a:latin typeface="CVS Health Sans" panose="020B0504020202020204" pitchFamily="34" charset="0"/>
                <a:ea typeface="Cambria" panose="02040503050406030204" pitchFamily="18" charset="0"/>
                <a:cs typeface="Times New Roman" panose="02020603050405020304" pitchFamily="18" charset="0"/>
              </a:rPr>
              <a:t> or call </a:t>
            </a:r>
            <a:r>
              <a:rPr lang="en-US" sz="1300" kern="100" dirty="0">
                <a:solidFill>
                  <a:srgbClr val="7D3F98"/>
                </a:solidFill>
                <a:latin typeface="CVS Health Sans" panose="020B0504020202020204" pitchFamily="34" charset="0"/>
                <a:ea typeface="Cambria" panose="020405030504060302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1-877-718-4208</a:t>
            </a:r>
            <a:r>
              <a:rPr lang="en-US" sz="1300" kern="100" dirty="0">
                <a:solidFill>
                  <a:srgbClr val="7D3F98"/>
                </a:solidFill>
                <a:latin typeface="CVS Health Sans" panose="020B0504020202020204" pitchFamily="34" charset="0"/>
                <a:ea typeface="Cambria" panose="02040503050406030204" pitchFamily="18" charset="0"/>
                <a:cs typeface="Times New Roman" panose="02020603050405020304" pitchFamily="18" charset="0"/>
              </a:rPr>
              <a:t>  </a:t>
            </a:r>
            <a:r>
              <a:rPr lang="en-US" sz="1300" kern="100" spc="30" dirty="0">
                <a:solidFill>
                  <a:srgbClr val="7D3F98"/>
                </a:solidFill>
                <a:latin typeface="CVS Health Sans" panose="020B0504020202020204" pitchFamily="34" charset="0"/>
                <a:ea typeface="Cambria" panose="02040503050406030204" pitchFamily="18" charset="0"/>
                <a:cs typeface="Times New Roman" panose="02020603050405020304" pitchFamily="18" charset="0"/>
              </a:rPr>
              <a:t>(TTY:</a:t>
            </a:r>
            <a:r>
              <a:rPr lang="en-US" sz="1300" kern="100" dirty="0">
                <a:solidFill>
                  <a:srgbClr val="7D3F98"/>
                </a:solidFill>
                <a:latin typeface="CVS Health Sans" panose="020B0504020202020204" pitchFamily="34" charset="0"/>
                <a:ea typeface="Cambria" panose="02040503050406030204" pitchFamily="18" charset="0"/>
                <a:cs typeface="Times New Roman" panose="02020603050405020304" pitchFamily="18" charset="0"/>
              </a:rPr>
              <a:t> </a:t>
            </a:r>
            <a:r>
              <a:rPr lang="en-US" sz="1300" kern="100" dirty="0">
                <a:solidFill>
                  <a:srgbClr val="7D3F98"/>
                </a:solidFill>
                <a:latin typeface="CVS Health Sans" panose="020B0504020202020204" pitchFamily="34" charset="0"/>
                <a:ea typeface="Cambria" panose="020405030504060302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1-866-288-3133</a:t>
            </a:r>
            <a:r>
              <a:rPr lang="en-US" sz="1300" kern="100" dirty="0">
                <a:solidFill>
                  <a:srgbClr val="7D3F98"/>
                </a:solidFill>
                <a:latin typeface="CVS Health Sans" panose="020B0504020202020204" pitchFamily="34" charset="0"/>
                <a:ea typeface="Cambria" panose="02040503050406030204" pitchFamily="18" charset="0"/>
                <a:cs typeface="Times New Roman" panose="02020603050405020304" pitchFamily="18" charset="0"/>
              </a:rPr>
              <a:t>)</a:t>
            </a:r>
            <a:endParaRPr lang="en-US" sz="1300" kern="100" dirty="0">
              <a:solidFill>
                <a:srgbClr val="7D3F98"/>
              </a:solidFill>
              <a:latin typeface="CVS Health Sans" panose="020B0504020202020204" pitchFamily="34" charset="0"/>
              <a:ea typeface="Cambria" panose="02040503050406030204" pitchFamily="18" charset="0"/>
              <a:cs typeface="Cambria" panose="02040503050406030204" pitchFamily="18" charset="0"/>
            </a:endParaRPr>
          </a:p>
          <a:p>
            <a:pPr marL="285750" indent="-285750" defTabSz="914126" fontAlgn="auto">
              <a:spcBef>
                <a:spcPts val="0"/>
              </a:spcBef>
              <a:buClrTx/>
              <a:buFont typeface="Arial" panose="020B0604020202020204" pitchFamily="34" charset="0"/>
              <a:buChar char="•"/>
              <a:defRPr/>
            </a:pPr>
            <a:r>
              <a:rPr lang="en-US" sz="1300" kern="100" dirty="0">
                <a:latin typeface="CVS Health Sans" panose="020B0504020202020204" pitchFamily="34" charset="0"/>
                <a:ea typeface="Cambria" panose="02040503050406030204" pitchFamily="18" charset="0"/>
                <a:cs typeface="Cambria" panose="02040503050406030204" pitchFamily="18" charset="0"/>
              </a:rPr>
              <a:t>REACH Teams</a:t>
            </a:r>
            <a:r>
              <a:rPr lang="en-US" sz="1300" b="0" kern="100" dirty="0">
                <a:latin typeface="CVS Health Sans" panose="020B0504020202020204" pitchFamily="34" charset="0"/>
                <a:ea typeface="Cambria" panose="02040503050406030204" pitchFamily="18" charset="0"/>
                <a:cs typeface="Cambria" panose="02040503050406030204" pitchFamily="18" charset="0"/>
              </a:rPr>
              <a:t>:</a:t>
            </a:r>
            <a:r>
              <a:rPr lang="en-US" sz="1300" kern="100" dirty="0">
                <a:latin typeface="CVS Health Sans" panose="020B0504020202020204" pitchFamily="34" charset="0"/>
                <a:ea typeface="Cambria" panose="02040503050406030204" pitchFamily="18" charset="0"/>
                <a:cs typeface="Cambria" panose="02040503050406030204" pitchFamily="18" charset="0"/>
              </a:rPr>
              <a:t> </a:t>
            </a:r>
            <a:r>
              <a:rPr lang="en-US" sz="1300" b="0" kern="100" dirty="0">
                <a:latin typeface="CVS Health Sans" panose="020B0504020202020204" pitchFamily="34" charset="0"/>
                <a:ea typeface="Cambria" panose="02040503050406030204" pitchFamily="18" charset="0"/>
                <a:cs typeface="Cambria" panose="02040503050406030204" pitchFamily="18" charset="0"/>
              </a:rPr>
              <a:t>Connect to programs (finances, food, education, housing, legal issues, jobs, support groups, baby supplies, clothing, etc.) Call </a:t>
            </a:r>
            <a:r>
              <a:rPr lang="en-US" sz="1300" kern="100" dirty="0">
                <a:solidFill>
                  <a:srgbClr val="7D3F98"/>
                </a:solidFill>
                <a:latin typeface="CVS Health Sans" panose="020B0504020202020204" pitchFamily="34" charset="0"/>
                <a:ea typeface="Cambria" panose="02040503050406030204" pitchFamily="18" charset="0"/>
                <a:cs typeface="Cambria" panose="02040503050406030204" pitchFamily="18" charset="0"/>
              </a:rPr>
              <a:t>1-833-316-7010</a:t>
            </a:r>
          </a:p>
          <a:p>
            <a:pPr marL="285750" indent="-285750" defTabSz="914126" fontAlgn="auto">
              <a:spcBef>
                <a:spcPts val="0"/>
              </a:spcBef>
              <a:buClrTx/>
              <a:buFont typeface="Arial" panose="020B0604020202020204" pitchFamily="34" charset="0"/>
              <a:buChar char="•"/>
              <a:defRPr/>
            </a:pPr>
            <a:r>
              <a:rPr lang="en-US" sz="1300" kern="100" dirty="0">
                <a:latin typeface="CVS Health Sans" panose="020B0504020202020204" pitchFamily="34" charset="0"/>
                <a:ea typeface="Cambria" panose="02040503050406030204" pitchFamily="18" charset="0"/>
                <a:cs typeface="Cambria" panose="02040503050406030204" pitchFamily="18" charset="0"/>
              </a:rPr>
              <a:t>Peer Support</a:t>
            </a:r>
            <a:r>
              <a:rPr lang="en-US" sz="1300" b="0" kern="100" dirty="0">
                <a:latin typeface="CVS Health Sans" panose="020B0504020202020204" pitchFamily="34" charset="0"/>
                <a:ea typeface="Cambria" panose="02040503050406030204" pitchFamily="18" charset="0"/>
                <a:cs typeface="Cambria" panose="02040503050406030204" pitchFamily="18" charset="0"/>
              </a:rPr>
              <a:t>: Members can request peer support by calling Member Services at </a:t>
            </a:r>
            <a:r>
              <a:rPr lang="en-US" sz="1300" kern="100" dirty="0">
                <a:solidFill>
                  <a:schemeClr val="accent2"/>
                </a:solidFill>
                <a:latin typeface="CVS Health Sans" panose="020B0504020202020204" pitchFamily="34" charset="0"/>
                <a:ea typeface="Cambria" panose="02040503050406030204" pitchFamily="18" charset="0"/>
                <a:cs typeface="Cambria" panose="02040503050406030204" pitchFamily="18" charset="0"/>
              </a:rPr>
              <a:t>1-844-365-4385 (TTY: 711)</a:t>
            </a:r>
          </a:p>
          <a:p>
            <a:pPr marL="285750" indent="-285750" defTabSz="914126" fontAlgn="auto">
              <a:spcBef>
                <a:spcPts val="0"/>
              </a:spcBef>
              <a:buClrTx/>
              <a:buFont typeface="Arial" panose="020B0604020202020204" pitchFamily="34" charset="0"/>
              <a:buChar char="•"/>
              <a:defRPr/>
            </a:pPr>
            <a:r>
              <a:rPr lang="en-US" sz="1300" kern="100" dirty="0">
                <a:latin typeface="CVS Health Sans" panose="020B0504020202020204" pitchFamily="34" charset="0"/>
                <a:ea typeface="Cambria" panose="02040503050406030204" pitchFamily="18" charset="0"/>
                <a:cs typeface="Cambria" panose="02040503050406030204" pitchFamily="18" charset="0"/>
              </a:rPr>
              <a:t>Care Management</a:t>
            </a:r>
            <a:r>
              <a:rPr lang="en-US" sz="1300" b="0" kern="100" dirty="0">
                <a:latin typeface="CVS Health Sans" panose="020B0504020202020204" pitchFamily="34" charset="0"/>
                <a:ea typeface="Cambria" panose="02040503050406030204" pitchFamily="18" charset="0"/>
                <a:cs typeface="Cambria" panose="02040503050406030204" pitchFamily="18" charset="0"/>
              </a:rPr>
              <a:t>:  A provider can request care management services for a our member by sending an email to </a:t>
            </a:r>
            <a:r>
              <a:rPr lang="en-US" sz="1300" kern="100" dirty="0">
                <a:solidFill>
                  <a:srgbClr val="7D3F98"/>
                </a:solidFill>
                <a:latin typeface="CVS Health Sans" panose="020B0504020202020204" pitchFamily="34" charset="0"/>
                <a:ea typeface="Cambria" panose="020405030504060302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AetnaBetterHealthOKCM@aetna.com</a:t>
            </a:r>
            <a:endParaRPr lang="en-US" sz="1300" kern="100" dirty="0">
              <a:solidFill>
                <a:srgbClr val="7D3F98"/>
              </a:solidFill>
              <a:latin typeface="CVS Health Sans" panose="020B0504020202020204" pitchFamily="34" charset="0"/>
              <a:ea typeface="Cambria" panose="02040503050406030204" pitchFamily="18" charset="0"/>
              <a:cs typeface="Times New Roman" panose="02020603050405020304" pitchFamily="18" charset="0"/>
            </a:endParaRPr>
          </a:p>
          <a:p>
            <a:pPr marL="285750" indent="-285750" defTabSz="914126" fontAlgn="auto">
              <a:spcBef>
                <a:spcPts val="0"/>
              </a:spcBef>
              <a:buClrTx/>
              <a:buFont typeface="Arial" panose="020B0604020202020204" pitchFamily="34" charset="0"/>
              <a:buChar char="•"/>
              <a:defRPr/>
            </a:pPr>
            <a:r>
              <a:rPr lang="en-US" sz="1300" kern="100" dirty="0">
                <a:latin typeface="CVS Health Sans" panose="020B0504020202020204" pitchFamily="34" charset="0"/>
                <a:ea typeface="Cambria" panose="02040503050406030204" pitchFamily="18" charset="0"/>
                <a:cs typeface="Cambria" panose="02040503050406030204" pitchFamily="18" charset="0"/>
              </a:rPr>
              <a:t>Aetna Better Health Community Resource Directory</a:t>
            </a:r>
            <a:r>
              <a:rPr lang="en-US" sz="1300" b="0" kern="100" dirty="0">
                <a:latin typeface="CVS Health Sans" panose="020B0504020202020204" pitchFamily="34" charset="0"/>
                <a:ea typeface="Cambria" panose="02040503050406030204" pitchFamily="18" charset="0"/>
                <a:cs typeface="Cambria" panose="02040503050406030204" pitchFamily="18" charset="0"/>
              </a:rPr>
              <a:t>:  </a:t>
            </a:r>
            <a:r>
              <a:rPr lang="en-US" sz="1300" kern="0" dirty="0">
                <a:solidFill>
                  <a:srgbClr val="7D3F98"/>
                </a:solidFill>
                <a:latin typeface="CVS Health Sans" panose="020B0504020202020204" pitchFamily="34" charset="0"/>
                <a:ea typeface="Cambria" panose="02040503050406030204" pitchFamily="18" charset="0"/>
                <a:cs typeface="Cambria" panose="02040503050406030204" pitchFamily="18" charset="0"/>
                <a:hlinkClick r:id="rId8">
                  <a:extLst>
                    <a:ext uri="{A12FA001-AC4F-418D-AE19-62706E023703}">
                      <ahyp:hlinkClr xmlns:ahyp="http://schemas.microsoft.com/office/drawing/2018/hyperlinkcolor" val="tx"/>
                    </a:ext>
                  </a:extLst>
                </a:hlinkClick>
              </a:rPr>
              <a:t>Community Resource Directory | </a:t>
            </a:r>
            <a:r>
              <a:rPr lang="en-US" sz="1300" kern="0" dirty="0" err="1">
                <a:solidFill>
                  <a:srgbClr val="7D3F98"/>
                </a:solidFill>
                <a:latin typeface="CVS Health Sans" panose="020B0504020202020204" pitchFamily="34" charset="0"/>
                <a:ea typeface="Cambria" panose="02040503050406030204" pitchFamily="18" charset="0"/>
                <a:cs typeface="Cambria" panose="02040503050406030204" pitchFamily="18" charset="0"/>
                <a:hlinkClick r:id="rId8">
                  <a:extLst>
                    <a:ext uri="{A12FA001-AC4F-418D-AE19-62706E023703}">
                      <ahyp:hlinkClr xmlns:ahyp="http://schemas.microsoft.com/office/drawing/2018/hyperlinkcolor" val="tx"/>
                    </a:ext>
                  </a:extLst>
                </a:hlinkClick>
              </a:rPr>
              <a:t>CVSHealth</a:t>
            </a:r>
            <a:endParaRPr lang="en-US" sz="1300" kern="100" dirty="0">
              <a:solidFill>
                <a:srgbClr val="7D3F98"/>
              </a:solidFill>
              <a:latin typeface="CVS Health Sans" panose="020B0504020202020204" pitchFamily="34" charset="0"/>
              <a:ea typeface="Cambria" panose="02040503050406030204" pitchFamily="18" charset="0"/>
              <a:cs typeface="Cambria" panose="02040503050406030204" pitchFamily="18" charset="0"/>
            </a:endParaRPr>
          </a:p>
          <a:p>
            <a:endParaRPr lang="en-US" sz="1300" dirty="0"/>
          </a:p>
        </p:txBody>
      </p:sp>
      <p:sp>
        <p:nvSpPr>
          <p:cNvPr id="3" name="Title 2">
            <a:extLst>
              <a:ext uri="{FF2B5EF4-FFF2-40B4-BE49-F238E27FC236}">
                <a16:creationId xmlns:a16="http://schemas.microsoft.com/office/drawing/2014/main" id="{C261AEC6-581D-42DE-241F-CE5B2B49C89A}"/>
              </a:ext>
            </a:extLst>
          </p:cNvPr>
          <p:cNvSpPr>
            <a:spLocks noGrp="1"/>
          </p:cNvSpPr>
          <p:nvPr>
            <p:ph type="title"/>
          </p:nvPr>
        </p:nvSpPr>
        <p:spPr>
          <a:xfrm>
            <a:off x="557784" y="335317"/>
            <a:ext cx="9665208" cy="713232"/>
          </a:xfrm>
        </p:spPr>
        <p:txBody>
          <a:bodyPr/>
          <a:lstStyle/>
          <a:p>
            <a:r>
              <a:rPr lang="en-US" dirty="0"/>
              <a:t>Aetna Better Health of Oklahoma resources</a:t>
            </a:r>
          </a:p>
        </p:txBody>
      </p:sp>
      <p:graphicFrame>
        <p:nvGraphicFramePr>
          <p:cNvPr id="4" name="Table 7">
            <a:extLst>
              <a:ext uri="{FF2B5EF4-FFF2-40B4-BE49-F238E27FC236}">
                <a16:creationId xmlns:a16="http://schemas.microsoft.com/office/drawing/2014/main" id="{F631DF19-F313-EF6E-6953-FBCAA6DEA99C}"/>
              </a:ext>
            </a:extLst>
          </p:cNvPr>
          <p:cNvGraphicFramePr>
            <a:graphicFrameLocks noGrp="1"/>
          </p:cNvGraphicFramePr>
          <p:nvPr>
            <p:extLst>
              <p:ext uri="{D42A27DB-BD31-4B8C-83A1-F6EECF244321}">
                <p14:modId xmlns:p14="http://schemas.microsoft.com/office/powerpoint/2010/main" val="4158688355"/>
              </p:ext>
            </p:extLst>
          </p:nvPr>
        </p:nvGraphicFramePr>
        <p:xfrm>
          <a:off x="557784" y="1243583"/>
          <a:ext cx="11260590" cy="1769698"/>
        </p:xfrm>
        <a:graphic>
          <a:graphicData uri="http://schemas.openxmlformats.org/drawingml/2006/table">
            <a:tbl>
              <a:tblPr bandRow="1"/>
              <a:tblGrid>
                <a:gridCol w="2627868">
                  <a:extLst>
                    <a:ext uri="{9D8B030D-6E8A-4147-A177-3AD203B41FA5}">
                      <a16:colId xmlns:a16="http://schemas.microsoft.com/office/drawing/2014/main" val="2440462608"/>
                    </a:ext>
                  </a:extLst>
                </a:gridCol>
                <a:gridCol w="8632722">
                  <a:extLst>
                    <a:ext uri="{9D8B030D-6E8A-4147-A177-3AD203B41FA5}">
                      <a16:colId xmlns:a16="http://schemas.microsoft.com/office/drawing/2014/main" val="4109563362"/>
                    </a:ext>
                  </a:extLst>
                </a:gridCol>
              </a:tblGrid>
              <a:tr h="581263">
                <a:tc>
                  <a:txBody>
                    <a:bodyPr/>
                    <a:lstStyle/>
                    <a:p>
                      <a:pPr algn="l"/>
                      <a:endParaRPr lang="en-US" sz="1200" b="0" dirty="0"/>
                    </a:p>
                  </a:txBody>
                  <a:tcPr marL="84739" marR="84739" marT="42370" marB="423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200" dirty="0">
                          <a:solidFill>
                            <a:schemeClr val="tx2"/>
                          </a:solidFill>
                        </a:rPr>
                        <a:t>Members ages 13+ are engaged through an online platform to strengthen their emotional health and are provided tools and support for depression, substance abuse, tobacco cessation, early pregnancy, and more.</a:t>
                      </a:r>
                      <a:endParaRPr lang="en-US" sz="1200" b="0" dirty="0">
                        <a:solidFill>
                          <a:schemeClr val="tx2"/>
                        </a:solidFill>
                      </a:endParaRPr>
                    </a:p>
                  </a:txBody>
                  <a:tcPr marL="84739" marR="84739" marT="42370" marB="423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99060840"/>
                  </a:ext>
                </a:extLst>
              </a:tr>
              <a:tr h="555055">
                <a:tc>
                  <a:txBody>
                    <a:bodyPr/>
                    <a:lstStyle/>
                    <a:p>
                      <a:pPr algn="l"/>
                      <a:endParaRPr lang="en-US" sz="1200" b="0" dirty="0"/>
                    </a:p>
                  </a:txBody>
                  <a:tcPr marL="84739" marR="84739" marT="42370" marB="423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solidFill>
                            <a:schemeClr val="tx2"/>
                          </a:solidFill>
                        </a:rPr>
                        <a:t>24/7 digital companionship for mental health and loneliness support.  Chat with staff for support and encouragement and receive help with mood improvement, anxiety motivation, and more. </a:t>
                      </a:r>
                    </a:p>
                  </a:txBody>
                  <a:tcPr marL="84739" marR="84739" marT="42370" marB="423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387296"/>
                  </a:ext>
                </a:extLst>
              </a:tr>
              <a:tr h="581263">
                <a:tc>
                  <a:txBody>
                    <a:bodyPr/>
                    <a:lstStyle/>
                    <a:p>
                      <a:pPr algn="l"/>
                      <a:endParaRPr lang="en-US" sz="1200" b="0" dirty="0"/>
                    </a:p>
                  </a:txBody>
                  <a:tcPr marL="84739" marR="84739" marT="42370" marB="423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dirty="0">
                          <a:solidFill>
                            <a:schemeClr val="tx2"/>
                          </a:solidFill>
                        </a:rPr>
                        <a:t>Virtual Outpatient mental health provider offering therapy and medication management geared toward complex members.  This is for members 13 and older.  These are web-based video sessions.  A provider can refer a member for this benefit, or a member can self-refer. </a:t>
                      </a:r>
                    </a:p>
                  </a:txBody>
                  <a:tcPr marL="84739" marR="84739" marT="42370" marB="423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58184727"/>
                  </a:ext>
                </a:extLst>
              </a:tr>
            </a:tbl>
          </a:graphicData>
        </a:graphic>
      </p:graphicFrame>
      <p:sp>
        <p:nvSpPr>
          <p:cNvPr id="5" name="TextBox 4">
            <a:extLst>
              <a:ext uri="{FF2B5EF4-FFF2-40B4-BE49-F238E27FC236}">
                <a16:creationId xmlns:a16="http://schemas.microsoft.com/office/drawing/2014/main" id="{F2CDCAD6-E34C-6692-06AC-AC7165816978}"/>
              </a:ext>
            </a:extLst>
          </p:cNvPr>
          <p:cNvSpPr txBox="1"/>
          <p:nvPr/>
        </p:nvSpPr>
        <p:spPr>
          <a:xfrm>
            <a:off x="1139459" y="2548235"/>
            <a:ext cx="2033848" cy="292388"/>
          </a:xfrm>
          <a:prstGeom prst="rect">
            <a:avLst/>
          </a:prstGeom>
          <a:noFill/>
        </p:spPr>
        <p:txBody>
          <a:bodyPr wrap="square" rtlCol="0">
            <a:spAutoFit/>
          </a:bodyPr>
          <a:lstStyle/>
          <a:p>
            <a:pPr defTabSz="423726"/>
            <a:r>
              <a:rPr lang="en-US" sz="1300" b="1" dirty="0">
                <a:solidFill>
                  <a:srgbClr val="3F3F3F"/>
                </a:solidFill>
                <a:latin typeface="CVS Health Sans"/>
              </a:rPr>
              <a:t>Brave Health</a:t>
            </a:r>
          </a:p>
        </p:txBody>
      </p:sp>
      <p:sp>
        <p:nvSpPr>
          <p:cNvPr id="7" name="TextBox 6">
            <a:extLst>
              <a:ext uri="{FF2B5EF4-FFF2-40B4-BE49-F238E27FC236}">
                <a16:creationId xmlns:a16="http://schemas.microsoft.com/office/drawing/2014/main" id="{D50B19EC-D7AD-FBD8-05B7-C9D9313E4994}"/>
              </a:ext>
            </a:extLst>
          </p:cNvPr>
          <p:cNvSpPr txBox="1"/>
          <p:nvPr/>
        </p:nvSpPr>
        <p:spPr>
          <a:xfrm>
            <a:off x="1139458" y="1401937"/>
            <a:ext cx="2242840" cy="292388"/>
          </a:xfrm>
          <a:prstGeom prst="rect">
            <a:avLst/>
          </a:prstGeom>
          <a:noFill/>
        </p:spPr>
        <p:txBody>
          <a:bodyPr wrap="square" rtlCol="0">
            <a:spAutoFit/>
          </a:bodyPr>
          <a:lstStyle/>
          <a:p>
            <a:pPr defTabSz="423726"/>
            <a:r>
              <a:rPr lang="en-US" sz="1300" b="1" dirty="0">
                <a:solidFill>
                  <a:srgbClr val="3F3F3F"/>
                </a:solidFill>
                <a:latin typeface="CVS Health Sans"/>
              </a:rPr>
              <a:t>Mental health coaching </a:t>
            </a:r>
          </a:p>
        </p:txBody>
      </p:sp>
      <p:sp>
        <p:nvSpPr>
          <p:cNvPr id="8" name="TextBox 7">
            <a:extLst>
              <a:ext uri="{FF2B5EF4-FFF2-40B4-BE49-F238E27FC236}">
                <a16:creationId xmlns:a16="http://schemas.microsoft.com/office/drawing/2014/main" id="{C1DACF2F-63E2-69DF-C6B2-89E53C4E880F}"/>
              </a:ext>
            </a:extLst>
          </p:cNvPr>
          <p:cNvSpPr txBox="1"/>
          <p:nvPr/>
        </p:nvSpPr>
        <p:spPr>
          <a:xfrm>
            <a:off x="1139458" y="1957545"/>
            <a:ext cx="2033849" cy="292388"/>
          </a:xfrm>
          <a:prstGeom prst="rect">
            <a:avLst/>
          </a:prstGeom>
          <a:noFill/>
        </p:spPr>
        <p:txBody>
          <a:bodyPr wrap="square" rtlCol="0">
            <a:spAutoFit/>
          </a:bodyPr>
          <a:lstStyle/>
          <a:p>
            <a:pPr defTabSz="423726"/>
            <a:r>
              <a:rPr lang="en-US" sz="1300" b="1" dirty="0">
                <a:solidFill>
                  <a:srgbClr val="3F3F3F"/>
                </a:solidFill>
                <a:latin typeface="CVS Health Sans"/>
              </a:rPr>
              <a:t>Pyx Health</a:t>
            </a:r>
          </a:p>
        </p:txBody>
      </p:sp>
      <p:sp>
        <p:nvSpPr>
          <p:cNvPr id="10" name="TextBox 9">
            <a:extLst>
              <a:ext uri="{FF2B5EF4-FFF2-40B4-BE49-F238E27FC236}">
                <a16:creationId xmlns:a16="http://schemas.microsoft.com/office/drawing/2014/main" id="{C6FA2EB8-E69E-3D55-68D4-B9DC31831F33}"/>
              </a:ext>
            </a:extLst>
          </p:cNvPr>
          <p:cNvSpPr txBox="1"/>
          <p:nvPr/>
        </p:nvSpPr>
        <p:spPr>
          <a:xfrm>
            <a:off x="464575" y="886967"/>
            <a:ext cx="6238566" cy="292388"/>
          </a:xfrm>
          <a:prstGeom prst="rect">
            <a:avLst/>
          </a:prstGeom>
          <a:noFill/>
        </p:spPr>
        <p:txBody>
          <a:bodyPr wrap="square">
            <a:spAutoFit/>
          </a:bodyPr>
          <a:lstStyle/>
          <a:p>
            <a:pPr defTabSz="914126" fontAlgn="auto">
              <a:spcBef>
                <a:spcPts val="0"/>
              </a:spcBef>
              <a:buClrTx/>
              <a:defRPr/>
            </a:pPr>
            <a:r>
              <a:rPr lang="en-US" sz="1300" b="1" kern="0" dirty="0">
                <a:solidFill>
                  <a:srgbClr val="7D3F98"/>
                </a:solidFill>
                <a:latin typeface="CVS Health Sans" panose="020B0504020202020204" pitchFamily="34" charset="0"/>
                <a:ea typeface="Cambria" panose="02040503050406030204" pitchFamily="18" charset="0"/>
                <a:cs typeface="Cambria" panose="02040503050406030204" pitchFamily="18" charset="0"/>
              </a:rPr>
              <a:t>Value-added benefits for members </a:t>
            </a:r>
          </a:p>
        </p:txBody>
      </p:sp>
      <p:sp>
        <p:nvSpPr>
          <p:cNvPr id="14" name="TextBox 13">
            <a:extLst>
              <a:ext uri="{FF2B5EF4-FFF2-40B4-BE49-F238E27FC236}">
                <a16:creationId xmlns:a16="http://schemas.microsoft.com/office/drawing/2014/main" id="{E5554D97-7AFE-6343-298D-B18D8C367143}"/>
              </a:ext>
            </a:extLst>
          </p:cNvPr>
          <p:cNvSpPr txBox="1"/>
          <p:nvPr/>
        </p:nvSpPr>
        <p:spPr>
          <a:xfrm>
            <a:off x="557784" y="3171635"/>
            <a:ext cx="11260589" cy="492443"/>
          </a:xfrm>
          <a:prstGeom prst="rect">
            <a:avLst/>
          </a:prstGeom>
          <a:noFill/>
        </p:spPr>
        <p:txBody>
          <a:bodyPr wrap="square">
            <a:spAutoFit/>
          </a:bodyPr>
          <a:lstStyle/>
          <a:p>
            <a:pPr defTabSz="914126" fontAlgn="auto">
              <a:spcBef>
                <a:spcPts val="0"/>
              </a:spcBef>
              <a:buClrTx/>
              <a:defRPr/>
            </a:pPr>
            <a:r>
              <a:rPr lang="en-US" sz="1300" b="0" kern="0" dirty="0">
                <a:latin typeface="CVS Health Sans" panose="020B0504020202020204" pitchFamily="34" charset="0"/>
                <a:ea typeface="Cambria" panose="02040503050406030204" pitchFamily="18" charset="0"/>
                <a:cs typeface="Cambria" panose="02040503050406030204" pitchFamily="18" charset="0"/>
              </a:rPr>
              <a:t>For a complete list visit our member website at </a:t>
            </a:r>
            <a:r>
              <a:rPr lang="en-US" sz="1300" b="1" dirty="0">
                <a:solidFill>
                  <a:srgbClr val="7D3F98"/>
                </a:solidFill>
                <a:latin typeface="CVS Health Sans" panose="020B0504020202020204" pitchFamily="34" charset="0"/>
                <a:hlinkClick r:id="rId9">
                  <a:extLst>
                    <a:ext uri="{A12FA001-AC4F-418D-AE19-62706E023703}">
                      <ahyp:hlinkClr xmlns:ahyp="http://schemas.microsoft.com/office/drawing/2018/hyperlinkcolor" val="tx"/>
                    </a:ext>
                  </a:extLst>
                </a:hlinkClick>
              </a:rPr>
              <a:t>Local Resources &amp; Services | Aetna Medicaid Oklahoma</a:t>
            </a:r>
            <a:r>
              <a:rPr lang="en-US" sz="1300" b="0" dirty="0">
                <a:solidFill>
                  <a:prstClr val="black"/>
                </a:solidFill>
                <a:latin typeface="CVS Health Sans" panose="020B0504020202020204" pitchFamily="34" charset="0"/>
              </a:rPr>
              <a:t>.</a:t>
            </a:r>
            <a:r>
              <a:rPr lang="en-US" sz="1300" dirty="0">
                <a:solidFill>
                  <a:prstClr val="black"/>
                </a:solidFill>
                <a:latin typeface="CVS Health Sans" panose="020B0504020202020204" pitchFamily="34" charset="0"/>
                <a:ea typeface="Cambria" panose="02040503050406030204" pitchFamily="18" charset="0"/>
              </a:rPr>
              <a:t> </a:t>
            </a:r>
            <a:r>
              <a:rPr lang="en-US" sz="1300" b="0" dirty="0">
                <a:latin typeface="CVS Health Sans" panose="020B0504020202020204" pitchFamily="34" charset="0"/>
                <a:ea typeface="Cambria" panose="02040503050406030204" pitchFamily="18" charset="0"/>
                <a:cs typeface="Cambria" panose="02040503050406030204" pitchFamily="18" charset="0"/>
              </a:rPr>
              <a:t>Contact member services for additional information at </a:t>
            </a:r>
            <a:r>
              <a:rPr lang="en-US" sz="1300" b="1" dirty="0">
                <a:solidFill>
                  <a:srgbClr val="7D3F98"/>
                </a:solidFill>
                <a:latin typeface="CVS Health Sans" panose="020B0504020202020204" pitchFamily="34" charset="0"/>
                <a:ea typeface="Cambria" panose="02040503050406030204" pitchFamily="18" charset="0"/>
                <a:cs typeface="Cambria" panose="02040503050406030204" pitchFamily="18" charset="0"/>
              </a:rPr>
              <a:t>1-844-365-4385 (TTY:711)</a:t>
            </a:r>
            <a:r>
              <a:rPr lang="en-US" sz="1300" dirty="0">
                <a:latin typeface="CVS Health Sans" panose="020B0504020202020204" pitchFamily="34" charset="0"/>
                <a:ea typeface="Cambria" panose="02040503050406030204" pitchFamily="18" charset="0"/>
                <a:cs typeface="Cambria" panose="02040503050406030204" pitchFamily="18" charset="0"/>
              </a:rPr>
              <a:t>.</a:t>
            </a:r>
          </a:p>
        </p:txBody>
      </p:sp>
      <p:cxnSp>
        <p:nvCxnSpPr>
          <p:cNvPr id="16" name="Straight Connector 15">
            <a:extLst>
              <a:ext uri="{FF2B5EF4-FFF2-40B4-BE49-F238E27FC236}">
                <a16:creationId xmlns:a16="http://schemas.microsoft.com/office/drawing/2014/main" id="{9AC6BF87-9548-7A38-2EE7-C6D52D783445}"/>
              </a:ext>
            </a:extLst>
          </p:cNvPr>
          <p:cNvCxnSpPr>
            <a:cxnSpLocks/>
          </p:cNvCxnSpPr>
          <p:nvPr/>
        </p:nvCxnSpPr>
        <p:spPr>
          <a:xfrm flipV="1">
            <a:off x="557783" y="3844720"/>
            <a:ext cx="11260590" cy="38082"/>
          </a:xfrm>
          <a:prstGeom prst="line">
            <a:avLst/>
          </a:prstGeom>
          <a:ln w="12700" cmpd="sng">
            <a:solidFill>
              <a:schemeClr val="accent6"/>
            </a:solidFill>
          </a:ln>
        </p:spPr>
        <p:style>
          <a:lnRef idx="1">
            <a:schemeClr val="accent1"/>
          </a:lnRef>
          <a:fillRef idx="0">
            <a:schemeClr val="accent1"/>
          </a:fillRef>
          <a:effectRef idx="0">
            <a:schemeClr val="accent1"/>
          </a:effectRef>
          <a:fontRef idx="minor">
            <a:schemeClr val="tx1"/>
          </a:fontRef>
        </p:style>
      </p:cxnSp>
      <p:sp>
        <p:nvSpPr>
          <p:cNvPr id="18" name="Graphic 55" descr="Text talk chat bubble icon.">
            <a:extLst>
              <a:ext uri="{FF2B5EF4-FFF2-40B4-BE49-F238E27FC236}">
                <a16:creationId xmlns:a16="http://schemas.microsoft.com/office/drawing/2014/main" id="{B88F32F6-5C20-E870-B729-EA7F7B41AC60}"/>
              </a:ext>
            </a:extLst>
          </p:cNvPr>
          <p:cNvSpPr>
            <a:spLocks noChangeAspect="1"/>
          </p:cNvSpPr>
          <p:nvPr/>
        </p:nvSpPr>
        <p:spPr>
          <a:xfrm>
            <a:off x="776497" y="1374389"/>
            <a:ext cx="246650" cy="328867"/>
          </a:xfrm>
          <a:custGeom>
            <a:avLst/>
            <a:gdLst>
              <a:gd name="connsiteX0" fmla="*/ 95525 w 343888"/>
              <a:gd name="connsiteY0" fmla="*/ 38210 h 458518"/>
              <a:gd name="connsiteX1" fmla="*/ 171944 w 343888"/>
              <a:gd name="connsiteY1" fmla="*/ 38210 h 458518"/>
              <a:gd name="connsiteX2" fmla="*/ 171944 w 343888"/>
              <a:gd name="connsiteY2" fmla="*/ 57315 h 458518"/>
              <a:gd name="connsiteX3" fmla="*/ 95525 w 343888"/>
              <a:gd name="connsiteY3" fmla="*/ 57315 h 458518"/>
              <a:gd name="connsiteX4" fmla="*/ 95525 w 343888"/>
              <a:gd name="connsiteY4" fmla="*/ 38210 h 458518"/>
              <a:gd name="connsiteX5" fmla="*/ 133734 w 343888"/>
              <a:gd name="connsiteY5" fmla="*/ 372546 h 458518"/>
              <a:gd name="connsiteX6" fmla="*/ 105077 w 343888"/>
              <a:gd name="connsiteY6" fmla="*/ 401203 h 458518"/>
              <a:gd name="connsiteX7" fmla="*/ 133734 w 343888"/>
              <a:gd name="connsiteY7" fmla="*/ 429861 h 458518"/>
              <a:gd name="connsiteX8" fmla="*/ 162392 w 343888"/>
              <a:gd name="connsiteY8" fmla="*/ 401203 h 458518"/>
              <a:gd name="connsiteX9" fmla="*/ 133734 w 343888"/>
              <a:gd name="connsiteY9" fmla="*/ 372546 h 458518"/>
              <a:gd name="connsiteX10" fmla="*/ 133734 w 343888"/>
              <a:gd name="connsiteY10" fmla="*/ 410756 h 458518"/>
              <a:gd name="connsiteX11" fmla="*/ 124182 w 343888"/>
              <a:gd name="connsiteY11" fmla="*/ 401203 h 458518"/>
              <a:gd name="connsiteX12" fmla="*/ 133734 w 343888"/>
              <a:gd name="connsiteY12" fmla="*/ 391651 h 458518"/>
              <a:gd name="connsiteX13" fmla="*/ 143287 w 343888"/>
              <a:gd name="connsiteY13" fmla="*/ 401203 h 458518"/>
              <a:gd name="connsiteX14" fmla="*/ 133734 w 343888"/>
              <a:gd name="connsiteY14" fmla="*/ 410756 h 458518"/>
              <a:gd name="connsiteX15" fmla="*/ 191049 w 343888"/>
              <a:gd name="connsiteY15" fmla="*/ 38210 h 458518"/>
              <a:gd name="connsiteX16" fmla="*/ 210154 w 343888"/>
              <a:gd name="connsiteY16" fmla="*/ 38210 h 458518"/>
              <a:gd name="connsiteX17" fmla="*/ 210154 w 343888"/>
              <a:gd name="connsiteY17" fmla="*/ 57315 h 458518"/>
              <a:gd name="connsiteX18" fmla="*/ 191049 w 343888"/>
              <a:gd name="connsiteY18" fmla="*/ 57315 h 458518"/>
              <a:gd name="connsiteX19" fmla="*/ 191049 w 343888"/>
              <a:gd name="connsiteY19" fmla="*/ 38210 h 458518"/>
              <a:gd name="connsiteX20" fmla="*/ 328605 w 343888"/>
              <a:gd name="connsiteY20" fmla="*/ 76420 h 458518"/>
              <a:gd name="connsiteX21" fmla="*/ 267469 w 343888"/>
              <a:gd name="connsiteY21" fmla="*/ 76420 h 458518"/>
              <a:gd name="connsiteX22" fmla="*/ 267469 w 343888"/>
              <a:gd name="connsiteY22" fmla="*/ 19105 h 458518"/>
              <a:gd name="connsiteX23" fmla="*/ 248364 w 343888"/>
              <a:gd name="connsiteY23" fmla="*/ 0 h 458518"/>
              <a:gd name="connsiteX24" fmla="*/ 19105 w 343888"/>
              <a:gd name="connsiteY24" fmla="*/ 0 h 458518"/>
              <a:gd name="connsiteX25" fmla="*/ 0 w 343888"/>
              <a:gd name="connsiteY25" fmla="*/ 19105 h 458518"/>
              <a:gd name="connsiteX26" fmla="*/ 0 w 343888"/>
              <a:gd name="connsiteY26" fmla="*/ 439413 h 458518"/>
              <a:gd name="connsiteX27" fmla="*/ 19105 w 343888"/>
              <a:gd name="connsiteY27" fmla="*/ 458518 h 458518"/>
              <a:gd name="connsiteX28" fmla="*/ 248364 w 343888"/>
              <a:gd name="connsiteY28" fmla="*/ 458518 h 458518"/>
              <a:gd name="connsiteX29" fmla="*/ 267469 w 343888"/>
              <a:gd name="connsiteY29" fmla="*/ 439413 h 458518"/>
              <a:gd name="connsiteX30" fmla="*/ 267469 w 343888"/>
              <a:gd name="connsiteY30" fmla="*/ 267469 h 458518"/>
              <a:gd name="connsiteX31" fmla="*/ 324784 w 343888"/>
              <a:gd name="connsiteY31" fmla="*/ 267469 h 458518"/>
              <a:gd name="connsiteX32" fmla="*/ 343889 w 343888"/>
              <a:gd name="connsiteY32" fmla="*/ 248364 h 458518"/>
              <a:gd name="connsiteX33" fmla="*/ 343889 w 343888"/>
              <a:gd name="connsiteY33" fmla="*/ 91704 h 458518"/>
              <a:gd name="connsiteX34" fmla="*/ 328605 w 343888"/>
              <a:gd name="connsiteY34" fmla="*/ 76420 h 458518"/>
              <a:gd name="connsiteX35" fmla="*/ 328605 w 343888"/>
              <a:gd name="connsiteY35" fmla="*/ 76420 h 458518"/>
              <a:gd name="connsiteX36" fmla="*/ 248364 w 343888"/>
              <a:gd name="connsiteY36" fmla="*/ 439413 h 458518"/>
              <a:gd name="connsiteX37" fmla="*/ 19105 w 343888"/>
              <a:gd name="connsiteY37" fmla="*/ 439413 h 458518"/>
              <a:gd name="connsiteX38" fmla="*/ 19105 w 343888"/>
              <a:gd name="connsiteY38" fmla="*/ 19105 h 458518"/>
              <a:gd name="connsiteX39" fmla="*/ 248364 w 343888"/>
              <a:gd name="connsiteY39" fmla="*/ 19105 h 458518"/>
              <a:gd name="connsiteX40" fmla="*/ 248364 w 343888"/>
              <a:gd name="connsiteY40" fmla="*/ 76420 h 458518"/>
              <a:gd name="connsiteX41" fmla="*/ 114630 w 343888"/>
              <a:gd name="connsiteY41" fmla="*/ 76420 h 458518"/>
              <a:gd name="connsiteX42" fmla="*/ 95525 w 343888"/>
              <a:gd name="connsiteY42" fmla="*/ 95525 h 458518"/>
              <a:gd name="connsiteX43" fmla="*/ 95525 w 343888"/>
              <a:gd name="connsiteY43" fmla="*/ 248364 h 458518"/>
              <a:gd name="connsiteX44" fmla="*/ 114630 w 343888"/>
              <a:gd name="connsiteY44" fmla="*/ 267469 h 458518"/>
              <a:gd name="connsiteX45" fmla="*/ 162392 w 343888"/>
              <a:gd name="connsiteY45" fmla="*/ 267469 h 458518"/>
              <a:gd name="connsiteX46" fmla="*/ 162392 w 343888"/>
              <a:gd name="connsiteY46" fmla="*/ 292305 h 458518"/>
              <a:gd name="connsiteX47" fmla="*/ 173855 w 343888"/>
              <a:gd name="connsiteY47" fmla="*/ 309500 h 458518"/>
              <a:gd name="connsiteX48" fmla="*/ 181497 w 343888"/>
              <a:gd name="connsiteY48" fmla="*/ 311410 h 458518"/>
              <a:gd name="connsiteX49" fmla="*/ 194870 w 343888"/>
              <a:gd name="connsiteY49" fmla="*/ 305679 h 458518"/>
              <a:gd name="connsiteX50" fmla="*/ 233080 w 343888"/>
              <a:gd name="connsiteY50" fmla="*/ 267469 h 458518"/>
              <a:gd name="connsiteX51" fmla="*/ 248364 w 343888"/>
              <a:gd name="connsiteY51" fmla="*/ 267469 h 458518"/>
              <a:gd name="connsiteX52" fmla="*/ 248364 w 343888"/>
              <a:gd name="connsiteY52" fmla="*/ 439413 h 458518"/>
              <a:gd name="connsiteX53" fmla="*/ 324784 w 343888"/>
              <a:gd name="connsiteY53" fmla="*/ 248364 h 458518"/>
              <a:gd name="connsiteX54" fmla="*/ 233080 w 343888"/>
              <a:gd name="connsiteY54" fmla="*/ 248364 h 458518"/>
              <a:gd name="connsiteX55" fmla="*/ 219707 w 343888"/>
              <a:gd name="connsiteY55" fmla="*/ 254095 h 458518"/>
              <a:gd name="connsiteX56" fmla="*/ 181497 w 343888"/>
              <a:gd name="connsiteY56" fmla="*/ 292305 h 458518"/>
              <a:gd name="connsiteX57" fmla="*/ 181497 w 343888"/>
              <a:gd name="connsiteY57" fmla="*/ 267469 h 458518"/>
              <a:gd name="connsiteX58" fmla="*/ 162392 w 343888"/>
              <a:gd name="connsiteY58" fmla="*/ 248364 h 458518"/>
              <a:gd name="connsiteX59" fmla="*/ 114630 w 343888"/>
              <a:gd name="connsiteY59" fmla="*/ 248364 h 458518"/>
              <a:gd name="connsiteX60" fmla="*/ 114630 w 343888"/>
              <a:gd name="connsiteY60" fmla="*/ 95525 h 458518"/>
              <a:gd name="connsiteX61" fmla="*/ 324784 w 343888"/>
              <a:gd name="connsiteY61" fmla="*/ 95525 h 458518"/>
              <a:gd name="connsiteX62" fmla="*/ 324784 w 343888"/>
              <a:gd name="connsiteY62" fmla="*/ 248364 h 458518"/>
              <a:gd name="connsiteX63" fmla="*/ 152839 w 343888"/>
              <a:gd name="connsiteY63" fmla="*/ 133734 h 458518"/>
              <a:gd name="connsiteX64" fmla="*/ 286574 w 343888"/>
              <a:gd name="connsiteY64" fmla="*/ 133734 h 458518"/>
              <a:gd name="connsiteX65" fmla="*/ 286574 w 343888"/>
              <a:gd name="connsiteY65" fmla="*/ 152839 h 458518"/>
              <a:gd name="connsiteX66" fmla="*/ 152839 w 343888"/>
              <a:gd name="connsiteY66" fmla="*/ 152839 h 458518"/>
              <a:gd name="connsiteX67" fmla="*/ 152839 w 343888"/>
              <a:gd name="connsiteY67" fmla="*/ 133734 h 458518"/>
              <a:gd name="connsiteX68" fmla="*/ 152839 w 343888"/>
              <a:gd name="connsiteY68" fmla="*/ 171944 h 458518"/>
              <a:gd name="connsiteX69" fmla="*/ 257916 w 343888"/>
              <a:gd name="connsiteY69" fmla="*/ 171944 h 458518"/>
              <a:gd name="connsiteX70" fmla="*/ 257916 w 343888"/>
              <a:gd name="connsiteY70" fmla="*/ 191049 h 458518"/>
              <a:gd name="connsiteX71" fmla="*/ 152839 w 343888"/>
              <a:gd name="connsiteY71" fmla="*/ 191049 h 458518"/>
              <a:gd name="connsiteX72" fmla="*/ 152839 w 343888"/>
              <a:gd name="connsiteY72" fmla="*/ 171944 h 45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43888" h="458518">
                <a:moveTo>
                  <a:pt x="95525" y="38210"/>
                </a:moveTo>
                <a:lnTo>
                  <a:pt x="171944" y="38210"/>
                </a:lnTo>
                <a:lnTo>
                  <a:pt x="171944" y="57315"/>
                </a:lnTo>
                <a:lnTo>
                  <a:pt x="95525" y="57315"/>
                </a:lnTo>
                <a:lnTo>
                  <a:pt x="95525" y="38210"/>
                </a:lnTo>
                <a:close/>
                <a:moveTo>
                  <a:pt x="133734" y="372546"/>
                </a:moveTo>
                <a:cubicBezTo>
                  <a:pt x="118450" y="372546"/>
                  <a:pt x="105077" y="385919"/>
                  <a:pt x="105077" y="401203"/>
                </a:cubicBezTo>
                <a:cubicBezTo>
                  <a:pt x="105077" y="416487"/>
                  <a:pt x="118450" y="429861"/>
                  <a:pt x="133734" y="429861"/>
                </a:cubicBezTo>
                <a:cubicBezTo>
                  <a:pt x="149018" y="429861"/>
                  <a:pt x="162392" y="416487"/>
                  <a:pt x="162392" y="401203"/>
                </a:cubicBezTo>
                <a:cubicBezTo>
                  <a:pt x="162392" y="385919"/>
                  <a:pt x="149018" y="372546"/>
                  <a:pt x="133734" y="372546"/>
                </a:cubicBezTo>
                <a:close/>
                <a:moveTo>
                  <a:pt x="133734" y="410756"/>
                </a:moveTo>
                <a:cubicBezTo>
                  <a:pt x="128003" y="410756"/>
                  <a:pt x="124182" y="406935"/>
                  <a:pt x="124182" y="401203"/>
                </a:cubicBezTo>
                <a:cubicBezTo>
                  <a:pt x="124182" y="395472"/>
                  <a:pt x="128003" y="391651"/>
                  <a:pt x="133734" y="391651"/>
                </a:cubicBezTo>
                <a:cubicBezTo>
                  <a:pt x="139466" y="391651"/>
                  <a:pt x="143287" y="395472"/>
                  <a:pt x="143287" y="401203"/>
                </a:cubicBezTo>
                <a:cubicBezTo>
                  <a:pt x="143287" y="406935"/>
                  <a:pt x="139466" y="410756"/>
                  <a:pt x="133734" y="410756"/>
                </a:cubicBezTo>
                <a:close/>
                <a:moveTo>
                  <a:pt x="191049" y="38210"/>
                </a:moveTo>
                <a:lnTo>
                  <a:pt x="210154" y="38210"/>
                </a:lnTo>
                <a:lnTo>
                  <a:pt x="210154" y="57315"/>
                </a:lnTo>
                <a:lnTo>
                  <a:pt x="191049" y="57315"/>
                </a:lnTo>
                <a:lnTo>
                  <a:pt x="191049" y="38210"/>
                </a:lnTo>
                <a:close/>
                <a:moveTo>
                  <a:pt x="328605" y="76420"/>
                </a:moveTo>
                <a:lnTo>
                  <a:pt x="267469" y="76420"/>
                </a:lnTo>
                <a:lnTo>
                  <a:pt x="267469" y="19105"/>
                </a:lnTo>
                <a:cubicBezTo>
                  <a:pt x="267469" y="7642"/>
                  <a:pt x="259827" y="0"/>
                  <a:pt x="248364" y="0"/>
                </a:cubicBezTo>
                <a:lnTo>
                  <a:pt x="19105" y="0"/>
                </a:lnTo>
                <a:cubicBezTo>
                  <a:pt x="7642" y="0"/>
                  <a:pt x="0" y="7642"/>
                  <a:pt x="0" y="19105"/>
                </a:cubicBezTo>
                <a:lnTo>
                  <a:pt x="0" y="439413"/>
                </a:lnTo>
                <a:cubicBezTo>
                  <a:pt x="0" y="450876"/>
                  <a:pt x="7642" y="458518"/>
                  <a:pt x="19105" y="458518"/>
                </a:cubicBezTo>
                <a:lnTo>
                  <a:pt x="248364" y="458518"/>
                </a:lnTo>
                <a:cubicBezTo>
                  <a:pt x="259827" y="458518"/>
                  <a:pt x="267469" y="450876"/>
                  <a:pt x="267469" y="439413"/>
                </a:cubicBezTo>
                <a:lnTo>
                  <a:pt x="267469" y="267469"/>
                </a:lnTo>
                <a:lnTo>
                  <a:pt x="324784" y="267469"/>
                </a:lnTo>
                <a:cubicBezTo>
                  <a:pt x="336247" y="267469"/>
                  <a:pt x="343889" y="259827"/>
                  <a:pt x="343889" y="248364"/>
                </a:cubicBezTo>
                <a:lnTo>
                  <a:pt x="343889" y="91704"/>
                </a:lnTo>
                <a:cubicBezTo>
                  <a:pt x="343889" y="82151"/>
                  <a:pt x="338157" y="76420"/>
                  <a:pt x="328605" y="76420"/>
                </a:cubicBezTo>
                <a:lnTo>
                  <a:pt x="328605" y="76420"/>
                </a:lnTo>
                <a:close/>
                <a:moveTo>
                  <a:pt x="248364" y="439413"/>
                </a:moveTo>
                <a:lnTo>
                  <a:pt x="19105" y="439413"/>
                </a:lnTo>
                <a:lnTo>
                  <a:pt x="19105" y="19105"/>
                </a:lnTo>
                <a:lnTo>
                  <a:pt x="248364" y="19105"/>
                </a:lnTo>
                <a:lnTo>
                  <a:pt x="248364" y="76420"/>
                </a:lnTo>
                <a:lnTo>
                  <a:pt x="114630" y="76420"/>
                </a:lnTo>
                <a:cubicBezTo>
                  <a:pt x="103167" y="76420"/>
                  <a:pt x="95525" y="84062"/>
                  <a:pt x="95525" y="95525"/>
                </a:cubicBezTo>
                <a:lnTo>
                  <a:pt x="95525" y="248364"/>
                </a:lnTo>
                <a:cubicBezTo>
                  <a:pt x="95525" y="259827"/>
                  <a:pt x="103167" y="267469"/>
                  <a:pt x="114630" y="267469"/>
                </a:cubicBezTo>
                <a:lnTo>
                  <a:pt x="162392" y="267469"/>
                </a:lnTo>
                <a:lnTo>
                  <a:pt x="162392" y="292305"/>
                </a:lnTo>
                <a:cubicBezTo>
                  <a:pt x="162392" y="299947"/>
                  <a:pt x="166213" y="307589"/>
                  <a:pt x="173855" y="309500"/>
                </a:cubicBezTo>
                <a:cubicBezTo>
                  <a:pt x="175765" y="309500"/>
                  <a:pt x="177676" y="311410"/>
                  <a:pt x="181497" y="311410"/>
                </a:cubicBezTo>
                <a:cubicBezTo>
                  <a:pt x="187228" y="311410"/>
                  <a:pt x="191049" y="309500"/>
                  <a:pt x="194870" y="305679"/>
                </a:cubicBezTo>
                <a:lnTo>
                  <a:pt x="233080" y="267469"/>
                </a:lnTo>
                <a:lnTo>
                  <a:pt x="248364" y="267469"/>
                </a:lnTo>
                <a:lnTo>
                  <a:pt x="248364" y="439413"/>
                </a:lnTo>
                <a:close/>
                <a:moveTo>
                  <a:pt x="324784" y="248364"/>
                </a:moveTo>
                <a:lnTo>
                  <a:pt x="233080" y="248364"/>
                </a:lnTo>
                <a:cubicBezTo>
                  <a:pt x="227349" y="248364"/>
                  <a:pt x="223528" y="250274"/>
                  <a:pt x="219707" y="254095"/>
                </a:cubicBezTo>
                <a:lnTo>
                  <a:pt x="181497" y="292305"/>
                </a:lnTo>
                <a:lnTo>
                  <a:pt x="181497" y="267469"/>
                </a:lnTo>
                <a:cubicBezTo>
                  <a:pt x="181497" y="256006"/>
                  <a:pt x="173855" y="248364"/>
                  <a:pt x="162392" y="248364"/>
                </a:cubicBezTo>
                <a:lnTo>
                  <a:pt x="114630" y="248364"/>
                </a:lnTo>
                <a:lnTo>
                  <a:pt x="114630" y="95525"/>
                </a:lnTo>
                <a:lnTo>
                  <a:pt x="324784" y="95525"/>
                </a:lnTo>
                <a:lnTo>
                  <a:pt x="324784" y="248364"/>
                </a:lnTo>
                <a:close/>
                <a:moveTo>
                  <a:pt x="152839" y="133734"/>
                </a:moveTo>
                <a:lnTo>
                  <a:pt x="286574" y="133734"/>
                </a:lnTo>
                <a:lnTo>
                  <a:pt x="286574" y="152839"/>
                </a:lnTo>
                <a:lnTo>
                  <a:pt x="152839" y="152839"/>
                </a:lnTo>
                <a:lnTo>
                  <a:pt x="152839" y="133734"/>
                </a:lnTo>
                <a:close/>
                <a:moveTo>
                  <a:pt x="152839" y="171944"/>
                </a:moveTo>
                <a:lnTo>
                  <a:pt x="257916" y="171944"/>
                </a:lnTo>
                <a:lnTo>
                  <a:pt x="257916" y="191049"/>
                </a:lnTo>
                <a:lnTo>
                  <a:pt x="152839" y="191049"/>
                </a:lnTo>
                <a:lnTo>
                  <a:pt x="152839" y="171944"/>
                </a:lnTo>
                <a:close/>
              </a:path>
            </a:pathLst>
          </a:custGeom>
          <a:solidFill>
            <a:schemeClr val="accent2"/>
          </a:solidFill>
          <a:ln w="19050" cap="flat">
            <a:noFill/>
            <a:prstDash val="solid"/>
            <a:miter/>
          </a:ln>
        </p:spPr>
        <p:txBody>
          <a:bodyPr rtlCol="0" anchor="ctr"/>
          <a:lstStyle/>
          <a:p>
            <a:endParaRPr lang="en-US" sz="1300" dirty="0">
              <a:solidFill>
                <a:schemeClr val="accent5"/>
              </a:solidFill>
            </a:endParaRPr>
          </a:p>
        </p:txBody>
      </p:sp>
      <p:sp>
        <p:nvSpPr>
          <p:cNvPr id="19" name="Graphic 145" descr="Mental health icon.">
            <a:extLst>
              <a:ext uri="{FF2B5EF4-FFF2-40B4-BE49-F238E27FC236}">
                <a16:creationId xmlns:a16="http://schemas.microsoft.com/office/drawing/2014/main" id="{4CD029B6-99E5-4F5D-48F9-E51A67A33CC7}"/>
              </a:ext>
            </a:extLst>
          </p:cNvPr>
          <p:cNvSpPr>
            <a:spLocks noChangeAspect="1"/>
          </p:cNvSpPr>
          <p:nvPr/>
        </p:nvSpPr>
        <p:spPr>
          <a:xfrm>
            <a:off x="736990" y="1905677"/>
            <a:ext cx="325665" cy="328867"/>
          </a:xfrm>
          <a:custGeom>
            <a:avLst/>
            <a:gdLst>
              <a:gd name="connsiteX0" fmla="*/ 284663 w 418397"/>
              <a:gd name="connsiteY0" fmla="*/ 269673 h 422512"/>
              <a:gd name="connsiteX1" fmla="*/ 179586 w 418397"/>
              <a:gd name="connsiteY1" fmla="*/ 269673 h 422512"/>
              <a:gd name="connsiteX2" fmla="*/ 47762 w 418397"/>
              <a:gd name="connsiteY2" fmla="*/ 401497 h 422512"/>
              <a:gd name="connsiteX3" fmla="*/ 47762 w 418397"/>
              <a:gd name="connsiteY3" fmla="*/ 409139 h 422512"/>
              <a:gd name="connsiteX4" fmla="*/ 61136 w 418397"/>
              <a:gd name="connsiteY4" fmla="*/ 422513 h 422512"/>
              <a:gd name="connsiteX5" fmla="*/ 405024 w 418397"/>
              <a:gd name="connsiteY5" fmla="*/ 422513 h 422512"/>
              <a:gd name="connsiteX6" fmla="*/ 418398 w 418397"/>
              <a:gd name="connsiteY6" fmla="*/ 409139 h 422512"/>
              <a:gd name="connsiteX7" fmla="*/ 418398 w 418397"/>
              <a:gd name="connsiteY7" fmla="*/ 401497 h 422512"/>
              <a:gd name="connsiteX8" fmla="*/ 284663 w 418397"/>
              <a:gd name="connsiteY8" fmla="*/ 269673 h 422512"/>
              <a:gd name="connsiteX9" fmla="*/ 401203 w 418397"/>
              <a:gd name="connsiteY9" fmla="*/ 403408 h 422512"/>
              <a:gd name="connsiteX10" fmla="*/ 353441 w 418397"/>
              <a:gd name="connsiteY10" fmla="*/ 403408 h 422512"/>
              <a:gd name="connsiteX11" fmla="*/ 353441 w 418397"/>
              <a:gd name="connsiteY11" fmla="*/ 365198 h 422512"/>
              <a:gd name="connsiteX12" fmla="*/ 334336 w 418397"/>
              <a:gd name="connsiteY12" fmla="*/ 365198 h 422512"/>
              <a:gd name="connsiteX13" fmla="*/ 334336 w 418397"/>
              <a:gd name="connsiteY13" fmla="*/ 403408 h 422512"/>
              <a:gd name="connsiteX14" fmla="*/ 133734 w 418397"/>
              <a:gd name="connsiteY14" fmla="*/ 403408 h 422512"/>
              <a:gd name="connsiteX15" fmla="*/ 133734 w 418397"/>
              <a:gd name="connsiteY15" fmla="*/ 365198 h 422512"/>
              <a:gd name="connsiteX16" fmla="*/ 114630 w 418397"/>
              <a:gd name="connsiteY16" fmla="*/ 365198 h 422512"/>
              <a:gd name="connsiteX17" fmla="*/ 114630 w 418397"/>
              <a:gd name="connsiteY17" fmla="*/ 403408 h 422512"/>
              <a:gd name="connsiteX18" fmla="*/ 66867 w 418397"/>
              <a:gd name="connsiteY18" fmla="*/ 403408 h 422512"/>
              <a:gd name="connsiteX19" fmla="*/ 66867 w 418397"/>
              <a:gd name="connsiteY19" fmla="*/ 401497 h 422512"/>
              <a:gd name="connsiteX20" fmla="*/ 179586 w 418397"/>
              <a:gd name="connsiteY20" fmla="*/ 288778 h 422512"/>
              <a:gd name="connsiteX21" fmla="*/ 284663 w 418397"/>
              <a:gd name="connsiteY21" fmla="*/ 288778 h 422512"/>
              <a:gd name="connsiteX22" fmla="*/ 401203 w 418397"/>
              <a:gd name="connsiteY22" fmla="*/ 401497 h 422512"/>
              <a:gd name="connsiteX23" fmla="*/ 401203 w 418397"/>
              <a:gd name="connsiteY23" fmla="*/ 403408 h 422512"/>
              <a:gd name="connsiteX24" fmla="*/ 143287 w 418397"/>
              <a:gd name="connsiteY24" fmla="*/ 202806 h 422512"/>
              <a:gd name="connsiteX25" fmla="*/ 261737 w 418397"/>
              <a:gd name="connsiteY25" fmla="*/ 260121 h 422512"/>
              <a:gd name="connsiteX26" fmla="*/ 319052 w 418397"/>
              <a:gd name="connsiteY26" fmla="*/ 141671 h 422512"/>
              <a:gd name="connsiteX27" fmla="*/ 231170 w 418397"/>
              <a:gd name="connsiteY27" fmla="*/ 78624 h 422512"/>
              <a:gd name="connsiteX28" fmla="*/ 112719 w 418397"/>
              <a:gd name="connsiteY28" fmla="*/ 2205 h 422512"/>
              <a:gd name="connsiteX29" fmla="*/ 34389 w 418397"/>
              <a:gd name="connsiteY29" fmla="*/ 95819 h 422512"/>
              <a:gd name="connsiteX30" fmla="*/ 0 w 418397"/>
              <a:gd name="connsiteY30" fmla="*/ 147402 h 422512"/>
              <a:gd name="connsiteX31" fmla="*/ 55404 w 418397"/>
              <a:gd name="connsiteY31" fmla="*/ 202806 h 422512"/>
              <a:gd name="connsiteX32" fmla="*/ 143287 w 418397"/>
              <a:gd name="connsiteY32" fmla="*/ 202806 h 422512"/>
              <a:gd name="connsiteX33" fmla="*/ 303768 w 418397"/>
              <a:gd name="connsiteY33" fmla="*/ 170328 h 422512"/>
              <a:gd name="connsiteX34" fmla="*/ 231170 w 418397"/>
              <a:gd name="connsiteY34" fmla="*/ 244837 h 422512"/>
              <a:gd name="connsiteX35" fmla="*/ 156660 w 418397"/>
              <a:gd name="connsiteY35" fmla="*/ 172238 h 422512"/>
              <a:gd name="connsiteX36" fmla="*/ 229259 w 418397"/>
              <a:gd name="connsiteY36" fmla="*/ 97729 h 422512"/>
              <a:gd name="connsiteX37" fmla="*/ 229259 w 418397"/>
              <a:gd name="connsiteY37" fmla="*/ 97729 h 422512"/>
              <a:gd name="connsiteX38" fmla="*/ 303768 w 418397"/>
              <a:gd name="connsiteY38" fmla="*/ 170328 h 422512"/>
              <a:gd name="connsiteX39" fmla="*/ 303768 w 418397"/>
              <a:gd name="connsiteY39" fmla="*/ 170328 h 422512"/>
              <a:gd name="connsiteX40" fmla="*/ 19105 w 418397"/>
              <a:gd name="connsiteY40" fmla="*/ 147402 h 422512"/>
              <a:gd name="connsiteX41" fmla="*/ 47762 w 418397"/>
              <a:gd name="connsiteY41" fmla="*/ 113013 h 422512"/>
              <a:gd name="connsiteX42" fmla="*/ 55404 w 418397"/>
              <a:gd name="connsiteY42" fmla="*/ 109192 h 422512"/>
              <a:gd name="connsiteX43" fmla="*/ 55404 w 418397"/>
              <a:gd name="connsiteY43" fmla="*/ 97729 h 422512"/>
              <a:gd name="connsiteX44" fmla="*/ 137555 w 418397"/>
              <a:gd name="connsiteY44" fmla="*/ 19399 h 422512"/>
              <a:gd name="connsiteX45" fmla="*/ 213975 w 418397"/>
              <a:gd name="connsiteY45" fmla="*/ 80535 h 422512"/>
              <a:gd name="connsiteX46" fmla="*/ 137555 w 418397"/>
              <a:gd name="connsiteY46" fmla="*/ 170328 h 422512"/>
              <a:gd name="connsiteX47" fmla="*/ 139466 w 418397"/>
              <a:gd name="connsiteY47" fmla="*/ 183701 h 422512"/>
              <a:gd name="connsiteX48" fmla="*/ 55404 w 418397"/>
              <a:gd name="connsiteY48" fmla="*/ 183701 h 422512"/>
              <a:gd name="connsiteX49" fmla="*/ 19105 w 418397"/>
              <a:gd name="connsiteY49" fmla="*/ 147402 h 42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18397" h="422512">
                <a:moveTo>
                  <a:pt x="284663" y="269673"/>
                </a:moveTo>
                <a:lnTo>
                  <a:pt x="179586" y="269673"/>
                </a:lnTo>
                <a:cubicBezTo>
                  <a:pt x="106988" y="269673"/>
                  <a:pt x="47762" y="328899"/>
                  <a:pt x="47762" y="401497"/>
                </a:cubicBezTo>
                <a:lnTo>
                  <a:pt x="47762" y="409139"/>
                </a:lnTo>
                <a:cubicBezTo>
                  <a:pt x="47762" y="416781"/>
                  <a:pt x="53494" y="422513"/>
                  <a:pt x="61136" y="422513"/>
                </a:cubicBezTo>
                <a:lnTo>
                  <a:pt x="405024" y="422513"/>
                </a:lnTo>
                <a:cubicBezTo>
                  <a:pt x="412666" y="422513"/>
                  <a:pt x="418398" y="416781"/>
                  <a:pt x="418398" y="409139"/>
                </a:cubicBezTo>
                <a:lnTo>
                  <a:pt x="418398" y="401497"/>
                </a:lnTo>
                <a:cubicBezTo>
                  <a:pt x="418398" y="326988"/>
                  <a:pt x="357262" y="269673"/>
                  <a:pt x="284663" y="269673"/>
                </a:cubicBezTo>
                <a:close/>
                <a:moveTo>
                  <a:pt x="401203" y="403408"/>
                </a:moveTo>
                <a:lnTo>
                  <a:pt x="353441" y="403408"/>
                </a:lnTo>
                <a:lnTo>
                  <a:pt x="353441" y="365198"/>
                </a:lnTo>
                <a:lnTo>
                  <a:pt x="334336" y="365198"/>
                </a:lnTo>
                <a:lnTo>
                  <a:pt x="334336" y="403408"/>
                </a:lnTo>
                <a:lnTo>
                  <a:pt x="133734" y="403408"/>
                </a:lnTo>
                <a:lnTo>
                  <a:pt x="133734" y="365198"/>
                </a:lnTo>
                <a:lnTo>
                  <a:pt x="114630" y="365198"/>
                </a:lnTo>
                <a:lnTo>
                  <a:pt x="114630" y="403408"/>
                </a:lnTo>
                <a:lnTo>
                  <a:pt x="66867" y="403408"/>
                </a:lnTo>
                <a:lnTo>
                  <a:pt x="66867" y="401497"/>
                </a:lnTo>
                <a:cubicBezTo>
                  <a:pt x="66867" y="340362"/>
                  <a:pt x="116540" y="288778"/>
                  <a:pt x="179586" y="288778"/>
                </a:cubicBezTo>
                <a:lnTo>
                  <a:pt x="284663" y="288778"/>
                </a:lnTo>
                <a:cubicBezTo>
                  <a:pt x="347710" y="288778"/>
                  <a:pt x="399293" y="338451"/>
                  <a:pt x="401203" y="401497"/>
                </a:cubicBezTo>
                <a:lnTo>
                  <a:pt x="401203" y="403408"/>
                </a:lnTo>
                <a:close/>
                <a:moveTo>
                  <a:pt x="143287" y="202806"/>
                </a:moveTo>
                <a:cubicBezTo>
                  <a:pt x="160481" y="250569"/>
                  <a:pt x="213975" y="277315"/>
                  <a:pt x="261737" y="260121"/>
                </a:cubicBezTo>
                <a:cubicBezTo>
                  <a:pt x="309500" y="242927"/>
                  <a:pt x="336247" y="189433"/>
                  <a:pt x="319052" y="141671"/>
                </a:cubicBezTo>
                <a:cubicBezTo>
                  <a:pt x="305679" y="103461"/>
                  <a:pt x="271290" y="78624"/>
                  <a:pt x="231170" y="78624"/>
                </a:cubicBezTo>
                <a:cubicBezTo>
                  <a:pt x="219707" y="25131"/>
                  <a:pt x="166213" y="-9258"/>
                  <a:pt x="112719" y="2205"/>
                </a:cubicBezTo>
                <a:cubicBezTo>
                  <a:pt x="68778" y="11757"/>
                  <a:pt x="36299" y="49967"/>
                  <a:pt x="34389" y="95819"/>
                </a:cubicBezTo>
                <a:cubicBezTo>
                  <a:pt x="13373" y="103461"/>
                  <a:pt x="0" y="124476"/>
                  <a:pt x="0" y="147402"/>
                </a:cubicBezTo>
                <a:cubicBezTo>
                  <a:pt x="0" y="177970"/>
                  <a:pt x="24836" y="202806"/>
                  <a:pt x="55404" y="202806"/>
                </a:cubicBezTo>
                <a:lnTo>
                  <a:pt x="143287" y="202806"/>
                </a:lnTo>
                <a:close/>
                <a:moveTo>
                  <a:pt x="303768" y="170328"/>
                </a:moveTo>
                <a:cubicBezTo>
                  <a:pt x="303768" y="210448"/>
                  <a:pt x="271290" y="244837"/>
                  <a:pt x="231170" y="244837"/>
                </a:cubicBezTo>
                <a:cubicBezTo>
                  <a:pt x="191049" y="244837"/>
                  <a:pt x="156660" y="212359"/>
                  <a:pt x="156660" y="172238"/>
                </a:cubicBezTo>
                <a:cubicBezTo>
                  <a:pt x="154750" y="132118"/>
                  <a:pt x="187228" y="97729"/>
                  <a:pt x="229259" y="97729"/>
                </a:cubicBezTo>
                <a:lnTo>
                  <a:pt x="229259" y="97729"/>
                </a:lnTo>
                <a:cubicBezTo>
                  <a:pt x="269379" y="97729"/>
                  <a:pt x="303768" y="130208"/>
                  <a:pt x="303768" y="170328"/>
                </a:cubicBezTo>
                <a:lnTo>
                  <a:pt x="303768" y="170328"/>
                </a:lnTo>
                <a:close/>
                <a:moveTo>
                  <a:pt x="19105" y="147402"/>
                </a:moveTo>
                <a:cubicBezTo>
                  <a:pt x="19105" y="130208"/>
                  <a:pt x="30568" y="116834"/>
                  <a:pt x="47762" y="113013"/>
                </a:cubicBezTo>
                <a:lnTo>
                  <a:pt x="55404" y="109192"/>
                </a:lnTo>
                <a:lnTo>
                  <a:pt x="55404" y="97729"/>
                </a:lnTo>
                <a:cubicBezTo>
                  <a:pt x="57315" y="53788"/>
                  <a:pt x="93614" y="17489"/>
                  <a:pt x="137555" y="19399"/>
                </a:cubicBezTo>
                <a:cubicBezTo>
                  <a:pt x="173855" y="19399"/>
                  <a:pt x="204423" y="44235"/>
                  <a:pt x="213975" y="80535"/>
                </a:cubicBezTo>
                <a:cubicBezTo>
                  <a:pt x="170034" y="88177"/>
                  <a:pt x="137555" y="126387"/>
                  <a:pt x="137555" y="170328"/>
                </a:cubicBezTo>
                <a:cubicBezTo>
                  <a:pt x="137555" y="174149"/>
                  <a:pt x="137555" y="177970"/>
                  <a:pt x="139466" y="183701"/>
                </a:cubicBezTo>
                <a:lnTo>
                  <a:pt x="55404" y="183701"/>
                </a:lnTo>
                <a:cubicBezTo>
                  <a:pt x="36299" y="183701"/>
                  <a:pt x="19105" y="168417"/>
                  <a:pt x="19105" y="147402"/>
                </a:cubicBezTo>
                <a:close/>
              </a:path>
            </a:pathLst>
          </a:custGeom>
          <a:solidFill>
            <a:srgbClr val="7D3F98"/>
          </a:solidFill>
          <a:ln w="19050" cap="flat">
            <a:noFill/>
            <a:prstDash val="solid"/>
            <a:miter/>
          </a:ln>
        </p:spPr>
        <p:txBody>
          <a:bodyPr rtlCol="0" anchor="ctr"/>
          <a:lstStyle/>
          <a:p>
            <a:endParaRPr lang="en-US" sz="1300" dirty="0"/>
          </a:p>
        </p:txBody>
      </p:sp>
      <p:sp>
        <p:nvSpPr>
          <p:cNvPr id="21" name="Graphic 72" descr="Telemedicine laptop 2 icon.">
            <a:extLst>
              <a:ext uri="{FF2B5EF4-FFF2-40B4-BE49-F238E27FC236}">
                <a16:creationId xmlns:a16="http://schemas.microsoft.com/office/drawing/2014/main" id="{84CFBB2C-4D42-D486-DD70-114E3F3A6480}"/>
              </a:ext>
            </a:extLst>
          </p:cNvPr>
          <p:cNvSpPr/>
          <p:nvPr/>
        </p:nvSpPr>
        <p:spPr>
          <a:xfrm>
            <a:off x="736990" y="2542981"/>
            <a:ext cx="379234" cy="297642"/>
          </a:xfrm>
          <a:custGeom>
            <a:avLst/>
            <a:gdLst>
              <a:gd name="connsiteX0" fmla="*/ 445400 w 460759"/>
              <a:gd name="connsiteY0" fmla="*/ 303525 h 361119"/>
              <a:gd name="connsiteX1" fmla="*/ 441561 w 460759"/>
              <a:gd name="connsiteY1" fmla="*/ 303525 h 361119"/>
              <a:gd name="connsiteX2" fmla="*/ 441561 w 460759"/>
              <a:gd name="connsiteY2" fmla="*/ 34749 h 361119"/>
              <a:gd name="connsiteX3" fmla="*/ 422362 w 460759"/>
              <a:gd name="connsiteY3" fmla="*/ 15551 h 361119"/>
              <a:gd name="connsiteX4" fmla="*/ 275496 w 460759"/>
              <a:gd name="connsiteY4" fmla="*/ 15551 h 361119"/>
              <a:gd name="connsiteX5" fmla="*/ 230380 w 460759"/>
              <a:gd name="connsiteY5" fmla="*/ 0 h 361119"/>
              <a:gd name="connsiteX6" fmla="*/ 185456 w 460759"/>
              <a:gd name="connsiteY6" fmla="*/ 15551 h 361119"/>
              <a:gd name="connsiteX7" fmla="*/ 38397 w 460759"/>
              <a:gd name="connsiteY7" fmla="*/ 15551 h 361119"/>
              <a:gd name="connsiteX8" fmla="*/ 19198 w 460759"/>
              <a:gd name="connsiteY8" fmla="*/ 34749 h 361119"/>
              <a:gd name="connsiteX9" fmla="*/ 19198 w 460759"/>
              <a:gd name="connsiteY9" fmla="*/ 303525 h 361119"/>
              <a:gd name="connsiteX10" fmla="*/ 14015 w 460759"/>
              <a:gd name="connsiteY10" fmla="*/ 303525 h 361119"/>
              <a:gd name="connsiteX11" fmla="*/ 0 w 460759"/>
              <a:gd name="connsiteY11" fmla="*/ 318884 h 361119"/>
              <a:gd name="connsiteX12" fmla="*/ 42236 w 460759"/>
              <a:gd name="connsiteY12" fmla="*/ 361120 h 361119"/>
              <a:gd name="connsiteX13" fmla="*/ 418523 w 460759"/>
              <a:gd name="connsiteY13" fmla="*/ 361120 h 361119"/>
              <a:gd name="connsiteX14" fmla="*/ 460759 w 460759"/>
              <a:gd name="connsiteY14" fmla="*/ 318884 h 361119"/>
              <a:gd name="connsiteX15" fmla="*/ 445400 w 460759"/>
              <a:gd name="connsiteY15" fmla="*/ 303525 h 361119"/>
              <a:gd name="connsiteX16" fmla="*/ 259753 w 460759"/>
              <a:gd name="connsiteY16" fmla="*/ 27838 h 361119"/>
              <a:gd name="connsiteX17" fmla="*/ 268584 w 460759"/>
              <a:gd name="connsiteY17" fmla="*/ 34749 h 361119"/>
              <a:gd name="connsiteX18" fmla="*/ 282023 w 460759"/>
              <a:gd name="connsiteY18" fmla="*/ 53947 h 361119"/>
              <a:gd name="connsiteX19" fmla="*/ 285863 w 460759"/>
              <a:gd name="connsiteY19" fmla="*/ 66618 h 361119"/>
              <a:gd name="connsiteX20" fmla="*/ 266856 w 460759"/>
              <a:gd name="connsiteY20" fmla="*/ 53947 h 361119"/>
              <a:gd name="connsiteX21" fmla="*/ 259945 w 460759"/>
              <a:gd name="connsiteY21" fmla="*/ 34749 h 361119"/>
              <a:gd name="connsiteX22" fmla="*/ 259561 w 460759"/>
              <a:gd name="connsiteY22" fmla="*/ 32637 h 361119"/>
              <a:gd name="connsiteX23" fmla="*/ 259561 w 460759"/>
              <a:gd name="connsiteY23" fmla="*/ 27838 h 361119"/>
              <a:gd name="connsiteX24" fmla="*/ 192367 w 460759"/>
              <a:gd name="connsiteY24" fmla="*/ 34749 h 361119"/>
              <a:gd name="connsiteX25" fmla="*/ 230380 w 460759"/>
              <a:gd name="connsiteY25" fmla="*/ 19198 h 361119"/>
              <a:gd name="connsiteX26" fmla="*/ 240171 w 460759"/>
              <a:gd name="connsiteY26" fmla="*/ 20158 h 361119"/>
              <a:gd name="connsiteX27" fmla="*/ 233643 w 460759"/>
              <a:gd name="connsiteY27" fmla="*/ 34557 h 361119"/>
              <a:gd name="connsiteX28" fmla="*/ 206766 w 460759"/>
              <a:gd name="connsiteY28" fmla="*/ 48380 h 361119"/>
              <a:gd name="connsiteX29" fmla="*/ 190447 w 460759"/>
              <a:gd name="connsiteY29" fmla="*/ 48380 h 361119"/>
              <a:gd name="connsiteX30" fmla="*/ 180464 w 460759"/>
              <a:gd name="connsiteY30" fmla="*/ 49916 h 361119"/>
              <a:gd name="connsiteX31" fmla="*/ 192175 w 460759"/>
              <a:gd name="connsiteY31" fmla="*/ 34557 h 361119"/>
              <a:gd name="connsiteX32" fmla="*/ 178928 w 460759"/>
              <a:gd name="connsiteY32" fmla="*/ 73145 h 361119"/>
              <a:gd name="connsiteX33" fmla="*/ 190447 w 460759"/>
              <a:gd name="connsiteY33" fmla="*/ 67770 h 361119"/>
              <a:gd name="connsiteX34" fmla="*/ 206766 w 460759"/>
              <a:gd name="connsiteY34" fmla="*/ 67770 h 361119"/>
              <a:gd name="connsiteX35" fmla="*/ 241898 w 460759"/>
              <a:gd name="connsiteY35" fmla="*/ 53947 h 361119"/>
              <a:gd name="connsiteX36" fmla="*/ 244010 w 460759"/>
              <a:gd name="connsiteY36" fmla="*/ 52219 h 361119"/>
              <a:gd name="connsiteX37" fmla="*/ 244970 w 460759"/>
              <a:gd name="connsiteY37" fmla="*/ 53947 h 361119"/>
              <a:gd name="connsiteX38" fmla="*/ 258793 w 460759"/>
              <a:gd name="connsiteY38" fmla="*/ 73145 h 361119"/>
              <a:gd name="connsiteX39" fmla="*/ 285863 w 460759"/>
              <a:gd name="connsiteY39" fmla="*/ 86008 h 361119"/>
              <a:gd name="connsiteX40" fmla="*/ 230188 w 460759"/>
              <a:gd name="connsiteY40" fmla="*/ 135156 h 361119"/>
              <a:gd name="connsiteX41" fmla="*/ 174129 w 460759"/>
              <a:gd name="connsiteY41" fmla="*/ 82169 h 361119"/>
              <a:gd name="connsiteX42" fmla="*/ 178736 w 460759"/>
              <a:gd name="connsiteY42" fmla="*/ 73337 h 361119"/>
              <a:gd name="connsiteX43" fmla="*/ 173553 w 460759"/>
              <a:gd name="connsiteY43" fmla="*/ 127861 h 361119"/>
              <a:gd name="connsiteX44" fmla="*/ 230380 w 460759"/>
              <a:gd name="connsiteY44" fmla="*/ 154354 h 361119"/>
              <a:gd name="connsiteX45" fmla="*/ 287206 w 460759"/>
              <a:gd name="connsiteY45" fmla="*/ 127669 h 361119"/>
              <a:gd name="connsiteX46" fmla="*/ 287206 w 460759"/>
              <a:gd name="connsiteY46" fmla="*/ 162226 h 361119"/>
              <a:gd name="connsiteX47" fmla="*/ 265320 w 460759"/>
              <a:gd name="connsiteY47" fmla="*/ 160114 h 361119"/>
              <a:gd name="connsiteX48" fmla="*/ 195439 w 460759"/>
              <a:gd name="connsiteY48" fmla="*/ 160114 h 361119"/>
              <a:gd name="connsiteX49" fmla="*/ 173553 w 460759"/>
              <a:gd name="connsiteY49" fmla="*/ 162226 h 361119"/>
              <a:gd name="connsiteX50" fmla="*/ 173553 w 460759"/>
              <a:gd name="connsiteY50" fmla="*/ 127861 h 361119"/>
              <a:gd name="connsiteX51" fmla="*/ 378590 w 460759"/>
              <a:gd name="connsiteY51" fmla="*/ 265128 h 361119"/>
              <a:gd name="connsiteX52" fmla="*/ 306597 w 460759"/>
              <a:gd name="connsiteY52" fmla="*/ 167793 h 361119"/>
              <a:gd name="connsiteX53" fmla="*/ 306597 w 460759"/>
              <a:gd name="connsiteY53" fmla="*/ 85240 h 361119"/>
              <a:gd name="connsiteX54" fmla="*/ 306213 w 460759"/>
              <a:gd name="connsiteY54" fmla="*/ 85240 h 361119"/>
              <a:gd name="connsiteX55" fmla="*/ 306213 w 460759"/>
              <a:gd name="connsiteY55" fmla="*/ 73145 h 361119"/>
              <a:gd name="connsiteX56" fmla="*/ 383774 w 460759"/>
              <a:gd name="connsiteY56" fmla="*/ 73145 h 361119"/>
              <a:gd name="connsiteX57" fmla="*/ 383774 w 460759"/>
              <a:gd name="connsiteY57" fmla="*/ 265128 h 361119"/>
              <a:gd name="connsiteX58" fmla="*/ 378590 w 460759"/>
              <a:gd name="connsiteY58" fmla="*/ 265128 h 361119"/>
              <a:gd name="connsiteX59" fmla="*/ 359200 w 460759"/>
              <a:gd name="connsiteY59" fmla="*/ 265128 h 361119"/>
              <a:gd name="connsiteX60" fmla="*/ 326179 w 460759"/>
              <a:gd name="connsiteY60" fmla="*/ 265128 h 361119"/>
              <a:gd name="connsiteX61" fmla="*/ 326179 w 460759"/>
              <a:gd name="connsiteY61" fmla="*/ 239595 h 361119"/>
              <a:gd name="connsiteX62" fmla="*/ 306981 w 460759"/>
              <a:gd name="connsiteY62" fmla="*/ 239595 h 361119"/>
              <a:gd name="connsiteX63" fmla="*/ 306981 w 460759"/>
              <a:gd name="connsiteY63" fmla="*/ 265128 h 361119"/>
              <a:gd name="connsiteX64" fmla="*/ 153586 w 460759"/>
              <a:gd name="connsiteY64" fmla="*/ 265128 h 361119"/>
              <a:gd name="connsiteX65" fmla="*/ 153586 w 460759"/>
              <a:gd name="connsiteY65" fmla="*/ 239595 h 361119"/>
              <a:gd name="connsiteX66" fmla="*/ 134388 w 460759"/>
              <a:gd name="connsiteY66" fmla="*/ 239595 h 361119"/>
              <a:gd name="connsiteX67" fmla="*/ 134388 w 460759"/>
              <a:gd name="connsiteY67" fmla="*/ 265128 h 361119"/>
              <a:gd name="connsiteX68" fmla="*/ 101367 w 460759"/>
              <a:gd name="connsiteY68" fmla="*/ 265128 h 361119"/>
              <a:gd name="connsiteX69" fmla="*/ 188527 w 460759"/>
              <a:gd name="connsiteY69" fmla="*/ 179888 h 361119"/>
              <a:gd name="connsiteX70" fmla="*/ 188527 w 460759"/>
              <a:gd name="connsiteY70" fmla="*/ 213101 h 361119"/>
              <a:gd name="connsiteX71" fmla="*/ 184688 w 460759"/>
              <a:gd name="connsiteY71" fmla="*/ 222508 h 361119"/>
              <a:gd name="connsiteX72" fmla="*/ 198126 w 460759"/>
              <a:gd name="connsiteY72" fmla="*/ 236139 h 361119"/>
              <a:gd name="connsiteX73" fmla="*/ 211565 w 460759"/>
              <a:gd name="connsiteY73" fmla="*/ 222508 h 361119"/>
              <a:gd name="connsiteX74" fmla="*/ 207726 w 460759"/>
              <a:gd name="connsiteY74" fmla="*/ 213101 h 361119"/>
              <a:gd name="connsiteX75" fmla="*/ 207726 w 460759"/>
              <a:gd name="connsiteY75" fmla="*/ 179120 h 361119"/>
              <a:gd name="connsiteX76" fmla="*/ 253801 w 460759"/>
              <a:gd name="connsiteY76" fmla="*/ 179120 h 361119"/>
              <a:gd name="connsiteX77" fmla="*/ 253801 w 460759"/>
              <a:gd name="connsiteY77" fmla="*/ 186031 h 361119"/>
              <a:gd name="connsiteX78" fmla="*/ 229804 w 460759"/>
              <a:gd name="connsiteY78" fmla="*/ 218093 h 361119"/>
              <a:gd name="connsiteX79" fmla="*/ 229804 w 460759"/>
              <a:gd name="connsiteY79" fmla="*/ 244010 h 361119"/>
              <a:gd name="connsiteX80" fmla="*/ 241323 w 460759"/>
              <a:gd name="connsiteY80" fmla="*/ 255529 h 361119"/>
              <a:gd name="connsiteX81" fmla="*/ 255337 w 460759"/>
              <a:gd name="connsiteY81" fmla="*/ 255529 h 361119"/>
              <a:gd name="connsiteX82" fmla="*/ 255337 w 460759"/>
              <a:gd name="connsiteY82" fmla="*/ 236523 h 361119"/>
              <a:gd name="connsiteX83" fmla="*/ 249002 w 460759"/>
              <a:gd name="connsiteY83" fmla="*/ 236523 h 361119"/>
              <a:gd name="connsiteX84" fmla="*/ 249002 w 460759"/>
              <a:gd name="connsiteY84" fmla="*/ 218093 h 361119"/>
              <a:gd name="connsiteX85" fmla="*/ 263401 w 460759"/>
              <a:gd name="connsiteY85" fmla="*/ 203502 h 361119"/>
              <a:gd name="connsiteX86" fmla="*/ 277799 w 460759"/>
              <a:gd name="connsiteY86" fmla="*/ 218093 h 361119"/>
              <a:gd name="connsiteX87" fmla="*/ 277799 w 460759"/>
              <a:gd name="connsiteY87" fmla="*/ 236523 h 361119"/>
              <a:gd name="connsiteX88" fmla="*/ 271464 w 460759"/>
              <a:gd name="connsiteY88" fmla="*/ 236523 h 361119"/>
              <a:gd name="connsiteX89" fmla="*/ 271464 w 460759"/>
              <a:gd name="connsiteY89" fmla="*/ 255721 h 361119"/>
              <a:gd name="connsiteX90" fmla="*/ 285287 w 460759"/>
              <a:gd name="connsiteY90" fmla="*/ 255721 h 361119"/>
              <a:gd name="connsiteX91" fmla="*/ 296998 w 460759"/>
              <a:gd name="connsiteY91" fmla="*/ 244010 h 361119"/>
              <a:gd name="connsiteX92" fmla="*/ 296998 w 460759"/>
              <a:gd name="connsiteY92" fmla="*/ 218093 h 361119"/>
              <a:gd name="connsiteX93" fmla="*/ 273000 w 460759"/>
              <a:gd name="connsiteY93" fmla="*/ 186031 h 361119"/>
              <a:gd name="connsiteX94" fmla="*/ 273000 w 460759"/>
              <a:gd name="connsiteY94" fmla="*/ 179888 h 361119"/>
              <a:gd name="connsiteX95" fmla="*/ 359200 w 460759"/>
              <a:gd name="connsiteY95" fmla="*/ 265128 h 361119"/>
              <a:gd name="connsiteX96" fmla="*/ 76601 w 460759"/>
              <a:gd name="connsiteY96" fmla="*/ 265128 h 361119"/>
              <a:gd name="connsiteX97" fmla="*/ 76601 w 460759"/>
              <a:gd name="connsiteY97" fmla="*/ 73145 h 361119"/>
              <a:gd name="connsiteX98" fmla="*/ 154162 w 460759"/>
              <a:gd name="connsiteY98" fmla="*/ 73145 h 361119"/>
              <a:gd name="connsiteX99" fmla="*/ 154162 w 460759"/>
              <a:gd name="connsiteY99" fmla="*/ 74297 h 361119"/>
              <a:gd name="connsiteX100" fmla="*/ 154162 w 460759"/>
              <a:gd name="connsiteY100" fmla="*/ 74297 h 361119"/>
              <a:gd name="connsiteX101" fmla="*/ 154162 w 460759"/>
              <a:gd name="connsiteY101" fmla="*/ 167793 h 361119"/>
              <a:gd name="connsiteX102" fmla="*/ 81785 w 460759"/>
              <a:gd name="connsiteY102" fmla="*/ 265320 h 361119"/>
              <a:gd name="connsiteX103" fmla="*/ 76601 w 460759"/>
              <a:gd name="connsiteY103" fmla="*/ 265320 h 361119"/>
              <a:gd name="connsiteX104" fmla="*/ 167601 w 460759"/>
              <a:gd name="connsiteY104" fmla="*/ 34749 h 361119"/>
              <a:gd name="connsiteX105" fmla="*/ 158770 w 460759"/>
              <a:gd name="connsiteY105" fmla="*/ 53947 h 361119"/>
              <a:gd name="connsiteX106" fmla="*/ 76793 w 460759"/>
              <a:gd name="connsiteY106" fmla="*/ 53947 h 361119"/>
              <a:gd name="connsiteX107" fmla="*/ 57595 w 460759"/>
              <a:gd name="connsiteY107" fmla="*/ 73145 h 361119"/>
              <a:gd name="connsiteX108" fmla="*/ 57595 w 460759"/>
              <a:gd name="connsiteY108" fmla="*/ 265128 h 361119"/>
              <a:gd name="connsiteX109" fmla="*/ 76793 w 460759"/>
              <a:gd name="connsiteY109" fmla="*/ 284327 h 361119"/>
              <a:gd name="connsiteX110" fmla="*/ 383966 w 460759"/>
              <a:gd name="connsiteY110" fmla="*/ 284327 h 361119"/>
              <a:gd name="connsiteX111" fmla="*/ 403164 w 460759"/>
              <a:gd name="connsiteY111" fmla="*/ 265128 h 361119"/>
              <a:gd name="connsiteX112" fmla="*/ 403164 w 460759"/>
              <a:gd name="connsiteY112" fmla="*/ 73145 h 361119"/>
              <a:gd name="connsiteX113" fmla="*/ 383966 w 460759"/>
              <a:gd name="connsiteY113" fmla="*/ 53947 h 361119"/>
              <a:gd name="connsiteX114" fmla="*/ 302373 w 460759"/>
              <a:gd name="connsiteY114" fmla="*/ 53947 h 361119"/>
              <a:gd name="connsiteX115" fmla="*/ 293734 w 460759"/>
              <a:gd name="connsiteY115" fmla="*/ 34749 h 361119"/>
              <a:gd name="connsiteX116" fmla="*/ 422554 w 460759"/>
              <a:gd name="connsiteY116" fmla="*/ 34749 h 361119"/>
              <a:gd name="connsiteX117" fmla="*/ 422554 w 460759"/>
              <a:gd name="connsiteY117" fmla="*/ 303525 h 361119"/>
              <a:gd name="connsiteX118" fmla="*/ 38397 w 460759"/>
              <a:gd name="connsiteY118" fmla="*/ 303525 h 361119"/>
              <a:gd name="connsiteX119" fmla="*/ 38397 w 460759"/>
              <a:gd name="connsiteY119" fmla="*/ 34749 h 361119"/>
              <a:gd name="connsiteX120" fmla="*/ 167601 w 460759"/>
              <a:gd name="connsiteY120" fmla="*/ 34749 h 361119"/>
              <a:gd name="connsiteX121" fmla="*/ 418523 w 460759"/>
              <a:gd name="connsiteY121" fmla="*/ 341922 h 361119"/>
              <a:gd name="connsiteX122" fmla="*/ 42236 w 460759"/>
              <a:gd name="connsiteY122" fmla="*/ 341922 h 361119"/>
              <a:gd name="connsiteX123" fmla="*/ 19582 w 460759"/>
              <a:gd name="connsiteY123" fmla="*/ 322723 h 361119"/>
              <a:gd name="connsiteX124" fmla="*/ 441177 w 460759"/>
              <a:gd name="connsiteY124" fmla="*/ 322723 h 361119"/>
              <a:gd name="connsiteX125" fmla="*/ 418523 w 460759"/>
              <a:gd name="connsiteY125" fmla="*/ 341922 h 36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60759" h="361119">
                <a:moveTo>
                  <a:pt x="445400" y="303525"/>
                </a:moveTo>
                <a:lnTo>
                  <a:pt x="441561" y="303525"/>
                </a:lnTo>
                <a:lnTo>
                  <a:pt x="441561" y="34749"/>
                </a:lnTo>
                <a:cubicBezTo>
                  <a:pt x="441561" y="24190"/>
                  <a:pt x="432921" y="15551"/>
                  <a:pt x="422362" y="15551"/>
                </a:cubicBezTo>
                <a:lnTo>
                  <a:pt x="275496" y="15551"/>
                </a:lnTo>
                <a:cubicBezTo>
                  <a:pt x="262825" y="5951"/>
                  <a:pt x="247274" y="0"/>
                  <a:pt x="230380" y="0"/>
                </a:cubicBezTo>
                <a:cubicBezTo>
                  <a:pt x="213485" y="0"/>
                  <a:pt x="198126" y="5951"/>
                  <a:pt x="185456" y="15551"/>
                </a:cubicBezTo>
                <a:lnTo>
                  <a:pt x="38397" y="15551"/>
                </a:lnTo>
                <a:cubicBezTo>
                  <a:pt x="27838" y="15551"/>
                  <a:pt x="19198" y="24190"/>
                  <a:pt x="19198" y="34749"/>
                </a:cubicBezTo>
                <a:lnTo>
                  <a:pt x="19198" y="303525"/>
                </a:lnTo>
                <a:lnTo>
                  <a:pt x="14015" y="303525"/>
                </a:lnTo>
                <a:cubicBezTo>
                  <a:pt x="6335" y="303525"/>
                  <a:pt x="0" y="309860"/>
                  <a:pt x="0" y="318884"/>
                </a:cubicBezTo>
                <a:cubicBezTo>
                  <a:pt x="0" y="342114"/>
                  <a:pt x="19006" y="361120"/>
                  <a:pt x="42236" y="361120"/>
                </a:cubicBezTo>
                <a:lnTo>
                  <a:pt x="418523" y="361120"/>
                </a:lnTo>
                <a:cubicBezTo>
                  <a:pt x="441753" y="361120"/>
                  <a:pt x="460759" y="342114"/>
                  <a:pt x="460759" y="318884"/>
                </a:cubicBezTo>
                <a:cubicBezTo>
                  <a:pt x="460759" y="310436"/>
                  <a:pt x="453848" y="303525"/>
                  <a:pt x="445400" y="303525"/>
                </a:cubicBezTo>
                <a:close/>
                <a:moveTo>
                  <a:pt x="259753" y="27838"/>
                </a:moveTo>
                <a:cubicBezTo>
                  <a:pt x="262825" y="29757"/>
                  <a:pt x="265896" y="32061"/>
                  <a:pt x="268584" y="34749"/>
                </a:cubicBezTo>
                <a:cubicBezTo>
                  <a:pt x="274344" y="40124"/>
                  <a:pt x="278951" y="46652"/>
                  <a:pt x="282023" y="53947"/>
                </a:cubicBezTo>
                <a:cubicBezTo>
                  <a:pt x="283751" y="57979"/>
                  <a:pt x="285095" y="62202"/>
                  <a:pt x="285863" y="66618"/>
                </a:cubicBezTo>
                <a:cubicBezTo>
                  <a:pt x="278183" y="64698"/>
                  <a:pt x="271656" y="60091"/>
                  <a:pt x="266856" y="53947"/>
                </a:cubicBezTo>
                <a:cubicBezTo>
                  <a:pt x="262825" y="48572"/>
                  <a:pt x="260521" y="41852"/>
                  <a:pt x="259945" y="34749"/>
                </a:cubicBezTo>
                <a:cubicBezTo>
                  <a:pt x="259945" y="33981"/>
                  <a:pt x="259561" y="33405"/>
                  <a:pt x="259561" y="32637"/>
                </a:cubicBezTo>
                <a:lnTo>
                  <a:pt x="259561" y="27838"/>
                </a:lnTo>
                <a:close/>
                <a:moveTo>
                  <a:pt x="192367" y="34749"/>
                </a:moveTo>
                <a:cubicBezTo>
                  <a:pt x="202350" y="25150"/>
                  <a:pt x="215597" y="19198"/>
                  <a:pt x="230380" y="19198"/>
                </a:cubicBezTo>
                <a:cubicBezTo>
                  <a:pt x="233643" y="19198"/>
                  <a:pt x="236907" y="19582"/>
                  <a:pt x="240171" y="20158"/>
                </a:cubicBezTo>
                <a:cubicBezTo>
                  <a:pt x="239211" y="25534"/>
                  <a:pt x="236907" y="30525"/>
                  <a:pt x="233643" y="34557"/>
                </a:cubicBezTo>
                <a:cubicBezTo>
                  <a:pt x="227500" y="42812"/>
                  <a:pt x="217709" y="48380"/>
                  <a:pt x="206766" y="48380"/>
                </a:cubicBezTo>
                <a:lnTo>
                  <a:pt x="190447" y="48380"/>
                </a:lnTo>
                <a:cubicBezTo>
                  <a:pt x="186991" y="48380"/>
                  <a:pt x="183728" y="48956"/>
                  <a:pt x="180464" y="49916"/>
                </a:cubicBezTo>
                <a:cubicBezTo>
                  <a:pt x="183536" y="44156"/>
                  <a:pt x="187567" y="38973"/>
                  <a:pt x="192175" y="34557"/>
                </a:cubicBezTo>
                <a:close/>
                <a:moveTo>
                  <a:pt x="178928" y="73145"/>
                </a:moveTo>
                <a:cubicBezTo>
                  <a:pt x="181808" y="69882"/>
                  <a:pt x="185839" y="67770"/>
                  <a:pt x="190447" y="67770"/>
                </a:cubicBezTo>
                <a:lnTo>
                  <a:pt x="206766" y="67770"/>
                </a:lnTo>
                <a:cubicBezTo>
                  <a:pt x="220396" y="67770"/>
                  <a:pt x="232491" y="62394"/>
                  <a:pt x="241898" y="53947"/>
                </a:cubicBezTo>
                <a:cubicBezTo>
                  <a:pt x="242666" y="53371"/>
                  <a:pt x="243434" y="52795"/>
                  <a:pt x="244010" y="52219"/>
                </a:cubicBezTo>
                <a:cubicBezTo>
                  <a:pt x="244202" y="52795"/>
                  <a:pt x="244778" y="53371"/>
                  <a:pt x="244970" y="53947"/>
                </a:cubicBezTo>
                <a:cubicBezTo>
                  <a:pt x="248234" y="61435"/>
                  <a:pt x="252842" y="67962"/>
                  <a:pt x="258793" y="73145"/>
                </a:cubicBezTo>
                <a:cubicBezTo>
                  <a:pt x="266280" y="79865"/>
                  <a:pt x="275496" y="84472"/>
                  <a:pt x="285863" y="86008"/>
                </a:cubicBezTo>
                <a:cubicBezTo>
                  <a:pt x="281639" y="113654"/>
                  <a:pt x="258409" y="135156"/>
                  <a:pt x="230188" y="135156"/>
                </a:cubicBezTo>
                <a:cubicBezTo>
                  <a:pt x="201966" y="135156"/>
                  <a:pt x="176432" y="111734"/>
                  <a:pt x="174129" y="82169"/>
                </a:cubicBezTo>
                <a:cubicBezTo>
                  <a:pt x="174704" y="78713"/>
                  <a:pt x="176432" y="75641"/>
                  <a:pt x="178736" y="73337"/>
                </a:cubicBezTo>
                <a:close/>
                <a:moveTo>
                  <a:pt x="173553" y="127861"/>
                </a:moveTo>
                <a:cubicBezTo>
                  <a:pt x="187375" y="143987"/>
                  <a:pt x="207534" y="154354"/>
                  <a:pt x="230380" y="154354"/>
                </a:cubicBezTo>
                <a:cubicBezTo>
                  <a:pt x="253225" y="154354"/>
                  <a:pt x="273384" y="143795"/>
                  <a:pt x="287206" y="127669"/>
                </a:cubicBezTo>
                <a:lnTo>
                  <a:pt x="287206" y="162226"/>
                </a:lnTo>
                <a:cubicBezTo>
                  <a:pt x="280103" y="160882"/>
                  <a:pt x="272808" y="160114"/>
                  <a:pt x="265320" y="160114"/>
                </a:cubicBezTo>
                <a:lnTo>
                  <a:pt x="195439" y="160114"/>
                </a:lnTo>
                <a:cubicBezTo>
                  <a:pt x="187951" y="160114"/>
                  <a:pt x="180656" y="160882"/>
                  <a:pt x="173553" y="162226"/>
                </a:cubicBezTo>
                <a:lnTo>
                  <a:pt x="173553" y="127861"/>
                </a:lnTo>
                <a:close/>
                <a:moveTo>
                  <a:pt x="378590" y="265128"/>
                </a:moveTo>
                <a:cubicBezTo>
                  <a:pt x="375135" y="220780"/>
                  <a:pt x="346337" y="183344"/>
                  <a:pt x="306597" y="167793"/>
                </a:cubicBezTo>
                <a:lnTo>
                  <a:pt x="306597" y="85240"/>
                </a:lnTo>
                <a:lnTo>
                  <a:pt x="306213" y="85240"/>
                </a:lnTo>
                <a:lnTo>
                  <a:pt x="306213" y="73145"/>
                </a:lnTo>
                <a:lnTo>
                  <a:pt x="383774" y="73145"/>
                </a:lnTo>
                <a:lnTo>
                  <a:pt x="383774" y="265128"/>
                </a:lnTo>
                <a:lnTo>
                  <a:pt x="378590" y="265128"/>
                </a:lnTo>
                <a:close/>
                <a:moveTo>
                  <a:pt x="359200" y="265128"/>
                </a:moveTo>
                <a:lnTo>
                  <a:pt x="326179" y="265128"/>
                </a:lnTo>
                <a:lnTo>
                  <a:pt x="326179" y="239595"/>
                </a:lnTo>
                <a:lnTo>
                  <a:pt x="306981" y="239595"/>
                </a:lnTo>
                <a:lnTo>
                  <a:pt x="306981" y="265128"/>
                </a:lnTo>
                <a:lnTo>
                  <a:pt x="153586" y="265128"/>
                </a:lnTo>
                <a:lnTo>
                  <a:pt x="153586" y="239595"/>
                </a:lnTo>
                <a:lnTo>
                  <a:pt x="134388" y="239595"/>
                </a:lnTo>
                <a:lnTo>
                  <a:pt x="134388" y="265128"/>
                </a:lnTo>
                <a:lnTo>
                  <a:pt x="101367" y="265128"/>
                </a:lnTo>
                <a:cubicBezTo>
                  <a:pt x="105783" y="219436"/>
                  <a:pt x="142451" y="183152"/>
                  <a:pt x="188527" y="179888"/>
                </a:cubicBezTo>
                <a:lnTo>
                  <a:pt x="188527" y="213101"/>
                </a:lnTo>
                <a:cubicBezTo>
                  <a:pt x="186223" y="215597"/>
                  <a:pt x="184688" y="218861"/>
                  <a:pt x="184688" y="222508"/>
                </a:cubicBezTo>
                <a:cubicBezTo>
                  <a:pt x="184688" y="229996"/>
                  <a:pt x="190639" y="236139"/>
                  <a:pt x="198126" y="236139"/>
                </a:cubicBezTo>
                <a:cubicBezTo>
                  <a:pt x="205614" y="236139"/>
                  <a:pt x="211565" y="229996"/>
                  <a:pt x="211565" y="222508"/>
                </a:cubicBezTo>
                <a:cubicBezTo>
                  <a:pt x="211565" y="218861"/>
                  <a:pt x="210029" y="215597"/>
                  <a:pt x="207726" y="213101"/>
                </a:cubicBezTo>
                <a:lnTo>
                  <a:pt x="207726" y="179120"/>
                </a:lnTo>
                <a:lnTo>
                  <a:pt x="253801" y="179120"/>
                </a:lnTo>
                <a:lnTo>
                  <a:pt x="253801" y="186031"/>
                </a:lnTo>
                <a:cubicBezTo>
                  <a:pt x="239979" y="190255"/>
                  <a:pt x="229804" y="202926"/>
                  <a:pt x="229804" y="218093"/>
                </a:cubicBezTo>
                <a:lnTo>
                  <a:pt x="229804" y="244010"/>
                </a:lnTo>
                <a:cubicBezTo>
                  <a:pt x="229804" y="250346"/>
                  <a:pt x="235179" y="255529"/>
                  <a:pt x="241323" y="255529"/>
                </a:cubicBezTo>
                <a:lnTo>
                  <a:pt x="255337" y="255529"/>
                </a:lnTo>
                <a:lnTo>
                  <a:pt x="255337" y="236523"/>
                </a:lnTo>
                <a:lnTo>
                  <a:pt x="249002" y="236523"/>
                </a:lnTo>
                <a:lnTo>
                  <a:pt x="249002" y="218093"/>
                </a:lnTo>
                <a:cubicBezTo>
                  <a:pt x="249002" y="210029"/>
                  <a:pt x="255529" y="203502"/>
                  <a:pt x="263401" y="203502"/>
                </a:cubicBezTo>
                <a:cubicBezTo>
                  <a:pt x="271272" y="203502"/>
                  <a:pt x="277799" y="210029"/>
                  <a:pt x="277799" y="218093"/>
                </a:cubicBezTo>
                <a:lnTo>
                  <a:pt x="277799" y="236523"/>
                </a:lnTo>
                <a:lnTo>
                  <a:pt x="271464" y="236523"/>
                </a:lnTo>
                <a:lnTo>
                  <a:pt x="271464" y="255721"/>
                </a:lnTo>
                <a:lnTo>
                  <a:pt x="285287" y="255721"/>
                </a:lnTo>
                <a:cubicBezTo>
                  <a:pt x="291430" y="255721"/>
                  <a:pt x="296998" y="250154"/>
                  <a:pt x="296998" y="244010"/>
                </a:cubicBezTo>
                <a:lnTo>
                  <a:pt x="296998" y="218093"/>
                </a:lnTo>
                <a:cubicBezTo>
                  <a:pt x="296998" y="202926"/>
                  <a:pt x="286822" y="190063"/>
                  <a:pt x="273000" y="186031"/>
                </a:cubicBezTo>
                <a:lnTo>
                  <a:pt x="273000" y="179888"/>
                </a:lnTo>
                <a:cubicBezTo>
                  <a:pt x="318692" y="183728"/>
                  <a:pt x="354976" y="219628"/>
                  <a:pt x="359200" y="265128"/>
                </a:cubicBezTo>
                <a:close/>
                <a:moveTo>
                  <a:pt x="76601" y="265128"/>
                </a:moveTo>
                <a:lnTo>
                  <a:pt x="76601" y="73145"/>
                </a:lnTo>
                <a:lnTo>
                  <a:pt x="154162" y="73145"/>
                </a:lnTo>
                <a:lnTo>
                  <a:pt x="154162" y="74297"/>
                </a:lnTo>
                <a:lnTo>
                  <a:pt x="154162" y="74297"/>
                </a:lnTo>
                <a:lnTo>
                  <a:pt x="154162" y="167793"/>
                </a:lnTo>
                <a:cubicBezTo>
                  <a:pt x="114230" y="183344"/>
                  <a:pt x="85432" y="220780"/>
                  <a:pt x="81785" y="265320"/>
                </a:cubicBezTo>
                <a:lnTo>
                  <a:pt x="76601" y="265320"/>
                </a:lnTo>
                <a:close/>
                <a:moveTo>
                  <a:pt x="167601" y="34749"/>
                </a:moveTo>
                <a:cubicBezTo>
                  <a:pt x="163761" y="40700"/>
                  <a:pt x="160882" y="47036"/>
                  <a:pt x="158770" y="53947"/>
                </a:cubicBezTo>
                <a:lnTo>
                  <a:pt x="76793" y="53947"/>
                </a:lnTo>
                <a:cubicBezTo>
                  <a:pt x="66234" y="53947"/>
                  <a:pt x="57595" y="62586"/>
                  <a:pt x="57595" y="73145"/>
                </a:cubicBezTo>
                <a:lnTo>
                  <a:pt x="57595" y="265128"/>
                </a:lnTo>
                <a:cubicBezTo>
                  <a:pt x="57595" y="275687"/>
                  <a:pt x="66234" y="284327"/>
                  <a:pt x="76793" y="284327"/>
                </a:cubicBezTo>
                <a:lnTo>
                  <a:pt x="383966" y="284327"/>
                </a:lnTo>
                <a:cubicBezTo>
                  <a:pt x="394525" y="284327"/>
                  <a:pt x="403164" y="275687"/>
                  <a:pt x="403164" y="265128"/>
                </a:cubicBezTo>
                <a:lnTo>
                  <a:pt x="403164" y="73145"/>
                </a:lnTo>
                <a:cubicBezTo>
                  <a:pt x="403164" y="62586"/>
                  <a:pt x="394525" y="53947"/>
                  <a:pt x="383966" y="53947"/>
                </a:cubicBezTo>
                <a:lnTo>
                  <a:pt x="302373" y="53947"/>
                </a:lnTo>
                <a:cubicBezTo>
                  <a:pt x="299685" y="47612"/>
                  <a:pt x="296998" y="41084"/>
                  <a:pt x="293734" y="34749"/>
                </a:cubicBezTo>
                <a:lnTo>
                  <a:pt x="422554" y="34749"/>
                </a:lnTo>
                <a:lnTo>
                  <a:pt x="422554" y="303525"/>
                </a:lnTo>
                <a:lnTo>
                  <a:pt x="38397" y="303525"/>
                </a:lnTo>
                <a:lnTo>
                  <a:pt x="38397" y="34749"/>
                </a:lnTo>
                <a:lnTo>
                  <a:pt x="167601" y="34749"/>
                </a:lnTo>
                <a:close/>
                <a:moveTo>
                  <a:pt x="418523" y="341922"/>
                </a:moveTo>
                <a:lnTo>
                  <a:pt x="42236" y="341922"/>
                </a:lnTo>
                <a:cubicBezTo>
                  <a:pt x="31101" y="341922"/>
                  <a:pt x="21886" y="334050"/>
                  <a:pt x="19582" y="322723"/>
                </a:cubicBezTo>
                <a:lnTo>
                  <a:pt x="441177" y="322723"/>
                </a:lnTo>
                <a:cubicBezTo>
                  <a:pt x="439257" y="333666"/>
                  <a:pt x="429850" y="341922"/>
                  <a:pt x="418523" y="341922"/>
                </a:cubicBezTo>
                <a:close/>
              </a:path>
            </a:pathLst>
          </a:custGeom>
          <a:solidFill>
            <a:srgbClr val="7D3F98"/>
          </a:solidFill>
          <a:ln w="19050" cap="flat">
            <a:noFill/>
            <a:prstDash val="solid"/>
            <a:miter/>
          </a:ln>
        </p:spPr>
        <p:txBody>
          <a:bodyPr rtlCol="0" anchor="ctr"/>
          <a:lstStyle/>
          <a:p>
            <a:endParaRPr lang="en-US" sz="1300" dirty="0"/>
          </a:p>
        </p:txBody>
      </p:sp>
    </p:spTree>
    <p:extLst>
      <p:ext uri="{BB962C8B-B14F-4D97-AF65-F5344CB8AC3E}">
        <p14:creationId xmlns:p14="http://schemas.microsoft.com/office/powerpoint/2010/main" val="893177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5FE7-2CDF-3671-9763-085C0784E0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3164223-634B-8CBD-EE6A-D34B6B64A287}"/>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A535977-373B-5104-5763-CC6055980C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C1E40B-A60F-4DD4-2B95-FF50521DDC1A}"/>
              </a:ext>
            </a:extLst>
          </p:cNvPr>
          <p:cNvSpPr>
            <a:spLocks noGrp="1"/>
          </p:cNvSpPr>
          <p:nvPr>
            <p:ph type="sldNum" sz="quarter" idx="12"/>
          </p:nvPr>
        </p:nvSpPr>
        <p:spPr/>
        <p:txBody>
          <a:bodyPr/>
          <a:lstStyle/>
          <a:p>
            <a:fld id="{685A8271-3E4C-454A-B827-1D9962D31D17}" type="slidenum">
              <a:rPr lang="en-US" smtClean="0"/>
              <a:t>45</a:t>
            </a:fld>
            <a:endParaRPr lang="en-US"/>
          </a:p>
        </p:txBody>
      </p:sp>
      <p:pic>
        <p:nvPicPr>
          <p:cNvPr id="1026" name="Picture 2">
            <a:extLst>
              <a:ext uri="{FF2B5EF4-FFF2-40B4-BE49-F238E27FC236}">
                <a16:creationId xmlns:a16="http://schemas.microsoft.com/office/drawing/2014/main" id="{4D4DFE63-500D-D8C4-1124-3FE376AAFA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543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close-up of two people&#10;&#10;AI-generated content may be incorrect.">
            <a:extLst>
              <a:ext uri="{FF2B5EF4-FFF2-40B4-BE49-F238E27FC236}">
                <a16:creationId xmlns:a16="http://schemas.microsoft.com/office/drawing/2014/main" id="{62F8C18E-33FE-8910-83ED-445B36AEAE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5964" y="68263"/>
            <a:ext cx="10786534" cy="6067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7669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4155-9C23-D2BC-BBE0-D8AC6EFAF275}"/>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C32EF172-68EC-407A-9776-754073CE0EF0}"/>
              </a:ext>
            </a:extLst>
          </p:cNvPr>
          <p:cNvSpPr>
            <a:spLocks noGrp="1"/>
          </p:cNvSpPr>
          <p:nvPr>
            <p:ph idx="1"/>
          </p:nvPr>
        </p:nvSpPr>
        <p:spPr>
          <a:xfrm>
            <a:off x="601422" y="1253898"/>
            <a:ext cx="10975359" cy="4350205"/>
          </a:xfrm>
        </p:spPr>
        <p:txBody>
          <a:bodyPr>
            <a:noAutofit/>
          </a:bodyPr>
          <a:lstStyle/>
          <a:p>
            <a:r>
              <a:rPr lang="en-US" sz="1200" b="0" dirty="0"/>
              <a:t>American Academy of Pediatrics (2011). Policy statement: Substance use screening, brief intervention, and referral treatment. Pediatrics, 128(5), e1330-e1340. Reaffirmed December 2014</a:t>
            </a:r>
          </a:p>
          <a:p>
            <a:r>
              <a:rPr lang="en-US" sz="1200" b="0" dirty="0" err="1"/>
              <a:t>Babor</a:t>
            </a:r>
            <a:r>
              <a:rPr lang="en-US" sz="1200" b="0" dirty="0"/>
              <a:t>, T. F., Higgins-Biddle, J. C., Saunders, J. B., &amp; Monteiro, M. G. (2001). The Alcohol Use Disorders Identification Test. World Health Organization. </a:t>
            </a:r>
            <a:r>
              <a:rPr lang="en-US" sz="1200" b="0" dirty="0">
                <a:hlinkClick r:id="rId4"/>
              </a:rPr>
              <a:t>https://www.samhsa.gov/resource/dbhis/alcohol-use-disorders-identification-test-audit</a:t>
            </a:r>
            <a:endParaRPr lang="en-US" sz="1200" b="0" dirty="0"/>
          </a:p>
          <a:p>
            <a:r>
              <a:rPr lang="en-US" sz="1200" b="0" dirty="0" err="1"/>
              <a:t>Birmaher</a:t>
            </a:r>
            <a:r>
              <a:rPr lang="en-US" sz="1200" b="0" dirty="0"/>
              <a:t>, B., Brent, D. A., Chiappetta, L., Bridge, J., Monga, S., &amp; </a:t>
            </a:r>
            <a:r>
              <a:rPr lang="en-US" sz="1200" b="0" dirty="0" err="1"/>
              <a:t>Baugher</a:t>
            </a:r>
            <a:r>
              <a:rPr lang="en-US" sz="1200" b="0" dirty="0"/>
              <a:t>, M. (1999). Psychometric properties of the Screen for Child Anxiety Related Emotional Disorders (SCARED): A replication study. Journal of the American Academy of Child and Adolescent Psychiatry, 38(10), 1230–6.</a:t>
            </a:r>
          </a:p>
          <a:p>
            <a:r>
              <a:rPr lang="en-US" sz="1200" b="0" dirty="0"/>
              <a:t>Boston Children’s Hospital &amp; Harvard Medical Teaching Hospital. (2018). ABOUT THE CRAFFT. Retrieved from CRAFFT: </a:t>
            </a:r>
            <a:r>
              <a:rPr lang="en-US" sz="1200" b="0" dirty="0">
                <a:hlinkClick r:id="rId5"/>
              </a:rPr>
              <a:t>https://crafft.org/about-the-crafft/</a:t>
            </a:r>
            <a:endParaRPr lang="en-US" sz="1200" b="0" dirty="0"/>
          </a:p>
          <a:p>
            <a:r>
              <a:rPr lang="en-US" sz="1200" b="0" dirty="0"/>
              <a:t>Center for Substance Abuse Treatment. Brief Interventions and Brief Therapies for Substance Abuse. Treatment Improvement Protocol (TIP) Series, No. 34. HHS Publication No. (SMA) 12- 3952. Rockville, MD: Substance Abuse and Mental Health Services Administration, 1999.  (Treatment Improvement Protocol (TIP) Series, No. 34.) [Table], Figure 2-1: The Stages of Change. Available from: </a:t>
            </a:r>
            <a:r>
              <a:rPr lang="en-US" sz="1200" b="0" dirty="0">
                <a:hlinkClick r:id="rId6"/>
              </a:rPr>
              <a:t>https://www.ncbi.nlm.nih.gov/books/NBK64942/table/A61041/</a:t>
            </a:r>
            <a:endParaRPr lang="en-US" sz="1200" b="0" dirty="0"/>
          </a:p>
          <a:p>
            <a:r>
              <a:rPr lang="en-US" sz="1200" b="0" dirty="0"/>
              <a:t>Chan AWK; </a:t>
            </a:r>
            <a:r>
              <a:rPr lang="en-US" sz="1200" b="0" dirty="0" err="1"/>
              <a:t>Pristach</a:t>
            </a:r>
            <a:r>
              <a:rPr lang="en-US" sz="1200" b="0" dirty="0"/>
              <a:t> EA; </a:t>
            </a:r>
            <a:r>
              <a:rPr lang="en-US" sz="1200" b="0" dirty="0" err="1"/>
              <a:t>Welte</a:t>
            </a:r>
            <a:r>
              <a:rPr lang="en-US" sz="1200" b="0" dirty="0"/>
              <a:t> JW; Russell M. Use of the TWEAK test in screening for alcoholism/heavy drinking in three populations. Alcoholism: Clinical and Experimental Research 17(6): 1188-1192, 1993. </a:t>
            </a:r>
          </a:p>
        </p:txBody>
      </p:sp>
    </p:spTree>
    <p:custDataLst>
      <p:tags r:id="rId1"/>
    </p:custDataLst>
    <p:extLst>
      <p:ext uri="{BB962C8B-B14F-4D97-AF65-F5344CB8AC3E}">
        <p14:creationId xmlns:p14="http://schemas.microsoft.com/office/powerpoint/2010/main" val="4043166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9D7F0E7-3D51-965A-19E1-1F5A0101B3C1}"/>
              </a:ext>
            </a:extLst>
          </p:cNvPr>
          <p:cNvSpPr>
            <a:spLocks noGrp="1"/>
          </p:cNvSpPr>
          <p:nvPr>
            <p:ph type="title"/>
          </p:nvPr>
        </p:nvSpPr>
        <p:spPr/>
        <p:txBody>
          <a:bodyPr/>
          <a:lstStyle/>
          <a:p>
            <a:r>
              <a:rPr lang="en-US" dirty="0"/>
              <a:t>References </a:t>
            </a:r>
          </a:p>
        </p:txBody>
      </p:sp>
      <p:sp>
        <p:nvSpPr>
          <p:cNvPr id="2" name="Content Placeholder 1">
            <a:extLst>
              <a:ext uri="{FF2B5EF4-FFF2-40B4-BE49-F238E27FC236}">
                <a16:creationId xmlns:a16="http://schemas.microsoft.com/office/drawing/2014/main" id="{51DDE805-CB8A-4670-93C5-096F9D866959}"/>
              </a:ext>
            </a:extLst>
          </p:cNvPr>
          <p:cNvSpPr>
            <a:spLocks noGrp="1"/>
          </p:cNvSpPr>
          <p:nvPr>
            <p:ph idx="4294967295"/>
          </p:nvPr>
        </p:nvSpPr>
        <p:spPr>
          <a:xfrm>
            <a:off x="601421" y="1141056"/>
            <a:ext cx="11282683" cy="4350205"/>
          </a:xfrm>
        </p:spPr>
        <p:txBody>
          <a:bodyPr>
            <a:noAutofit/>
          </a:bodyPr>
          <a:lstStyle/>
          <a:p>
            <a:r>
              <a:rPr lang="en-US" sz="1200" dirty="0"/>
              <a:t>Global Appraisal of Individual Needs Coordinating Center (2023).  About the GAIN.  Chestnut Health Systems. Retrieved from, </a:t>
            </a:r>
            <a:r>
              <a:rPr lang="en-US" sz="1200" dirty="0">
                <a:hlinkClick r:id="rId4"/>
              </a:rPr>
              <a:t>https://gaincc.org/instruments/</a:t>
            </a:r>
            <a:endParaRPr lang="en-US" sz="1200" dirty="0"/>
          </a:p>
          <a:p>
            <a:r>
              <a:rPr lang="en-US" sz="1200" dirty="0"/>
              <a:t>Hall, K., Gibbie, Tania, G., </a:t>
            </a:r>
            <a:r>
              <a:rPr lang="en-US" sz="1200" dirty="0" err="1"/>
              <a:t>Lubman</a:t>
            </a:r>
            <a:r>
              <a:rPr lang="en-US" sz="1200" dirty="0"/>
              <a:t>, D. I., (2012). Motivational interviewing techniques: Facilitating </a:t>
            </a:r>
            <a:r>
              <a:rPr lang="en-US" sz="1200" dirty="0" err="1"/>
              <a:t>behaviour</a:t>
            </a:r>
            <a:r>
              <a:rPr lang="en-US" sz="1200" dirty="0"/>
              <a:t> change in the general practice setting. Australian Family Physician Volume 41, No.9, Retrieved from </a:t>
            </a:r>
            <a:r>
              <a:rPr lang="en-US" sz="1200" dirty="0">
                <a:hlinkClick r:id="rId5"/>
              </a:rPr>
              <a:t>https://www.racgp.org.au/afp/2012/september/motivational-interviewing-techniques/</a:t>
            </a:r>
            <a:endParaRPr lang="en-US" sz="1200" dirty="0"/>
          </a:p>
          <a:p>
            <a:r>
              <a:rPr lang="en-US" sz="1200" dirty="0"/>
              <a:t>Hargraves, D., White, C., Frederick, R. et al. (2017). Implementing SBIRT (Screening, Brief Intervention and Referral to Treatment) in primary care: lessons learned from a multi-practice evaluation portfolio. Public Health Rev 38, 31. </a:t>
            </a:r>
            <a:r>
              <a:rPr lang="en-US" sz="1200" dirty="0">
                <a:hlinkClick r:id="rId6"/>
              </a:rPr>
              <a:t>https://doi.org/10.1186/s40985-017-0077-0</a:t>
            </a:r>
            <a:endParaRPr lang="en-US" sz="1200" dirty="0"/>
          </a:p>
          <a:p>
            <a:r>
              <a:rPr lang="en-US" sz="1200" dirty="0"/>
              <a:t>JA Ewing “Detecting Alcoholism: The CAGE </a:t>
            </a:r>
            <a:r>
              <a:rPr lang="en-US" sz="1200" dirty="0" err="1"/>
              <a:t>Questionaire</a:t>
            </a:r>
            <a:r>
              <a:rPr lang="en-US" sz="1200" dirty="0"/>
              <a:t>” JAMA 252: 1905-1907, 1984</a:t>
            </a:r>
          </a:p>
          <a:p>
            <a:r>
              <a:rPr lang="en-US" sz="1200" dirty="0" err="1"/>
              <a:t>Jellinek</a:t>
            </a:r>
            <a:r>
              <a:rPr lang="en-US" sz="1200" dirty="0"/>
              <a:t>, M., &amp; Murphy, M. (n.d.). Pediatric symptom checklist. Massachusetts General Hospital. Retrieved January 5, 2023, from </a:t>
            </a:r>
            <a:r>
              <a:rPr lang="en-US" sz="1200" dirty="0">
                <a:hlinkClick r:id="rId7"/>
              </a:rPr>
              <a:t>https://www.massgeneral.org/psychiatry/treatments-and-services/pediatric-symptom-checklist</a:t>
            </a:r>
            <a:endParaRPr lang="en-US" sz="1200" dirty="0"/>
          </a:p>
          <a:p>
            <a:r>
              <a:rPr lang="en-US" sz="1200" dirty="0"/>
              <a:t>Levy, S., Weiss, R., </a:t>
            </a:r>
            <a:r>
              <a:rPr lang="en-US" sz="1200" dirty="0" err="1"/>
              <a:t>Sherritt</a:t>
            </a:r>
            <a:r>
              <a:rPr lang="en-US" sz="1200" dirty="0"/>
              <a:t>, L., </a:t>
            </a:r>
            <a:r>
              <a:rPr lang="en-US" sz="1200" dirty="0" err="1"/>
              <a:t>Ziemnik</a:t>
            </a:r>
            <a:r>
              <a:rPr lang="en-US" sz="1200" dirty="0"/>
              <a:t>, R., Spalding, A., Van Hook, S., &amp; </a:t>
            </a:r>
            <a:r>
              <a:rPr lang="en-US" sz="1200" dirty="0" err="1"/>
              <a:t>Shrier</a:t>
            </a:r>
            <a:r>
              <a:rPr lang="en-US" sz="1200" dirty="0"/>
              <a:t>, L. A. (2014). An electronic screen for triaging adolescent substance use by risk levels. JAMA Pediatrics. 168(9), 822-828.</a:t>
            </a:r>
          </a:p>
          <a:p>
            <a:r>
              <a:rPr lang="en-US" sz="1200" dirty="0"/>
              <a:t>Massachusetts Department of Public Health.  (2012). SBIRT: A Step-By-Step Guide. Bureau of Substance Abuse Services. </a:t>
            </a:r>
            <a:r>
              <a:rPr lang="en-US" sz="1200" dirty="0">
                <a:hlinkClick r:id="rId8"/>
              </a:rPr>
              <a:t>https://www.masbirt.org/sites/www.masbirt.org/files/documents/toolkit.pdf</a:t>
            </a:r>
            <a:endParaRPr lang="en-US" sz="1200" dirty="0"/>
          </a:p>
          <a:p>
            <a:r>
              <a:rPr lang="en-US" sz="1200" dirty="0"/>
              <a:t>Miller, W.R. &amp; Rollnick, S. (2013). Motivational Interviewing: Helping People Change (3rd ed.). United Kingdom: Guilford Publications</a:t>
            </a:r>
          </a:p>
          <a:p>
            <a:r>
              <a:rPr lang="en-US" sz="1200" dirty="0"/>
              <a:t>National Council for Mental Wellbeing. (2021, July).  Improving adolescent health: facilitating change for excellence in SBIRT.  Retrieved from, </a:t>
            </a:r>
            <a:r>
              <a:rPr lang="en-US" sz="1200" dirty="0">
                <a:hlinkClick r:id="rId9"/>
              </a:rPr>
              <a:t>https://www.thenationalcouncil.org/wp-content/uploads/2021/07/2021.11.10_NC_SBIRT_ChangePackage1.pdf</a:t>
            </a:r>
            <a:endParaRPr lang="en-US" sz="1200" dirty="0"/>
          </a:p>
        </p:txBody>
      </p:sp>
    </p:spTree>
    <p:custDataLst>
      <p:tags r:id="rId1"/>
    </p:custDataLst>
    <p:extLst>
      <p:ext uri="{BB962C8B-B14F-4D97-AF65-F5344CB8AC3E}">
        <p14:creationId xmlns:p14="http://schemas.microsoft.com/office/powerpoint/2010/main" val="3083311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C2AB30-F701-D8CA-8C5F-4093584B1F18}"/>
              </a:ext>
            </a:extLst>
          </p:cNvPr>
          <p:cNvSpPr>
            <a:spLocks noGrp="1"/>
          </p:cNvSpPr>
          <p:nvPr>
            <p:ph type="title"/>
          </p:nvPr>
        </p:nvSpPr>
        <p:spPr/>
        <p:txBody>
          <a:bodyPr/>
          <a:lstStyle/>
          <a:p>
            <a:r>
              <a:rPr lang="en-US" dirty="0"/>
              <a:t>References</a:t>
            </a:r>
          </a:p>
        </p:txBody>
      </p:sp>
      <p:sp>
        <p:nvSpPr>
          <p:cNvPr id="2" name="Content Placeholder 1">
            <a:extLst>
              <a:ext uri="{FF2B5EF4-FFF2-40B4-BE49-F238E27FC236}">
                <a16:creationId xmlns:a16="http://schemas.microsoft.com/office/drawing/2014/main" id="{86B3FC12-7C35-4045-AFBA-A3CFBDF51671}"/>
              </a:ext>
            </a:extLst>
          </p:cNvPr>
          <p:cNvSpPr>
            <a:spLocks noGrp="1"/>
          </p:cNvSpPr>
          <p:nvPr>
            <p:ph idx="4294967295"/>
          </p:nvPr>
        </p:nvSpPr>
        <p:spPr>
          <a:xfrm>
            <a:off x="601421" y="1253898"/>
            <a:ext cx="10512862" cy="4350205"/>
          </a:xfrm>
        </p:spPr>
        <p:txBody>
          <a:bodyPr>
            <a:normAutofit/>
          </a:bodyPr>
          <a:lstStyle/>
          <a:p>
            <a:r>
              <a:rPr lang="en-US" sz="1200" dirty="0"/>
              <a:t>National Institute on Alcohol Abuse and Alcoholism (n.d.).  Drinking Levels Defined.  Retrieved from, </a:t>
            </a:r>
            <a:r>
              <a:rPr lang="en-US" sz="1200" dirty="0">
                <a:hlinkClick r:id="rId3"/>
              </a:rPr>
              <a:t>https://www.niaaa.nih.gov/alcohol-health/overview-alcohol-consumption/moderate-binge-drinking</a:t>
            </a:r>
            <a:endParaRPr lang="en-US" sz="1200" dirty="0"/>
          </a:p>
          <a:p>
            <a:r>
              <a:rPr lang="en-US" sz="1200" dirty="0"/>
              <a:t>NCQA. (2018). Guidelines for Medical Record Documentation. </a:t>
            </a:r>
            <a:r>
              <a:rPr lang="en-US" sz="1200" dirty="0">
                <a:hlinkClick r:id="rId4"/>
              </a:rPr>
              <a:t>https://www.ncqa.org/wp-content/uploads/2018/07/20180110_Guidelines_Medical_Record_Documentation.pdf</a:t>
            </a:r>
            <a:endParaRPr lang="en-US" sz="1200" dirty="0"/>
          </a:p>
          <a:p>
            <a:r>
              <a:rPr lang="en-US" sz="1200" dirty="0"/>
              <a:t>NORC at the University of Chicago. (2016). Guide to Adolescent Screening, Brief Intervention and Referral to Treatment (SBIRT). Bethesda, MD: NORC at the University of Chicago.  Retrieved from, </a:t>
            </a:r>
            <a:r>
              <a:rPr lang="en-US" sz="1200" dirty="0">
                <a:hlinkClick r:id="rId5"/>
              </a:rPr>
              <a:t>https://www.chcs.org/media/Copy-of-Adolescent-SBIRT-Learners-Guide-V1.1-all-modules-1.pdf</a:t>
            </a:r>
            <a:endParaRPr lang="en-US" sz="1200" dirty="0"/>
          </a:p>
          <a:p>
            <a:r>
              <a:rPr lang="en-US" sz="1200" dirty="0"/>
              <a:t>O'Grady, M. A., &amp; Kapoor, S. (2020). Screening, brief intervention, and referral to treatment in medical and integrated care settings. In M. D. </a:t>
            </a:r>
            <a:r>
              <a:rPr lang="en-US" sz="1200" dirty="0" err="1"/>
              <a:t>Cimini</a:t>
            </a:r>
            <a:r>
              <a:rPr lang="en-US" sz="1200" dirty="0"/>
              <a:t> &amp; J. L. Martin (Eds.), Screening, brief intervention, and referral to treatment for substance use: A practitioner's guide (pp. 105–123). American Psychological Association. </a:t>
            </a:r>
            <a:r>
              <a:rPr lang="en-US" sz="1200" dirty="0">
                <a:hlinkClick r:id="rId6"/>
              </a:rPr>
              <a:t>https://doi.org/10.1037/0000199-007</a:t>
            </a:r>
            <a:endParaRPr lang="en-US" sz="1200" dirty="0"/>
          </a:p>
          <a:p>
            <a:r>
              <a:rPr lang="en-US" sz="1200" dirty="0"/>
              <a:t>Oregon Health and Science University Family Medicine. (2023). Documentation. SBIRT Oregon. Retrieved from, </a:t>
            </a:r>
            <a:r>
              <a:rPr lang="en-US" sz="1200" dirty="0">
                <a:hlinkClick r:id="rId7"/>
              </a:rPr>
              <a:t>https://www.sbirtoregon.org/billing-and-documentation/documentation/</a:t>
            </a:r>
            <a:endParaRPr lang="en-US" sz="1200" dirty="0"/>
          </a:p>
          <a:p>
            <a:r>
              <a:rPr lang="en-US" sz="1200" dirty="0"/>
              <a:t>PHQ-9 Depression Scale. (2022). Retrieved from AIMS Center Advancing Integrated Mental Health Solutions: </a:t>
            </a:r>
            <a:r>
              <a:rPr lang="en-US" sz="1200" dirty="0">
                <a:hlinkClick r:id="rId8"/>
              </a:rPr>
              <a:t>https://aims.uw.edu/resource-library/phq-9-depression-scale</a:t>
            </a:r>
            <a:endParaRPr lang="en-US" sz="1200" dirty="0"/>
          </a:p>
          <a:p>
            <a:r>
              <a:rPr lang="en-US" sz="1200" dirty="0"/>
              <a:t>Russell, M (1994). New Assessment tools for risk drinking during pregnancy: T-ACE, TWEAK and others. Alcohol Health and Research World. </a:t>
            </a:r>
          </a:p>
          <a:p>
            <a:endParaRPr lang="en-US" dirty="0"/>
          </a:p>
        </p:txBody>
      </p:sp>
    </p:spTree>
    <p:custDataLst>
      <p:tags r:id="rId1"/>
    </p:custDataLst>
    <p:extLst>
      <p:ext uri="{BB962C8B-B14F-4D97-AF65-F5344CB8AC3E}">
        <p14:creationId xmlns:p14="http://schemas.microsoft.com/office/powerpoint/2010/main" val="262939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46C5-70A8-4FBE-74E5-61A50D3F80EF}"/>
              </a:ext>
            </a:extLst>
          </p:cNvPr>
          <p:cNvSpPr>
            <a:spLocks noGrp="1"/>
          </p:cNvSpPr>
          <p:nvPr>
            <p:ph type="title"/>
          </p:nvPr>
        </p:nvSpPr>
        <p:spPr>
          <a:xfrm>
            <a:off x="601421" y="530144"/>
            <a:ext cx="10975360" cy="1007049"/>
          </a:xfrm>
        </p:spPr>
        <p:txBody>
          <a:bodyPr>
            <a:normAutofit/>
          </a:bodyPr>
          <a:lstStyle/>
          <a:p>
            <a:r>
              <a:rPr lang="en-US" dirty="0" err="1"/>
              <a:t>SoonerSelect</a:t>
            </a:r>
            <a:r>
              <a:rPr lang="en-US" dirty="0"/>
              <a:t> provider incentive directed payment plan</a:t>
            </a:r>
          </a:p>
        </p:txBody>
      </p:sp>
      <p:sp>
        <p:nvSpPr>
          <p:cNvPr id="3" name="Content Placeholder 2">
            <a:extLst>
              <a:ext uri="{FF2B5EF4-FFF2-40B4-BE49-F238E27FC236}">
                <a16:creationId xmlns:a16="http://schemas.microsoft.com/office/drawing/2014/main" id="{12F5B746-6A71-06C5-3903-4B7BE3A81442}"/>
              </a:ext>
            </a:extLst>
          </p:cNvPr>
          <p:cNvSpPr>
            <a:spLocks noGrp="1"/>
          </p:cNvSpPr>
          <p:nvPr>
            <p:ph idx="1"/>
          </p:nvPr>
        </p:nvSpPr>
        <p:spPr>
          <a:xfrm>
            <a:off x="612700" y="1170156"/>
            <a:ext cx="11149516" cy="5157700"/>
          </a:xfrm>
        </p:spPr>
        <p:txBody>
          <a:bodyPr numCol="1">
            <a:noAutofit/>
          </a:bodyPr>
          <a:lstStyle/>
          <a:p>
            <a:pPr defTabSz="914126" fontAlgn="auto">
              <a:spcBef>
                <a:spcPts val="0"/>
              </a:spcBef>
              <a:buClrTx/>
              <a:defRPr/>
            </a:pPr>
            <a:r>
              <a:rPr lang="en-US" b="0" dirty="0"/>
              <a:t>Add-on payments that support health care quality assurance improvement initiatives. </a:t>
            </a:r>
          </a:p>
          <a:p>
            <a:pPr defTabSz="914126" fontAlgn="auto">
              <a:spcBef>
                <a:spcPts val="0"/>
              </a:spcBef>
              <a:buClrTx/>
              <a:defRPr/>
            </a:pPr>
            <a:r>
              <a:rPr lang="en-US" b="0" dirty="0"/>
              <a:t>These include after hours care, well visit services and SBIRT screenings which are eligible for a </a:t>
            </a:r>
            <a:r>
              <a:rPr lang="en-US" dirty="0">
                <a:solidFill>
                  <a:srgbClr val="7D3F98"/>
                </a:solidFill>
              </a:rPr>
              <a:t>$25.00 </a:t>
            </a:r>
            <a:r>
              <a:rPr lang="en-US" b="0" dirty="0"/>
              <a:t>increase payment.  </a:t>
            </a:r>
          </a:p>
          <a:p>
            <a:pPr defTabSz="914126" fontAlgn="auto">
              <a:spcBef>
                <a:spcPts val="0"/>
              </a:spcBef>
              <a:buClrTx/>
              <a:defRPr/>
            </a:pPr>
            <a:endParaRPr lang="en-US" b="0" dirty="0"/>
          </a:p>
          <a:p>
            <a:pPr defTabSz="914126" fontAlgn="auto">
              <a:spcBef>
                <a:spcPts val="0"/>
              </a:spcBef>
              <a:buClrTx/>
              <a:defRPr/>
            </a:pPr>
            <a:r>
              <a:rPr lang="en-US" dirty="0">
                <a:solidFill>
                  <a:srgbClr val="7D3F98"/>
                </a:solidFill>
              </a:rPr>
              <a:t>SBIRT </a:t>
            </a:r>
            <a:r>
              <a:rPr lang="en-US" b="0" dirty="0"/>
              <a:t>- Screening, Brief Intervention and Referral to Treatment provides early detection and intervention to address substance use in a variety of health care settings.</a:t>
            </a:r>
          </a:p>
          <a:p>
            <a:pPr defTabSz="914126" fontAlgn="auto">
              <a:spcBef>
                <a:spcPts val="0"/>
              </a:spcBef>
              <a:buClrTx/>
              <a:defRPr/>
            </a:pPr>
            <a:endParaRPr lang="en-US" b="0" dirty="0"/>
          </a:p>
          <a:p>
            <a:r>
              <a:rPr lang="en-US" dirty="0">
                <a:solidFill>
                  <a:srgbClr val="7D3F98"/>
                </a:solidFill>
              </a:rPr>
              <a:t>Exclusions</a:t>
            </a:r>
            <a:r>
              <a:rPr lang="en-US" b="0" dirty="0"/>
              <a:t> to those who can use the  </a:t>
            </a:r>
            <a:r>
              <a:rPr lang="en-US" b="0" dirty="0" err="1"/>
              <a:t>SoonerSelect</a:t>
            </a:r>
            <a:r>
              <a:rPr lang="en-US" b="0" dirty="0"/>
              <a:t> Provider Incentive add-on payments:</a:t>
            </a:r>
          </a:p>
          <a:p>
            <a:pPr marL="342797" indent="-342797">
              <a:buFont typeface="Arial" panose="020B0604020202020204" pitchFamily="34" charset="0"/>
              <a:buChar char="•"/>
            </a:pPr>
            <a:r>
              <a:rPr lang="en-US" b="0" dirty="0"/>
              <a:t>Behavioral Health Services by Mental Health professionals and Licensed Behavioral Health Practitioners </a:t>
            </a:r>
            <a:r>
              <a:rPr lang="en-US" dirty="0">
                <a:solidFill>
                  <a:srgbClr val="7D3F98"/>
                </a:solidFill>
              </a:rPr>
              <a:t>at</a:t>
            </a:r>
            <a:r>
              <a:rPr lang="en-US" dirty="0"/>
              <a:t> </a:t>
            </a:r>
            <a:r>
              <a:rPr lang="en-US" dirty="0">
                <a:solidFill>
                  <a:srgbClr val="7D3F98"/>
                </a:solidFill>
              </a:rPr>
              <a:t>Community Mental Health Centers </a:t>
            </a:r>
            <a:r>
              <a:rPr lang="en-US" b="0" dirty="0"/>
              <a:t>are excluded as they participate in a separate directed payment program. </a:t>
            </a:r>
          </a:p>
          <a:p>
            <a:pPr marL="342797" indent="-342797">
              <a:buFont typeface="Arial" panose="020B0604020202020204" pitchFamily="34" charset="0"/>
              <a:buChar char="•"/>
            </a:pPr>
            <a:r>
              <a:rPr lang="en-US" b="0" dirty="0"/>
              <a:t>Services rendered by </a:t>
            </a:r>
            <a:r>
              <a:rPr lang="en-US" dirty="0">
                <a:solidFill>
                  <a:srgbClr val="7D3F98"/>
                </a:solidFill>
              </a:rPr>
              <a:t>state employed or contracted </a:t>
            </a:r>
            <a:r>
              <a:rPr lang="en-US" b="0" dirty="0"/>
              <a:t>physicians are excluded as they participate in a separate directed payment program </a:t>
            </a:r>
          </a:p>
          <a:p>
            <a:endParaRPr lang="en-US" b="0" dirty="0"/>
          </a:p>
        </p:txBody>
      </p:sp>
    </p:spTree>
    <p:extLst>
      <p:ext uri="{BB962C8B-B14F-4D97-AF65-F5344CB8AC3E}">
        <p14:creationId xmlns:p14="http://schemas.microsoft.com/office/powerpoint/2010/main" val="24527224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FC2D7AE-62D7-10C4-C4DE-E0A54BE41671}"/>
              </a:ext>
            </a:extLst>
          </p:cNvPr>
          <p:cNvSpPr>
            <a:spLocks noGrp="1"/>
          </p:cNvSpPr>
          <p:nvPr>
            <p:ph type="title"/>
          </p:nvPr>
        </p:nvSpPr>
        <p:spPr/>
        <p:txBody>
          <a:bodyPr/>
          <a:lstStyle/>
          <a:p>
            <a:r>
              <a:rPr lang="en-US" dirty="0"/>
              <a:t>References</a:t>
            </a:r>
          </a:p>
        </p:txBody>
      </p:sp>
      <p:sp>
        <p:nvSpPr>
          <p:cNvPr id="2" name="Content Placeholder 1">
            <a:extLst>
              <a:ext uri="{FF2B5EF4-FFF2-40B4-BE49-F238E27FC236}">
                <a16:creationId xmlns:a16="http://schemas.microsoft.com/office/drawing/2014/main" id="{874BF009-F8E4-47A0-908A-80511FF82356}"/>
              </a:ext>
            </a:extLst>
          </p:cNvPr>
          <p:cNvSpPr>
            <a:spLocks noGrp="1"/>
          </p:cNvSpPr>
          <p:nvPr>
            <p:ph idx="4294967295"/>
          </p:nvPr>
        </p:nvSpPr>
        <p:spPr>
          <a:xfrm>
            <a:off x="601421" y="1253898"/>
            <a:ext cx="10512862" cy="4350205"/>
          </a:xfrm>
        </p:spPr>
        <p:txBody>
          <a:bodyPr>
            <a:normAutofit/>
          </a:bodyPr>
          <a:lstStyle/>
          <a:p>
            <a:pPr>
              <a:spcBef>
                <a:spcPts val="600"/>
              </a:spcBef>
              <a:spcAft>
                <a:spcPts val="600"/>
              </a:spcAft>
            </a:pPr>
            <a:r>
              <a:rPr lang="en-US" sz="1200" dirty="0">
                <a:solidFill>
                  <a:srgbClr val="000000"/>
                </a:solidFill>
                <a:ea typeface="Times New Roman" panose="02020603050405020304" pitchFamily="18" charset="0"/>
              </a:rPr>
              <a:t>SBIRT Education. (2011, April 14a).  </a:t>
            </a:r>
            <a:r>
              <a:rPr lang="en-US" sz="1200" i="1" dirty="0">
                <a:solidFill>
                  <a:srgbClr val="000000"/>
                </a:solidFill>
                <a:ea typeface="Times New Roman" panose="02020603050405020304" pitchFamily="18" charset="0"/>
              </a:rPr>
              <a:t>SBIRT Brief Intervention Contemplative Stage, Moderate Risk Client</a:t>
            </a:r>
            <a:r>
              <a:rPr lang="en-US" sz="1200" dirty="0">
                <a:solidFill>
                  <a:srgbClr val="000000"/>
                </a:solidFill>
                <a:ea typeface="Times New Roman" panose="02020603050405020304" pitchFamily="18" charset="0"/>
              </a:rPr>
              <a:t>. [Video]. YouTube. Retrieved from, </a:t>
            </a:r>
            <a:r>
              <a:rPr lang="en-US" sz="1200" u="sng" dirty="0">
                <a:solidFill>
                  <a:srgbClr val="0563C1"/>
                </a:solidFill>
                <a:ea typeface="Times New Roman" panose="02020603050405020304" pitchFamily="18" charset="0"/>
                <a:hlinkClick r:id="rId3"/>
              </a:rPr>
              <a:t>https://www.youtube.com/watch?v=uzUo3ORZC28&amp;t=1s</a:t>
            </a:r>
            <a:endParaRPr lang="en-US" sz="1200" dirty="0">
              <a:solidFill>
                <a:srgbClr val="000000"/>
              </a:solidFill>
              <a:ea typeface="Times New Roman" panose="02020603050405020304" pitchFamily="18" charset="0"/>
            </a:endParaRPr>
          </a:p>
          <a:p>
            <a:pPr>
              <a:spcBef>
                <a:spcPts val="600"/>
              </a:spcBef>
              <a:spcAft>
                <a:spcPts val="600"/>
              </a:spcAft>
            </a:pPr>
            <a:r>
              <a:rPr lang="en-US" sz="1200" dirty="0">
                <a:solidFill>
                  <a:srgbClr val="000000"/>
                </a:solidFill>
                <a:ea typeface="Times New Roman" panose="02020603050405020304" pitchFamily="18" charset="0"/>
              </a:rPr>
              <a:t>SBIRT Education. (2011, April 14b).  </a:t>
            </a:r>
            <a:r>
              <a:rPr lang="en-US" sz="1200" i="1" dirty="0">
                <a:solidFill>
                  <a:srgbClr val="000000"/>
                </a:solidFill>
                <a:ea typeface="Times New Roman" panose="02020603050405020304" pitchFamily="18" charset="0"/>
              </a:rPr>
              <a:t>SBIRT Brief Intervention for Preparation Stage, High Risk Client</a:t>
            </a:r>
            <a:r>
              <a:rPr lang="en-US" sz="1200" dirty="0">
                <a:solidFill>
                  <a:srgbClr val="000000"/>
                </a:solidFill>
                <a:ea typeface="Times New Roman" panose="02020603050405020304" pitchFamily="18" charset="0"/>
              </a:rPr>
              <a:t>. [Video]. YouTube. Retrieved from, </a:t>
            </a:r>
            <a:r>
              <a:rPr lang="en-US" sz="1200" u="sng" dirty="0">
                <a:solidFill>
                  <a:srgbClr val="0563C1"/>
                </a:solidFill>
                <a:ea typeface="Times New Roman" panose="02020603050405020304" pitchFamily="18" charset="0"/>
                <a:hlinkClick r:id="rId4"/>
              </a:rPr>
              <a:t>https://www.youtube.com/watch?v=SfFF7jcm3tA</a:t>
            </a:r>
            <a:endParaRPr lang="en-US" sz="1200" dirty="0">
              <a:ea typeface="Times New Roman" panose="02020603050405020304" pitchFamily="18" charset="0"/>
            </a:endParaRPr>
          </a:p>
          <a:p>
            <a:pPr>
              <a:spcBef>
                <a:spcPts val="600"/>
              </a:spcBef>
              <a:spcAft>
                <a:spcPts val="600"/>
              </a:spcAft>
            </a:pPr>
            <a:r>
              <a:rPr lang="en-US" sz="1200" dirty="0" err="1">
                <a:solidFill>
                  <a:srgbClr val="000000"/>
                </a:solidFill>
                <a:ea typeface="Times New Roman" panose="02020603050405020304" pitchFamily="18" charset="0"/>
                <a:cs typeface="Times New Roman" panose="02020603050405020304" pitchFamily="18" charset="0"/>
              </a:rPr>
              <a:t>SBIRTonline</a:t>
            </a:r>
            <a:r>
              <a:rPr lang="en-US" sz="1200" dirty="0">
                <a:solidFill>
                  <a:srgbClr val="000000"/>
                </a:solidFill>
                <a:ea typeface="Times New Roman" panose="02020603050405020304" pitchFamily="18" charset="0"/>
                <a:cs typeface="Times New Roman" panose="02020603050405020304" pitchFamily="18" charset="0"/>
              </a:rPr>
              <a:t>. (2015, March 16). </a:t>
            </a:r>
            <a:r>
              <a:rPr lang="en-US" sz="1200" i="1" dirty="0">
                <a:solidFill>
                  <a:srgbClr val="000000"/>
                </a:solidFill>
                <a:ea typeface="Times New Roman" panose="02020603050405020304" pitchFamily="18" charset="0"/>
                <a:cs typeface="Times New Roman" panose="02020603050405020304" pitchFamily="18" charset="0"/>
              </a:rPr>
              <a:t>SBIRT in Primary Care: At-Risk Alcohol Use. </a:t>
            </a:r>
            <a:r>
              <a:rPr lang="en-US" sz="1200" dirty="0">
                <a:solidFill>
                  <a:srgbClr val="000000"/>
                </a:solidFill>
                <a:ea typeface="Times New Roman" panose="02020603050405020304" pitchFamily="18" charset="0"/>
                <a:cs typeface="Times New Roman" panose="02020603050405020304" pitchFamily="18" charset="0"/>
              </a:rPr>
              <a:t>[Video]. YouTube. Retrieved from, </a:t>
            </a:r>
            <a:r>
              <a:rPr lang="en-US" sz="1200" u="sng" dirty="0">
                <a:solidFill>
                  <a:srgbClr val="0563C1"/>
                </a:solidFill>
                <a:ea typeface="Times New Roman" panose="02020603050405020304" pitchFamily="18" charset="0"/>
                <a:cs typeface="Times New Roman" panose="02020603050405020304" pitchFamily="18" charset="0"/>
                <a:hlinkClick r:id="rId5"/>
              </a:rPr>
              <a:t>https://www.youtube.com/watch?v=ONPlsxurIJg</a:t>
            </a:r>
            <a:endParaRPr lang="en-US" sz="1200" dirty="0">
              <a:ea typeface="Times New Roman" panose="02020603050405020304" pitchFamily="18" charset="0"/>
            </a:endParaRPr>
          </a:p>
          <a:p>
            <a:pPr>
              <a:spcBef>
                <a:spcPts val="600"/>
              </a:spcBef>
              <a:spcAft>
                <a:spcPts val="600"/>
              </a:spcAft>
            </a:pPr>
            <a:r>
              <a:rPr lang="en-US" sz="1200" dirty="0">
                <a:solidFill>
                  <a:srgbClr val="000000"/>
                </a:solidFill>
                <a:ea typeface="Times New Roman" panose="02020603050405020304" pitchFamily="18" charset="0"/>
                <a:cs typeface="Times New Roman" panose="02020603050405020304" pitchFamily="18" charset="0"/>
              </a:rPr>
              <a:t>SBIRT Oregon. (2015).  </a:t>
            </a:r>
            <a:r>
              <a:rPr lang="en-US" sz="1200" i="1" dirty="0">
                <a:solidFill>
                  <a:srgbClr val="000000"/>
                </a:solidFill>
                <a:ea typeface="Times New Roman" panose="02020603050405020304" pitchFamily="18" charset="0"/>
                <a:cs typeface="Times New Roman" panose="02020603050405020304" pitchFamily="18" charset="0"/>
              </a:rPr>
              <a:t>Adolescent brief intervention: Jacob</a:t>
            </a:r>
            <a:r>
              <a:rPr lang="en-US" sz="1200" dirty="0">
                <a:solidFill>
                  <a:srgbClr val="000000"/>
                </a:solidFill>
                <a:ea typeface="Times New Roman" panose="02020603050405020304" pitchFamily="18" charset="0"/>
                <a:cs typeface="Times New Roman" panose="02020603050405020304" pitchFamily="18" charset="0"/>
              </a:rPr>
              <a:t>. [Video]. YouTube. Retrieved from,  </a:t>
            </a:r>
            <a:r>
              <a:rPr lang="en-US" sz="1200" u="sng" dirty="0">
                <a:solidFill>
                  <a:srgbClr val="0563C1"/>
                </a:solidFill>
                <a:ea typeface="Times New Roman" panose="02020603050405020304" pitchFamily="18" charset="0"/>
                <a:cs typeface="Times New Roman" panose="02020603050405020304" pitchFamily="18" charset="0"/>
                <a:hlinkClick r:id="rId6"/>
              </a:rPr>
              <a:t>https://www.youtube.com/watch?v=GvaOXREccHI</a:t>
            </a:r>
            <a:endParaRPr lang="en-US" sz="1200" dirty="0">
              <a:ea typeface="Times New Roman" panose="02020603050405020304" pitchFamily="18" charset="0"/>
            </a:endParaRPr>
          </a:p>
          <a:p>
            <a:pPr>
              <a:spcBef>
                <a:spcPts val="600"/>
              </a:spcBef>
              <a:spcAft>
                <a:spcPts val="600"/>
              </a:spcAft>
            </a:pPr>
            <a:r>
              <a:rPr lang="en-US" sz="1200" dirty="0">
                <a:solidFill>
                  <a:srgbClr val="000000"/>
                </a:solidFill>
                <a:ea typeface="Times New Roman" panose="02020603050405020304" pitchFamily="18" charset="0"/>
              </a:rPr>
              <a:t>Skinner, H. A. (1982). The Drug Abuse Screening Test. Addictive Behavior, 7(4),363</a:t>
            </a:r>
            <a:r>
              <a:rPr lang="en-US" sz="1200" dirty="0">
                <a:solidFill>
                  <a:srgbClr val="000000"/>
                </a:solidFill>
                <a:ea typeface="Times New Roman" panose="02020603050405020304" pitchFamily="18" charset="0"/>
                <a:cs typeface="Times New Roman" panose="02020603050405020304" pitchFamily="18" charset="0"/>
              </a:rPr>
              <a:t>–</a:t>
            </a:r>
            <a:r>
              <a:rPr lang="en-US" sz="1200" dirty="0">
                <a:solidFill>
                  <a:srgbClr val="000000"/>
                </a:solidFill>
                <a:ea typeface="Times New Roman" panose="02020603050405020304" pitchFamily="18" charset="0"/>
              </a:rPr>
              <a:t>371.</a:t>
            </a:r>
            <a:endParaRPr lang="en-US" sz="1200" dirty="0">
              <a:ea typeface="Times New Roman" panose="02020603050405020304" pitchFamily="18" charset="0"/>
            </a:endParaRPr>
          </a:p>
          <a:p>
            <a:pPr>
              <a:spcBef>
                <a:spcPts val="600"/>
              </a:spcBef>
              <a:spcAft>
                <a:spcPts val="600"/>
              </a:spcAft>
            </a:pPr>
            <a:r>
              <a:rPr lang="en-US" sz="1200" dirty="0">
                <a:solidFill>
                  <a:srgbClr val="000000"/>
                </a:solidFill>
                <a:ea typeface="Times New Roman" panose="02020603050405020304" pitchFamily="18" charset="0"/>
                <a:cs typeface="Times New Roman" panose="02020603050405020304" pitchFamily="18" charset="0"/>
              </a:rPr>
              <a:t>Substance Abuse and Mental Health Services </a:t>
            </a:r>
            <a:r>
              <a:rPr lang="en-US" sz="1200" dirty="0">
                <a:solidFill>
                  <a:srgbClr val="000000"/>
                </a:solidFill>
                <a:cs typeface="Times New Roman" panose="02020603050405020304" pitchFamily="18" charset="0"/>
              </a:rPr>
              <a:t>Administration [SAMHSA]. </a:t>
            </a:r>
            <a:r>
              <a:rPr lang="en-US" sz="1200" dirty="0">
                <a:solidFill>
                  <a:srgbClr val="000000"/>
                </a:solidFill>
                <a:ea typeface="Times New Roman" panose="02020603050405020304" pitchFamily="18" charset="0"/>
                <a:cs typeface="Times New Roman" panose="02020603050405020304" pitchFamily="18" charset="0"/>
              </a:rPr>
              <a:t>(2013). </a:t>
            </a:r>
            <a:r>
              <a:rPr lang="en-US" sz="1200" i="1" dirty="0">
                <a:solidFill>
                  <a:srgbClr val="000000"/>
                </a:solidFill>
                <a:ea typeface="Times New Roman" panose="02020603050405020304" pitchFamily="18" charset="0"/>
                <a:cs typeface="Times New Roman" panose="02020603050405020304" pitchFamily="18" charset="0"/>
              </a:rPr>
              <a:t>Systems-Level Implementation of Screening, Brief Intervention, and Referral to Treatment. Technical Assistance Publication (TAP) Series 33</a:t>
            </a:r>
            <a:r>
              <a:rPr lang="en-US" sz="1200" dirty="0">
                <a:solidFill>
                  <a:srgbClr val="000000"/>
                </a:solidFill>
                <a:ea typeface="Times New Roman" panose="02020603050405020304" pitchFamily="18" charset="0"/>
                <a:cs typeface="Times New Roman" panose="02020603050405020304" pitchFamily="18" charset="0"/>
              </a:rPr>
              <a:t>. HHS Publication No. (SMA) 13-4741. Rockville, MD: Substance Abuse and Mental Health Services Administration, 2013.  Retrieved from, </a:t>
            </a:r>
            <a:r>
              <a:rPr lang="en-US" sz="1200" u="sng" dirty="0">
                <a:solidFill>
                  <a:srgbClr val="0563C1"/>
                </a:solidFill>
                <a:ea typeface="Times New Roman" panose="02020603050405020304" pitchFamily="18" charset="0"/>
                <a:cs typeface="Times New Roman" panose="02020603050405020304" pitchFamily="18" charset="0"/>
                <a:hlinkClick r:id="rId7"/>
              </a:rPr>
              <a:t>https://store.samhsa.gov/sites/default/files/d7/priv/sma13-4741.pdf</a:t>
            </a:r>
            <a:endParaRPr lang="en-US" sz="1200" dirty="0">
              <a:ea typeface="Times New Roman" panose="02020603050405020304" pitchFamily="18" charset="0"/>
            </a:endParaRPr>
          </a:p>
          <a:p>
            <a:pPr>
              <a:spcBef>
                <a:spcPts val="600"/>
              </a:spcBef>
              <a:spcAft>
                <a:spcPts val="600"/>
              </a:spcAft>
            </a:pPr>
            <a:r>
              <a:rPr lang="en-US" sz="1200" dirty="0">
                <a:solidFill>
                  <a:srgbClr val="000000"/>
                </a:solidFill>
                <a:ea typeface="Times New Roman" panose="02020603050405020304" pitchFamily="18" charset="0"/>
                <a:cs typeface="Times New Roman" panose="02020603050405020304" pitchFamily="18" charset="0"/>
              </a:rPr>
              <a:t>Substance Abuse and Mental Health Administration.</a:t>
            </a:r>
            <a:r>
              <a:rPr lang="en-US" sz="1200" b="1" dirty="0">
                <a:solidFill>
                  <a:srgbClr val="000000"/>
                </a:solidFill>
                <a:ea typeface="Times New Roman" panose="02020603050405020304" pitchFamily="18" charset="0"/>
                <a:cs typeface="Times New Roman" panose="02020603050405020304" pitchFamily="18" charset="0"/>
              </a:rPr>
              <a:t> </a:t>
            </a:r>
            <a:r>
              <a:rPr lang="en-US" sz="1200" dirty="0">
                <a:solidFill>
                  <a:srgbClr val="000000"/>
                </a:solidFill>
                <a:ea typeface="Times New Roman" panose="02020603050405020304" pitchFamily="18" charset="0"/>
                <a:cs typeface="Times New Roman" panose="02020603050405020304" pitchFamily="18" charset="0"/>
              </a:rPr>
              <a:t>(2021). </a:t>
            </a:r>
            <a:r>
              <a:rPr lang="en-US" sz="1200" i="1" dirty="0">
                <a:solidFill>
                  <a:srgbClr val="000000"/>
                </a:solidFill>
                <a:ea typeface="Times New Roman" panose="02020603050405020304" pitchFamily="18" charset="0"/>
                <a:cs typeface="Times New Roman" panose="02020603050405020304" pitchFamily="18" charset="0"/>
              </a:rPr>
              <a:t>Advisory, Screening and Treatment of Substance Use Disorders among Adolescents</a:t>
            </a:r>
            <a:r>
              <a:rPr lang="en-US" sz="1200" dirty="0">
                <a:solidFill>
                  <a:srgbClr val="000000"/>
                </a:solidFill>
                <a:ea typeface="Times New Roman" panose="02020603050405020304" pitchFamily="18" charset="0"/>
                <a:cs typeface="Times New Roman" panose="02020603050405020304" pitchFamily="18" charset="0"/>
              </a:rPr>
              <a:t>. Retrieved from, </a:t>
            </a:r>
            <a:r>
              <a:rPr lang="en-US" sz="1200" u="sng" dirty="0">
                <a:solidFill>
                  <a:srgbClr val="0563C1"/>
                </a:solidFill>
                <a:ea typeface="Times New Roman" panose="02020603050405020304" pitchFamily="18" charset="0"/>
                <a:cs typeface="Times New Roman" panose="02020603050405020304" pitchFamily="18" charset="0"/>
                <a:hlinkClick r:id="rId8"/>
              </a:rPr>
              <a:t>https://store.samhsa.gov/sites/default/files/SAMHSA_Digital_Download/PEP20-06-04-008.pdf</a:t>
            </a:r>
            <a:endParaRPr lang="en-US" sz="1200" dirty="0">
              <a:ea typeface="Times New Roman" panose="02020603050405020304" pitchFamily="18" charset="0"/>
            </a:endParaRPr>
          </a:p>
          <a:p>
            <a:endParaRPr lang="en-US" sz="2500" dirty="0"/>
          </a:p>
        </p:txBody>
      </p:sp>
    </p:spTree>
    <p:custDataLst>
      <p:tags r:id="rId1"/>
    </p:custDataLst>
    <p:extLst>
      <p:ext uri="{BB962C8B-B14F-4D97-AF65-F5344CB8AC3E}">
        <p14:creationId xmlns:p14="http://schemas.microsoft.com/office/powerpoint/2010/main" val="271510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B6EB39D-8A06-86BA-16DD-50C205B6B965}"/>
              </a:ext>
            </a:extLst>
          </p:cNvPr>
          <p:cNvSpPr>
            <a:spLocks noGrp="1"/>
          </p:cNvSpPr>
          <p:nvPr>
            <p:ph type="title"/>
          </p:nvPr>
        </p:nvSpPr>
        <p:spPr/>
        <p:txBody>
          <a:bodyPr/>
          <a:lstStyle/>
          <a:p>
            <a:r>
              <a:rPr lang="en-US" dirty="0"/>
              <a:t>References</a:t>
            </a:r>
          </a:p>
        </p:txBody>
      </p:sp>
      <p:sp>
        <p:nvSpPr>
          <p:cNvPr id="2" name="Content Placeholder 1">
            <a:extLst>
              <a:ext uri="{FF2B5EF4-FFF2-40B4-BE49-F238E27FC236}">
                <a16:creationId xmlns:a16="http://schemas.microsoft.com/office/drawing/2014/main" id="{FBB4CC19-3FBD-4D7D-A013-FA7CC217310D}"/>
              </a:ext>
            </a:extLst>
          </p:cNvPr>
          <p:cNvSpPr>
            <a:spLocks noGrp="1"/>
          </p:cNvSpPr>
          <p:nvPr>
            <p:ph idx="4294967295"/>
          </p:nvPr>
        </p:nvSpPr>
        <p:spPr>
          <a:xfrm>
            <a:off x="601421" y="1253898"/>
            <a:ext cx="10512862" cy="4350205"/>
          </a:xfrm>
        </p:spPr>
        <p:txBody>
          <a:bodyPr>
            <a:normAutofit/>
          </a:bodyPr>
          <a:lstStyle/>
          <a:p>
            <a:pPr>
              <a:spcBef>
                <a:spcPts val="600"/>
              </a:spcBef>
              <a:spcAft>
                <a:spcPts val="600"/>
              </a:spcAft>
            </a:pPr>
            <a:r>
              <a:rPr lang="en-US" sz="1200" dirty="0">
                <a:solidFill>
                  <a:srgbClr val="000000"/>
                </a:solidFill>
                <a:ea typeface="Times New Roman" panose="02020603050405020304" pitchFamily="18" charset="0"/>
                <a:cs typeface="Times New Roman" panose="02020603050405020304" pitchFamily="18" charset="0"/>
              </a:rPr>
              <a:t>Substance Abuse and Mental Health Administration. (2022, April 14). </a:t>
            </a:r>
            <a:r>
              <a:rPr lang="en-US" sz="1200" i="1" dirty="0">
                <a:solidFill>
                  <a:srgbClr val="000000"/>
                </a:solidFill>
                <a:ea typeface="Times New Roman" panose="02020603050405020304" pitchFamily="18" charset="0"/>
                <a:cs typeface="Times New Roman" panose="02020603050405020304" pitchFamily="18" charset="0"/>
              </a:rPr>
              <a:t>Coding for Screening and Brief Intervention Reimbursement</a:t>
            </a:r>
            <a:r>
              <a:rPr lang="en-US" sz="1200" dirty="0">
                <a:solidFill>
                  <a:srgbClr val="000000"/>
                </a:solidFill>
                <a:ea typeface="Times New Roman" panose="02020603050405020304" pitchFamily="18" charset="0"/>
                <a:cs typeface="Times New Roman" panose="02020603050405020304" pitchFamily="18" charset="0"/>
              </a:rPr>
              <a:t>. Retrieved from,  </a:t>
            </a:r>
            <a:r>
              <a:rPr lang="en-US" sz="1200" u="sng" dirty="0">
                <a:solidFill>
                  <a:srgbClr val="0563C1"/>
                </a:solidFill>
                <a:ea typeface="Times New Roman" panose="02020603050405020304" pitchFamily="18" charset="0"/>
                <a:cs typeface="Times New Roman" panose="02020603050405020304" pitchFamily="18" charset="0"/>
                <a:hlinkClick r:id="rId4"/>
              </a:rPr>
              <a:t>https://www.samhsa.gov/sbirt/coding-reimbursement</a:t>
            </a:r>
            <a:endParaRPr lang="en-US" sz="1200" dirty="0">
              <a:ea typeface="Times New Roman" panose="02020603050405020304" pitchFamily="18" charset="0"/>
            </a:endParaRPr>
          </a:p>
          <a:p>
            <a:pPr>
              <a:spcBef>
                <a:spcPts val="600"/>
              </a:spcBef>
              <a:spcAft>
                <a:spcPts val="600"/>
              </a:spcAft>
            </a:pPr>
            <a:r>
              <a:rPr lang="en-US" sz="1200" dirty="0">
                <a:solidFill>
                  <a:srgbClr val="000000"/>
                </a:solidFill>
                <a:ea typeface="Times New Roman" panose="02020603050405020304" pitchFamily="18" charset="0"/>
                <a:cs typeface="Times New Roman" panose="02020603050405020304" pitchFamily="18" charset="0"/>
              </a:rPr>
              <a:t>U.S. Department of Agriculture and U.S. Department of Health and Human Services. (2020, Dec). </a:t>
            </a:r>
            <a:r>
              <a:rPr lang="en-US" sz="1200" i="1" dirty="0">
                <a:solidFill>
                  <a:srgbClr val="000000"/>
                </a:solidFill>
                <a:ea typeface="Times New Roman" panose="02020603050405020304" pitchFamily="18" charset="0"/>
                <a:cs typeface="Times New Roman" panose="02020603050405020304" pitchFamily="18" charset="0"/>
              </a:rPr>
              <a:t>Dietary Guidelines for Americans, 2020-2025</a:t>
            </a:r>
            <a:r>
              <a:rPr lang="en-US" sz="1200" dirty="0">
                <a:solidFill>
                  <a:srgbClr val="000000"/>
                </a:solidFill>
                <a:ea typeface="Times New Roman" panose="02020603050405020304" pitchFamily="18" charset="0"/>
                <a:cs typeface="Times New Roman" panose="02020603050405020304" pitchFamily="18" charset="0"/>
              </a:rPr>
              <a:t>. 9th Edition. Retrieved from, </a:t>
            </a:r>
            <a:r>
              <a:rPr lang="en-US" sz="1200" u="sng" dirty="0">
                <a:solidFill>
                  <a:srgbClr val="0563C1"/>
                </a:solidFill>
                <a:ea typeface="Times New Roman" panose="02020603050405020304" pitchFamily="18" charset="0"/>
                <a:cs typeface="Times New Roman" panose="02020603050405020304" pitchFamily="18" charset="0"/>
                <a:hlinkClick r:id="rId5"/>
              </a:rPr>
              <a:t>https://www.dietaryguidelines.gov/sites/default/files/2020-12/Dietary_Guidelines_for_Americans_2020-2025.pdf</a:t>
            </a:r>
            <a:endParaRPr lang="en-US" sz="1200" dirty="0">
              <a:ea typeface="Times New Roman" panose="02020603050405020304" pitchFamily="18" charset="0"/>
            </a:endParaRPr>
          </a:p>
          <a:p>
            <a:pPr>
              <a:spcBef>
                <a:spcPts val="600"/>
              </a:spcBef>
              <a:spcAft>
                <a:spcPts val="600"/>
              </a:spcAft>
            </a:pPr>
            <a:r>
              <a:rPr lang="en-US" sz="1200" dirty="0">
                <a:solidFill>
                  <a:srgbClr val="000000"/>
                </a:solidFill>
                <a:ea typeface="Times New Roman" panose="02020603050405020304" pitchFamily="18" charset="0"/>
              </a:rPr>
              <a:t>U.S. Department of Health and Human Services. (</a:t>
            </a:r>
            <a:r>
              <a:rPr lang="en-US" sz="1200" dirty="0" err="1">
                <a:solidFill>
                  <a:srgbClr val="000000"/>
                </a:solidFill>
                <a:ea typeface="Times New Roman" panose="02020603050405020304" pitchFamily="18" charset="0"/>
              </a:rPr>
              <a:t>n.d.a</a:t>
            </a:r>
            <a:r>
              <a:rPr lang="en-US" sz="1200" dirty="0">
                <a:solidFill>
                  <a:srgbClr val="000000"/>
                </a:solidFill>
                <a:ea typeface="Times New Roman" panose="02020603050405020304" pitchFamily="18" charset="0"/>
              </a:rPr>
              <a:t>). </a:t>
            </a:r>
            <a:r>
              <a:rPr lang="en-US" sz="1200" i="1" dirty="0">
                <a:solidFill>
                  <a:srgbClr val="000000"/>
                </a:solidFill>
                <a:ea typeface="Times New Roman" panose="02020603050405020304" pitchFamily="18" charset="0"/>
              </a:rPr>
              <a:t>What's a standard drink? - rethinking drinking - NIAAA</a:t>
            </a:r>
            <a:r>
              <a:rPr lang="en-US" sz="1200" dirty="0">
                <a:solidFill>
                  <a:srgbClr val="000000"/>
                </a:solidFill>
                <a:ea typeface="Times New Roman" panose="02020603050405020304" pitchFamily="18" charset="0"/>
              </a:rPr>
              <a:t>. National Institute on Alcohol Abuse and Alcoholism. Retrieved from,</a:t>
            </a:r>
            <a:r>
              <a:rPr lang="en-US" sz="1200" dirty="0">
                <a:ea typeface="Times New Roman" panose="02020603050405020304" pitchFamily="18" charset="0"/>
              </a:rPr>
              <a:t> </a:t>
            </a:r>
            <a:r>
              <a:rPr lang="en-US" sz="1200" u="sng" dirty="0">
                <a:solidFill>
                  <a:srgbClr val="0563C1"/>
                </a:solidFill>
                <a:ea typeface="Times New Roman" panose="02020603050405020304" pitchFamily="18" charset="0"/>
                <a:hlinkClick r:id="rId6"/>
              </a:rPr>
              <a:t>https://www.rethinkingdrinking.niaaa.nih.gov/How-much-is-too-much/What-counts-as-a-drink/Whats-A-Standard-Drink.aspx</a:t>
            </a:r>
            <a:endParaRPr lang="en-US" sz="1200" dirty="0">
              <a:ea typeface="Times New Roman" panose="02020603050405020304" pitchFamily="18" charset="0"/>
            </a:endParaRPr>
          </a:p>
          <a:p>
            <a:pPr>
              <a:spcBef>
                <a:spcPts val="600"/>
              </a:spcBef>
              <a:spcAft>
                <a:spcPts val="600"/>
              </a:spcAft>
            </a:pPr>
            <a:r>
              <a:rPr lang="en-US" sz="1200" dirty="0">
                <a:solidFill>
                  <a:srgbClr val="000000"/>
                </a:solidFill>
                <a:ea typeface="Times New Roman" panose="02020603050405020304" pitchFamily="18" charset="0"/>
              </a:rPr>
              <a:t>U.S. Department of Health and Human Services. (</a:t>
            </a:r>
            <a:r>
              <a:rPr lang="en-US" sz="1200" dirty="0" err="1">
                <a:solidFill>
                  <a:srgbClr val="000000"/>
                </a:solidFill>
                <a:ea typeface="Times New Roman" panose="02020603050405020304" pitchFamily="18" charset="0"/>
              </a:rPr>
              <a:t>n.d.b</a:t>
            </a:r>
            <a:r>
              <a:rPr lang="en-US" sz="1200" dirty="0">
                <a:solidFill>
                  <a:srgbClr val="000000"/>
                </a:solidFill>
                <a:ea typeface="Times New Roman" panose="02020603050405020304" pitchFamily="18" charset="0"/>
              </a:rPr>
              <a:t>). </a:t>
            </a:r>
            <a:r>
              <a:rPr lang="en-US" sz="1200" i="1" dirty="0">
                <a:solidFill>
                  <a:srgbClr val="000000"/>
                </a:solidFill>
                <a:ea typeface="Times New Roman" panose="02020603050405020304" pitchFamily="18" charset="0"/>
              </a:rPr>
              <a:t>What are the consequences? - rethinking drinking - NIAAA</a:t>
            </a:r>
            <a:r>
              <a:rPr lang="en-US" sz="1200" dirty="0">
                <a:solidFill>
                  <a:srgbClr val="000000"/>
                </a:solidFill>
                <a:ea typeface="Times New Roman" panose="02020603050405020304" pitchFamily="18" charset="0"/>
              </a:rPr>
              <a:t>. National Institute on Alcohol Abuse and Alcoholism. Retrieved from, </a:t>
            </a:r>
            <a:r>
              <a:rPr lang="en-US" sz="1200" u="sng" dirty="0">
                <a:solidFill>
                  <a:srgbClr val="0563C1"/>
                </a:solidFill>
                <a:ea typeface="Times New Roman" panose="02020603050405020304" pitchFamily="18" charset="0"/>
                <a:hlinkClick r:id="rId7"/>
              </a:rPr>
              <a:t>https://www.rethinkingdrinking.niaaa.nih.gov/How-much-is-too-much/Whats-the-harm/What-Are-The-Consequences.aspx</a:t>
            </a:r>
            <a:r>
              <a:rPr lang="en-US" sz="1200" dirty="0">
                <a:ea typeface="Times New Roman" panose="02020603050405020304" pitchFamily="18" charset="0"/>
              </a:rPr>
              <a:t> </a:t>
            </a:r>
          </a:p>
          <a:p>
            <a:pPr>
              <a:spcBef>
                <a:spcPts val="600"/>
              </a:spcBef>
              <a:spcAft>
                <a:spcPts val="600"/>
              </a:spcAft>
            </a:pPr>
            <a:r>
              <a:rPr lang="en-US" sz="1200" dirty="0">
                <a:solidFill>
                  <a:srgbClr val="000000"/>
                </a:solidFill>
                <a:ea typeface="Times New Roman" panose="02020603050405020304" pitchFamily="18" charset="0"/>
              </a:rPr>
              <a:t>U.S. Department of Veteran Affairs, Veterans Integrated Services Network,  Mental Illness Research Education &amp; Clinical Center.(n.d.). </a:t>
            </a:r>
            <a:r>
              <a:rPr lang="en-US" sz="1200" i="1" dirty="0">
                <a:solidFill>
                  <a:srgbClr val="000000"/>
                </a:solidFill>
                <a:ea typeface="Times New Roman" panose="02020603050405020304" pitchFamily="18" charset="0"/>
              </a:rPr>
              <a:t>GAD 7</a:t>
            </a:r>
            <a:r>
              <a:rPr lang="en-US" sz="1200" dirty="0">
                <a:solidFill>
                  <a:srgbClr val="000000"/>
                </a:solidFill>
                <a:ea typeface="Times New Roman" panose="02020603050405020304" pitchFamily="18" charset="0"/>
              </a:rPr>
              <a:t> .  Retrieved from,  </a:t>
            </a:r>
            <a:r>
              <a:rPr lang="en-US" sz="1200" u="sng" dirty="0">
                <a:solidFill>
                  <a:srgbClr val="0563C1"/>
                </a:solidFill>
                <a:ea typeface="Times New Roman" panose="02020603050405020304" pitchFamily="18" charset="0"/>
                <a:hlinkClick r:id="rId8"/>
              </a:rPr>
              <a:t>https://www.mirecc.va.gov/cih-visn2/Documents/Clinical/GAD_with_Info_Sheet.pdf</a:t>
            </a:r>
            <a:endParaRPr lang="en-US" sz="1200" u="sng" dirty="0">
              <a:solidFill>
                <a:srgbClr val="0563C1"/>
              </a:solidFill>
              <a:ea typeface="Times New Roman" panose="02020603050405020304" pitchFamily="18" charset="0"/>
            </a:endParaRPr>
          </a:p>
          <a:p>
            <a:pPr>
              <a:spcBef>
                <a:spcPts val="600"/>
              </a:spcBef>
              <a:spcAft>
                <a:spcPts val="600"/>
              </a:spcAft>
            </a:pPr>
            <a:r>
              <a:rPr lang="en-US" sz="1200" dirty="0">
                <a:solidFill>
                  <a:srgbClr val="000000"/>
                </a:solidFill>
                <a:ea typeface="Times New Roman" panose="02020603050405020304" pitchFamily="18" charset="0"/>
              </a:rPr>
              <a:t>World Health Organization. (2010). The Alcohol, Smoking and Substance Involvement Screening Test (ASSIST). Switzerland: World Health Organization. </a:t>
            </a:r>
            <a:r>
              <a:rPr lang="en-US" sz="1200" u="sng" dirty="0">
                <a:solidFill>
                  <a:srgbClr val="0563C1"/>
                </a:solidFill>
                <a:ea typeface="Times New Roman" panose="02020603050405020304" pitchFamily="18" charset="0"/>
                <a:hlinkClick r:id="rId9"/>
              </a:rPr>
              <a:t>https://www.who.int/publications/i/item/978924159938-2</a:t>
            </a:r>
            <a:endParaRPr lang="en-US" sz="1200" dirty="0">
              <a:ea typeface="Times New Roman" panose="02020603050405020304" pitchFamily="18" charset="0"/>
            </a:endParaRPr>
          </a:p>
          <a:p>
            <a:pPr marL="365650" indent="-365650">
              <a:spcBef>
                <a:spcPts val="600"/>
              </a:spcBef>
              <a:spcAft>
                <a:spcPts val="600"/>
              </a:spcAft>
            </a:pPr>
            <a:endParaRPr lang="en-US" dirty="0">
              <a:effectLst/>
              <a:latin typeface="+mn-lt"/>
              <a:ea typeface="Times New Roman" panose="02020603050405020304" pitchFamily="18" charset="0"/>
            </a:endParaRPr>
          </a:p>
        </p:txBody>
      </p:sp>
    </p:spTree>
    <p:custDataLst>
      <p:tags r:id="rId1"/>
    </p:custDataLst>
    <p:extLst>
      <p:ext uri="{BB962C8B-B14F-4D97-AF65-F5344CB8AC3E}">
        <p14:creationId xmlns:p14="http://schemas.microsoft.com/office/powerpoint/2010/main" val="2835373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3565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B2EC-3684-02C1-A35C-476680894123}"/>
              </a:ext>
            </a:extLst>
          </p:cNvPr>
          <p:cNvSpPr>
            <a:spLocks noGrp="1"/>
          </p:cNvSpPr>
          <p:nvPr>
            <p:ph type="title"/>
          </p:nvPr>
        </p:nvSpPr>
        <p:spPr/>
        <p:txBody>
          <a:bodyPr/>
          <a:lstStyle/>
          <a:p>
            <a:r>
              <a:rPr lang="en-US"/>
              <a:t>What do I need to do to participate?</a:t>
            </a:r>
          </a:p>
        </p:txBody>
      </p:sp>
      <p:sp>
        <p:nvSpPr>
          <p:cNvPr id="3" name="Content Placeholder 2">
            <a:extLst>
              <a:ext uri="{FF2B5EF4-FFF2-40B4-BE49-F238E27FC236}">
                <a16:creationId xmlns:a16="http://schemas.microsoft.com/office/drawing/2014/main" id="{9D3D2007-E301-7EB5-9D1D-6D311EDE7F6D}"/>
              </a:ext>
            </a:extLst>
          </p:cNvPr>
          <p:cNvSpPr>
            <a:spLocks noGrp="1"/>
          </p:cNvSpPr>
          <p:nvPr>
            <p:ph idx="1"/>
          </p:nvPr>
        </p:nvSpPr>
        <p:spPr>
          <a:xfrm>
            <a:off x="601421" y="1702831"/>
            <a:ext cx="11219103" cy="4350205"/>
          </a:xfrm>
        </p:spPr>
        <p:txBody>
          <a:bodyPr vert="horz" lIns="0" tIns="0" rIns="0" bIns="0" rtlCol="0" anchor="t">
            <a:noAutofit/>
          </a:bodyPr>
          <a:lstStyle/>
          <a:p>
            <a:pPr marL="456565" indent="-456565">
              <a:buFont typeface="Arial" panose="020B0604020202020204" pitchFamily="34" charset="0"/>
              <a:buChar char="•"/>
            </a:pPr>
            <a:r>
              <a:rPr lang="en-US" sz="2000" b="0" dirty="0"/>
              <a:t>Screen patients and use SBIRT model of care</a:t>
            </a:r>
          </a:p>
          <a:p>
            <a:pPr marL="456565" indent="-456565">
              <a:buFont typeface="Arial" panose="020B0604020202020204" pitchFamily="34" charset="0"/>
              <a:buChar char="•"/>
            </a:pPr>
            <a:r>
              <a:rPr lang="en-US" sz="2000" b="0" dirty="0"/>
              <a:t>Use code H0049 for the encounter</a:t>
            </a:r>
          </a:p>
          <a:p>
            <a:pPr marL="456565" indent="-456565">
              <a:buFont typeface="Arial" panose="020B0604020202020204" pitchFamily="34" charset="0"/>
              <a:buChar char="•"/>
            </a:pPr>
            <a:r>
              <a:rPr lang="en-US" sz="2000" b="0" dirty="0"/>
              <a:t>Earn a fee for service reimbursement for the code and an additional $25 per encounter.</a:t>
            </a:r>
          </a:p>
          <a:p>
            <a:pPr marL="456565" indent="-456565">
              <a:buFont typeface="Arial" panose="020B0604020202020204" pitchFamily="34" charset="0"/>
              <a:buChar char="•"/>
            </a:pPr>
            <a:r>
              <a:rPr lang="en-US" sz="2000" b="0" dirty="0"/>
              <a:t>Payments are made Quarterly to Providers.</a:t>
            </a:r>
          </a:p>
          <a:p>
            <a:endParaRPr lang="en-US" dirty="0"/>
          </a:p>
          <a:p>
            <a:r>
              <a:rPr lang="en-US" err="1"/>
              <a:t>SoonerSelect</a:t>
            </a:r>
            <a:r>
              <a:rPr lang="en-US" dirty="0"/>
              <a:t> DPP Guidance - </a:t>
            </a:r>
            <a:r>
              <a:rPr lang="en-US" dirty="0">
                <a:solidFill>
                  <a:srgbClr val="7D3F98"/>
                </a:solidFill>
                <a:hlinkClick r:id="rId3">
                  <a:extLst>
                    <a:ext uri="{A12FA001-AC4F-418D-AE19-62706E023703}">
                      <ahyp:hlinkClr xmlns:ahyp="http://schemas.microsoft.com/office/drawing/2018/hyperlinkcolor" val="tx"/>
                    </a:ext>
                  </a:extLst>
                </a:hlinkClick>
              </a:rPr>
              <a:t>SoonerSelect Provider Incentive DPP.pdf</a:t>
            </a:r>
          </a:p>
          <a:p>
            <a:r>
              <a:rPr lang="en-US" dirty="0">
                <a:solidFill>
                  <a:schemeClr val="tx1"/>
                </a:solidFill>
              </a:rPr>
              <a:t>For more clarification</a:t>
            </a:r>
            <a:r>
              <a:rPr lang="en-US" dirty="0">
                <a:solidFill>
                  <a:srgbClr val="7D3F98"/>
                </a:solidFill>
              </a:rPr>
              <a:t>- </a:t>
            </a:r>
            <a:r>
              <a:rPr lang="en-US" u="sng" dirty="0">
                <a:solidFill>
                  <a:srgbClr val="7D3F98"/>
                </a:solidFill>
                <a:ea typeface="+mn-lt"/>
                <a:cs typeface="+mn-lt"/>
              </a:rPr>
              <a:t>ProvReimb@okhca.org </a:t>
            </a:r>
          </a:p>
          <a:p>
            <a:endParaRPr lang="en-US" b="0" dirty="0">
              <a:solidFill>
                <a:srgbClr val="7D3F98"/>
              </a:solidFill>
            </a:endParaRPr>
          </a:p>
          <a:p>
            <a:endParaRPr lang="en-US" b="0" dirty="0">
              <a:solidFill>
                <a:srgbClr val="7D3F98"/>
              </a:solidFill>
            </a:endParaRPr>
          </a:p>
        </p:txBody>
      </p:sp>
    </p:spTree>
    <p:extLst>
      <p:ext uri="{BB962C8B-B14F-4D97-AF65-F5344CB8AC3E}">
        <p14:creationId xmlns:p14="http://schemas.microsoft.com/office/powerpoint/2010/main" val="217799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t>What is SBIRT?</a:t>
            </a:r>
          </a:p>
        </p:txBody>
      </p:sp>
      <p:graphicFrame>
        <p:nvGraphicFramePr>
          <p:cNvPr id="2" name="Content Placeholder 1">
            <a:extLst>
              <a:ext uri="{FF2B5EF4-FFF2-40B4-BE49-F238E27FC236}">
                <a16:creationId xmlns:a16="http://schemas.microsoft.com/office/drawing/2014/main" id="{CD126350-0A71-4EF1-A163-49DEDA667768}"/>
              </a:ext>
            </a:extLst>
          </p:cNvPr>
          <p:cNvGraphicFramePr>
            <a:graphicFrameLocks noGrp="1"/>
          </p:cNvGraphicFramePr>
          <p:nvPr>
            <p:ph idx="4294967295"/>
            <p:extLst>
              <p:ext uri="{D42A27DB-BD31-4B8C-83A1-F6EECF244321}">
                <p14:modId xmlns:p14="http://schemas.microsoft.com/office/powerpoint/2010/main" val="34557984"/>
              </p:ext>
            </p:extLst>
          </p:nvPr>
        </p:nvGraphicFramePr>
        <p:xfrm>
          <a:off x="510231" y="1253897"/>
          <a:ext cx="11168361" cy="4350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 Placeholder 10">
            <a:extLst>
              <a:ext uri="{FF2B5EF4-FFF2-40B4-BE49-F238E27FC236}">
                <a16:creationId xmlns:a16="http://schemas.microsoft.com/office/drawing/2014/main" id="{E1B2358D-D087-41BC-AA2C-E674B9B501EB}"/>
              </a:ext>
            </a:extLst>
          </p:cNvPr>
          <p:cNvSpPr>
            <a:spLocks noGrp="1"/>
          </p:cNvSpPr>
          <p:nvPr>
            <p:ph type="body" sz="quarter" idx="4294967295"/>
          </p:nvPr>
        </p:nvSpPr>
        <p:spPr>
          <a:xfrm>
            <a:off x="4379581" y="5604102"/>
            <a:ext cx="7299011" cy="365030"/>
          </a:xfrm>
        </p:spPr>
        <p:txBody>
          <a:bodyPr>
            <a:normAutofit/>
          </a:bodyPr>
          <a:lstStyle/>
          <a:p>
            <a:pPr algn="r"/>
            <a:r>
              <a:rPr lang="en-US" sz="1000" dirty="0"/>
              <a:t>(Substance Abuse and Mental Health Services Administration [SAMHSA], 2013)</a:t>
            </a:r>
          </a:p>
        </p:txBody>
      </p:sp>
    </p:spTree>
    <p:custDataLst>
      <p:tags r:id="rId1"/>
    </p:custDataLst>
    <p:extLst>
      <p:ext uri="{BB962C8B-B14F-4D97-AF65-F5344CB8AC3E}">
        <p14:creationId xmlns:p14="http://schemas.microsoft.com/office/powerpoint/2010/main" val="44426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DB2EC-3684-02C1-A35C-476680894123}"/>
              </a:ext>
            </a:extLst>
          </p:cNvPr>
          <p:cNvSpPr>
            <a:spLocks noGrp="1"/>
          </p:cNvSpPr>
          <p:nvPr>
            <p:ph type="title"/>
          </p:nvPr>
        </p:nvSpPr>
        <p:spPr/>
        <p:txBody>
          <a:bodyPr/>
          <a:lstStyle/>
          <a:p>
            <a:r>
              <a:rPr lang="en-US" dirty="0"/>
              <a:t>Who should be screened with SBIRT? </a:t>
            </a:r>
          </a:p>
        </p:txBody>
      </p:sp>
      <p:sp>
        <p:nvSpPr>
          <p:cNvPr id="3" name="Content Placeholder 2">
            <a:extLst>
              <a:ext uri="{FF2B5EF4-FFF2-40B4-BE49-F238E27FC236}">
                <a16:creationId xmlns:a16="http://schemas.microsoft.com/office/drawing/2014/main" id="{9D3D2007-E301-7EB5-9D1D-6D311EDE7F6D}"/>
              </a:ext>
            </a:extLst>
          </p:cNvPr>
          <p:cNvSpPr>
            <a:spLocks noGrp="1"/>
          </p:cNvSpPr>
          <p:nvPr>
            <p:ph idx="1"/>
          </p:nvPr>
        </p:nvSpPr>
        <p:spPr>
          <a:xfrm>
            <a:off x="601421" y="1702831"/>
            <a:ext cx="11219103" cy="4350205"/>
          </a:xfrm>
        </p:spPr>
        <p:txBody>
          <a:bodyPr/>
          <a:lstStyle/>
          <a:p>
            <a:pPr lvl="0"/>
            <a:r>
              <a:rPr lang="en-US" sz="2000" b="0" dirty="0"/>
              <a:t>SBIRT screens ALL patients annually regardless of an identified disorder</a:t>
            </a:r>
          </a:p>
          <a:p>
            <a:pPr lvl="0"/>
            <a:r>
              <a:rPr lang="en-US" sz="2000" b="0" dirty="0"/>
              <a:t>SBIRT can be used with adults, young adults, as well as adolescent youth</a:t>
            </a:r>
          </a:p>
          <a:p>
            <a:pPr marL="342900" indent="-342900">
              <a:buFont typeface="Arial" panose="020B0604020202020204" pitchFamily="34" charset="0"/>
              <a:buChar char="•"/>
            </a:pPr>
            <a:r>
              <a:rPr lang="en-US" sz="2000" b="0" dirty="0"/>
              <a:t>Adolescents = 12-17 yrs. old</a:t>
            </a:r>
          </a:p>
          <a:p>
            <a:pPr marL="342900" indent="-342900">
              <a:buFont typeface="Arial" panose="020B0604020202020204" pitchFamily="34" charset="0"/>
              <a:buChar char="•"/>
            </a:pPr>
            <a:r>
              <a:rPr lang="en-US" sz="2000" b="0" dirty="0"/>
              <a:t>Young adults = 18-21 yrs. old</a:t>
            </a:r>
          </a:p>
          <a:p>
            <a:endParaRPr lang="en-US" sz="2000" dirty="0"/>
          </a:p>
          <a:p>
            <a:pPr marL="342900" lvl="0" indent="-342900">
              <a:buFont typeface="Arial" panose="020B0604020202020204" pitchFamily="34" charset="0"/>
              <a:buChar char="•"/>
            </a:pPr>
            <a:endParaRPr lang="en-US" sz="2000" b="0" dirty="0"/>
          </a:p>
        </p:txBody>
      </p:sp>
    </p:spTree>
    <p:extLst>
      <p:ext uri="{BB962C8B-B14F-4D97-AF65-F5344CB8AC3E}">
        <p14:creationId xmlns:p14="http://schemas.microsoft.com/office/powerpoint/2010/main" val="358485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4455-1B1C-4C1C-BC60-DB36B087C27B}"/>
              </a:ext>
            </a:extLst>
          </p:cNvPr>
          <p:cNvSpPr>
            <a:spLocks noGrp="1"/>
          </p:cNvSpPr>
          <p:nvPr>
            <p:ph type="title"/>
          </p:nvPr>
        </p:nvSpPr>
        <p:spPr/>
        <p:txBody>
          <a:bodyPr/>
          <a:lstStyle/>
          <a:p>
            <a:r>
              <a:rPr lang="en-US" dirty="0"/>
              <a:t>Components of SBIRT</a:t>
            </a:r>
          </a:p>
        </p:txBody>
      </p:sp>
      <p:grpSp>
        <p:nvGrpSpPr>
          <p:cNvPr id="3" name="Group 2">
            <a:extLst>
              <a:ext uri="{FF2B5EF4-FFF2-40B4-BE49-F238E27FC236}">
                <a16:creationId xmlns:a16="http://schemas.microsoft.com/office/drawing/2014/main" id="{0382F11A-85F0-4448-A51B-86F252E9E7FC}"/>
              </a:ext>
              <a:ext uri="{C183D7F6-B498-43B3-948B-1728B52AA6E4}">
                <adec:decorative xmlns:adec="http://schemas.microsoft.com/office/drawing/2017/decorative" val="1"/>
              </a:ext>
            </a:extLst>
          </p:cNvPr>
          <p:cNvGrpSpPr/>
          <p:nvPr/>
        </p:nvGrpSpPr>
        <p:grpSpPr>
          <a:xfrm>
            <a:off x="5897563" y="2649212"/>
            <a:ext cx="393699" cy="1559576"/>
            <a:chOff x="5897563" y="2649212"/>
            <a:chExt cx="393699" cy="1559576"/>
          </a:xfrm>
        </p:grpSpPr>
        <p:cxnSp>
          <p:nvCxnSpPr>
            <p:cNvPr id="4" name="Straight Connector 3">
              <a:extLst>
                <a:ext uri="{FF2B5EF4-FFF2-40B4-BE49-F238E27FC236}">
                  <a16:creationId xmlns:a16="http://schemas.microsoft.com/office/drawing/2014/main" id="{A2556C8B-A55D-416B-8044-6F5484D54463}"/>
                </a:ext>
                <a:ext uri="{C183D7F6-B498-43B3-948B-1728B52AA6E4}">
                  <adec:decorative xmlns:adec="http://schemas.microsoft.com/office/drawing/2017/decorative" val="1"/>
                </a:ext>
              </a:extLst>
            </p:cNvPr>
            <p:cNvCxnSpPr/>
            <p:nvPr/>
          </p:nvCxnSpPr>
          <p:spPr>
            <a:xfrm>
              <a:off x="5897563" y="2649212"/>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5D62B97-C555-4295-BE0D-A00AE865B12D}"/>
                </a:ext>
                <a:ext uri="{C183D7F6-B498-43B3-948B-1728B52AA6E4}">
                  <adec:decorative xmlns:adec="http://schemas.microsoft.com/office/drawing/2017/decorative" val="1"/>
                </a:ext>
              </a:extLst>
            </p:cNvPr>
            <p:cNvCxnSpPr/>
            <p:nvPr/>
          </p:nvCxnSpPr>
          <p:spPr>
            <a:xfrm>
              <a:off x="5897563" y="4208788"/>
              <a:ext cx="393699" cy="0"/>
            </a:xfrm>
            <a:prstGeom prst="line">
              <a:avLst/>
            </a:prstGeom>
            <a:ln w="25400" cmpd="sng">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92404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etna_PPT_Everyday_Widescreen_Template">
  <a:themeElements>
    <a:clrScheme name="Custom 2">
      <a:dk1>
        <a:srgbClr val="000000"/>
      </a:dk1>
      <a:lt1>
        <a:sysClr val="window" lastClr="FFFFFF"/>
      </a:lt1>
      <a:dk2>
        <a:srgbClr val="3F3F3F"/>
      </a:dk2>
      <a:lt2>
        <a:srgbClr val="C0C0C0"/>
      </a:lt2>
      <a:accent1>
        <a:srgbClr val="563D82"/>
      </a:accent1>
      <a:accent2>
        <a:srgbClr val="7D3F98"/>
      </a:accent2>
      <a:accent3>
        <a:srgbClr val="AE86C0"/>
      </a:accent3>
      <a:accent4>
        <a:srgbClr val="B9AFD6"/>
      </a:accent4>
      <a:accent5>
        <a:srgbClr val="646464"/>
      </a:accent5>
      <a:accent6>
        <a:srgbClr val="868686"/>
      </a:accent6>
      <a:hlink>
        <a:srgbClr val="3F3F3F"/>
      </a:hlink>
      <a:folHlink>
        <a:srgbClr val="A5A5A5"/>
      </a:folHlink>
    </a:clrScheme>
    <a:fontScheme name="CVS Fonts">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5"/>
        </a:solidFill>
        <a:ln>
          <a:noFill/>
          <a:miter lim="800000"/>
        </a:ln>
        <a:effectLst/>
      </a:spPr>
      <a:bodyPr rtlCol="0" anchor="ctr"/>
      <a:lstStyle>
        <a:defPPr algn="ctr">
          <a:defRPr sz="1500" b="1"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500" dirty="0" smtClean="0">
            <a:solidFill>
              <a:schemeClr val="tx2"/>
            </a:solidFill>
          </a:defRPr>
        </a:defPPr>
      </a:lstStyle>
    </a:txDef>
  </a:objectDefaults>
  <a:extraClrSchemeLst/>
  <a:custClrLst>
    <a:custClr name="CVS Health Red">
      <a:srgbClr val="CC0000"/>
    </a:custClr>
    <a:custClr name="PPT Red Dark">
      <a:srgbClr val="9E0000"/>
    </a:custClr>
    <a:custClr name="Gray Extralight">
      <a:srgbClr val="E9E9E9"/>
    </a:custClr>
    <a:custClr name="PPT Gray Light">
      <a:srgbClr val="C0C0C0"/>
    </a:custClr>
    <a:custClr name="PPT Gray Medium">
      <a:srgbClr val="868686"/>
    </a:custClr>
    <a:custClr name="PPT Gray Dark">
      <a:srgbClr val="646464"/>
    </a:custClr>
    <a:custClr name="Aetna Violet">
      <a:srgbClr val="7D3F98"/>
    </a:custClr>
    <a:custClr name="PPT Violet Dark">
      <a:srgbClr val="563D82"/>
    </a:custClr>
    <a:custClr name="Navy Light">
      <a:srgbClr val="0A4B8C"/>
    </a:custClr>
    <a:custClr name="Navy">
      <a:srgbClr val="0B315E"/>
    </a:custClr>
    <a:custClr name="Navy Light">
      <a:srgbClr val="0A4B8C"/>
    </a:custClr>
    <a:custClr name="PPT Blue Dark">
      <a:srgbClr val="267AC0"/>
    </a:custClr>
    <a:custClr name="PPT Teal Extradark">
      <a:srgbClr val="00787E"/>
    </a:custClr>
    <a:custClr name="Teal Dark">
      <a:srgbClr val="00A78E"/>
    </a:custClr>
    <a:custClr name="PPT Gray Dark">
      <a:srgbClr val="646464"/>
    </a:custClr>
    <a:custClr name="PPT Gray Medium">
      <a:srgbClr val="868686"/>
    </a:custClr>
    <a:custClr name="PPT Green Extradark">
      <a:srgbClr val="487A10"/>
    </a:custClr>
    <a:custClr name="Green Dark">
      <a:srgbClr val="61A515"/>
    </a:custClr>
    <a:custClr name="PPT Orange Extradark">
      <a:srgbClr val="CE430C"/>
    </a:custClr>
    <a:custClr name="Orange Dark">
      <a:srgbClr val="F4642A"/>
    </a:custClr>
  </a:custClrLst>
  <a:extLst>
    <a:ext uri="{05A4C25C-085E-4340-85A3-A5531E510DB2}">
      <thm15:themeFamily xmlns:thm15="http://schemas.microsoft.com/office/thememl/2012/main" name="Aetna_Everyday_Widescreen_Template_01_2024.potx" id="{6A26B50F-7AF7-4A66-9738-F3AB8D2DF28A}" vid="{BE1C7F64-28F6-49B8-9FC5-7A9172EB92C4}"/>
    </a:ext>
  </a:extLst>
</a:theme>
</file>

<file path=ppt/theme/theme2.xml><?xml version="1.0" encoding="utf-8"?>
<a:theme xmlns:a="http://schemas.openxmlformats.org/drawingml/2006/main" name="1_Office Theme">
  <a:themeElements>
    <a:clrScheme name="Orange_HPO_2020">
      <a:dk1>
        <a:srgbClr val="F58220"/>
      </a:dk1>
      <a:lt1>
        <a:srgbClr val="FFFFFF"/>
      </a:lt1>
      <a:dk2>
        <a:srgbClr val="333333"/>
      </a:dk2>
      <a:lt2>
        <a:srgbClr val="DDDDDD"/>
      </a:lt2>
      <a:accent1>
        <a:srgbClr val="F58220"/>
      </a:accent1>
      <a:accent2>
        <a:srgbClr val="CB177D"/>
      </a:accent2>
      <a:accent3>
        <a:srgbClr val="AAC832"/>
      </a:accent3>
      <a:accent4>
        <a:srgbClr val="5C068C"/>
      </a:accent4>
      <a:accent5>
        <a:srgbClr val="FDB913"/>
      </a:accent5>
      <a:accent6>
        <a:srgbClr val="6E6E6E"/>
      </a:accent6>
      <a:hlink>
        <a:srgbClr val="00548C"/>
      </a:hlink>
      <a:folHlink>
        <a:srgbClr val="00AEE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100" b="1" dirty="0" smtClean="0">
            <a:solidFill>
              <a:schemeClr val="bg1">
                <a:lumMod val="50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Aetna">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latin typeface="+mn-lt"/>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solidFill>
              <a:schemeClr val="tx2"/>
            </a:solidFill>
          </a:defRPr>
        </a:defPPr>
      </a:lstStyle>
    </a:txDef>
  </a:objectDefaults>
  <a:extraClrSchemeLst/>
</a:theme>
</file>

<file path=ppt/theme/theme5.xml><?xml version="1.0" encoding="utf-8"?>
<a:theme xmlns:a="http://schemas.openxmlformats.org/drawingml/2006/main" name="Office Theme">
  <a:themeElements>
    <a:clrScheme name="Aetna">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ustom 10">
      <a:majorFont>
        <a:latin typeface="CVS Health Sans"/>
        <a:ea typeface=""/>
        <a:cs typeface=""/>
      </a:majorFont>
      <a:minorFont>
        <a:latin typeface="CVS Health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b="1" dirty="0" err="1" smtClean="0">
            <a:solidFill>
              <a:schemeClr val="bg1"/>
            </a:solidFill>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6"/>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err="1" smtClean="0">
            <a:solidFill>
              <a:schemeClr val="tx2"/>
            </a:solidFill>
            <a:latin typeface="Arial" panose="020B0604020202020204" pitchFamily="34" charset="0"/>
            <a:cs typeface="Arial" panose="020B0604020202020204"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6c313a3-043f-4042-bbcb-e450fd7720a1" xsi:nil="true"/>
    <lcf76f155ced4ddcb4097134ff3c332f xmlns="bec1ba51-1d68-4159-94e5-862353838585">
      <Terms xmlns="http://schemas.microsoft.com/office/infopath/2007/PartnerControls"/>
    </lcf76f155ced4ddcb4097134ff3c332f>
    <TeamPresented xmlns="bec1ba51-1d68-4159-94e5-86235383858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1B815F70F7514DA0C56BF2649C8BA9" ma:contentTypeVersion="17" ma:contentTypeDescription="Create a new document." ma:contentTypeScope="" ma:versionID="d57e763589b236da3a3b0d90e86a9d98">
  <xsd:schema xmlns:xsd="http://www.w3.org/2001/XMLSchema" xmlns:xs="http://www.w3.org/2001/XMLSchema" xmlns:p="http://schemas.microsoft.com/office/2006/metadata/properties" xmlns:ns2="bec1ba51-1d68-4159-94e5-862353838585" xmlns:ns3="66c313a3-043f-4042-bbcb-e450fd7720a1" targetNamespace="http://schemas.microsoft.com/office/2006/metadata/properties" ma:root="true" ma:fieldsID="09cf3ba3a573aaf69acea0367ea949b2" ns2:_="" ns3:_="">
    <xsd:import namespace="bec1ba51-1d68-4159-94e5-862353838585"/>
    <xsd:import namespace="66c313a3-043f-4042-bbcb-e450fd7720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SearchProperties" minOccurs="0"/>
                <xsd:element ref="ns2:MediaServiceLocation" minOccurs="0"/>
                <xsd:element ref="ns2:TeamPresent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c1ba51-1d68-4159-94e5-8623538385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773e5d3-86f4-436a-b35a-a9b626cf631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TeamPresented" ma:index="23" nillable="true" ma:displayName="Team Presented" ma:format="Dropdown" ma:internalName="TeamPresented">
      <xsd:simpleType>
        <xsd:restriction base="dms:Text">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c313a3-043f-4042-bbcb-e450fd7720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56f31947-ce61-45c6-b7f5-a22feffb4c91}" ma:internalName="TaxCatchAll" ma:showField="CatchAllData" ma:web="66c313a3-043f-4042-bbcb-e450fd772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4F0FD7-590D-477C-84D8-04F64A55F94D}">
  <ds:schemaRefs>
    <ds:schemaRef ds:uri="http://schemas.microsoft.com/office/2006/metadata/properties"/>
    <ds:schemaRef ds:uri="http://www.w3.org/2000/xmlns/"/>
    <ds:schemaRef ds:uri="66c313a3-043f-4042-bbcb-e450fd7720a1"/>
    <ds:schemaRef ds:uri="http://www.w3.org/2001/XMLSchema-instance"/>
    <ds:schemaRef ds:uri="bec1ba51-1d68-4159-94e5-862353838585"/>
    <ds:schemaRef ds:uri="http://schemas.microsoft.com/office/infopath/2007/PartnerControls"/>
  </ds:schemaRefs>
</ds:datastoreItem>
</file>

<file path=customXml/itemProps2.xml><?xml version="1.0" encoding="utf-8"?>
<ds:datastoreItem xmlns:ds="http://schemas.openxmlformats.org/officeDocument/2006/customXml" ds:itemID="{3A4C5460-6341-4A06-8926-FDDA58E91623}">
  <ds:schemaRefs>
    <ds:schemaRef ds:uri="http://schemas.microsoft.com/sharepoint/v3/contenttype/forms"/>
  </ds:schemaRefs>
</ds:datastoreItem>
</file>

<file path=customXml/itemProps3.xml><?xml version="1.0" encoding="utf-8"?>
<ds:datastoreItem xmlns:ds="http://schemas.openxmlformats.org/officeDocument/2006/customXml" ds:itemID="{48E17310-7CF5-4981-9B1A-ECE557183EF2}">
  <ds:schemaRefs>
    <ds:schemaRef ds:uri="http://schemas.microsoft.com/office/2006/metadata/contentType"/>
    <ds:schemaRef ds:uri="http://schemas.microsoft.com/office/2006/metadata/properties/metaAttributes"/>
    <ds:schemaRef ds:uri="http://www.w3.org/2000/xmlns/"/>
    <ds:schemaRef ds:uri="http://www.w3.org/2001/XMLSchema"/>
    <ds:schemaRef ds:uri="bec1ba51-1d68-4159-94e5-862353838585"/>
    <ds:schemaRef ds:uri="66c313a3-043f-4042-bbcb-e450fd7720a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Aetna_Everyday_Widescreen_Template_01_2024</Template>
  <TotalTime>1452</TotalTime>
  <Words>13390</Words>
  <Application>Microsoft Office PowerPoint</Application>
  <PresentationFormat>Custom</PresentationFormat>
  <Paragraphs>813</Paragraphs>
  <Slides>52</Slides>
  <Notes>35</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52</vt:i4>
      </vt:variant>
    </vt:vector>
  </HeadingPairs>
  <TitlesOfParts>
    <vt:vector size="71" baseType="lpstr">
      <vt:lpstr>-apple-system</vt:lpstr>
      <vt:lpstr>Arial</vt:lpstr>
      <vt:lpstr>Calibri</vt:lpstr>
      <vt:lpstr>Courier New</vt:lpstr>
      <vt:lpstr>CVS Health Sans</vt:lpstr>
      <vt:lpstr>CVS Health Sans Medium</vt:lpstr>
      <vt:lpstr>Georgia</vt:lpstr>
      <vt:lpstr>HelveticaNeue</vt:lpstr>
      <vt:lpstr>Lato</vt:lpstr>
      <vt:lpstr>Lato Regular</vt:lpstr>
      <vt:lpstr>Segoe UI</vt:lpstr>
      <vt:lpstr>Symbol</vt:lpstr>
      <vt:lpstr>Times New Roman</vt:lpstr>
      <vt:lpstr>Trebuchet MS</vt:lpstr>
      <vt:lpstr>Wingdings</vt:lpstr>
      <vt:lpstr>Wingdings 3</vt:lpstr>
      <vt:lpstr>Aetna_PPT_Everyday_Widescreen_Template</vt:lpstr>
      <vt:lpstr>1_Office Theme</vt:lpstr>
      <vt:lpstr>Facet</vt:lpstr>
      <vt:lpstr>Screening, Brief Intervention, and Referral to Treatment (SBIRT)</vt:lpstr>
      <vt:lpstr>Agenda </vt:lpstr>
      <vt:lpstr>Learning objectives</vt:lpstr>
      <vt:lpstr>Poll question</vt:lpstr>
      <vt:lpstr>SoonerSelect provider incentive directed payment plan</vt:lpstr>
      <vt:lpstr>What do I need to do to participate?</vt:lpstr>
      <vt:lpstr>What is SBIRT?</vt:lpstr>
      <vt:lpstr>Who should be screened with SBIRT? </vt:lpstr>
      <vt:lpstr>Components of SBIRT</vt:lpstr>
      <vt:lpstr>Components of SBIRT</vt:lpstr>
      <vt:lpstr>The SBIRT process</vt:lpstr>
      <vt:lpstr>SAMHSA’s six</vt:lpstr>
      <vt:lpstr>Why is SBIRT effective?</vt:lpstr>
      <vt:lpstr>Implement SBIRT</vt:lpstr>
      <vt:lpstr>SBIRT and Integrated Care</vt:lpstr>
      <vt:lpstr>Cultural considerations for SBIRT</vt:lpstr>
      <vt:lpstr>Confidentiality and parental involvement</vt:lpstr>
      <vt:lpstr>Considerations for alcohol screening</vt:lpstr>
      <vt:lpstr>Scope of the Problem</vt:lpstr>
      <vt:lpstr>Drinking levels defined</vt:lpstr>
      <vt:lpstr>Low risk drinking</vt:lpstr>
      <vt:lpstr>Adult substance use screening tools</vt:lpstr>
      <vt:lpstr>Screening </vt:lpstr>
      <vt:lpstr>Adult substance use screening tools</vt:lpstr>
      <vt:lpstr>Adolescent substance use screening tools</vt:lpstr>
      <vt:lpstr>Adolescent substance use screening tools</vt:lpstr>
      <vt:lpstr>Brief intervention</vt:lpstr>
      <vt:lpstr>Brief intervention  </vt:lpstr>
      <vt:lpstr>Defining the stages of change</vt:lpstr>
      <vt:lpstr>Stages of change: Treatment needs</vt:lpstr>
      <vt:lpstr>Motivational Interviewing (MI) </vt:lpstr>
      <vt:lpstr>Motivational Interviewing </vt:lpstr>
      <vt:lpstr>O.A.R.S skills</vt:lpstr>
      <vt:lpstr>Referral to treatment </vt:lpstr>
      <vt:lpstr>Determining when a referral is needed</vt:lpstr>
      <vt:lpstr>Who Should Make the Referral?</vt:lpstr>
      <vt:lpstr>Clinical skills for initiating a referral</vt:lpstr>
      <vt:lpstr>Referral to treatment sample scripts</vt:lpstr>
      <vt:lpstr>Documentation</vt:lpstr>
      <vt:lpstr>Commonly Accepted Standards</vt:lpstr>
      <vt:lpstr>General Guidelines for Documentation of SBIRT </vt:lpstr>
      <vt:lpstr>Contracted entity resources</vt:lpstr>
      <vt:lpstr>Oklahoma Complete Health- *immediate assistance resources*</vt:lpstr>
      <vt:lpstr>Aetna Better Health of Oklahoma resources</vt:lpstr>
      <vt:lpstr>PowerPoint Presentation</vt:lpstr>
      <vt:lpstr>PowerPoint Presentation</vt:lpstr>
      <vt:lpstr>References</vt:lpstr>
      <vt:lpstr>References </vt:lpstr>
      <vt:lpstr>References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Everyday template</dc:title>
  <dc:creator>Wilson, Ashley</dc:creator>
  <cp:lastModifiedBy>Boderek Osborne</cp:lastModifiedBy>
  <cp:revision>38</cp:revision>
  <cp:lastPrinted>2017-04-13T12:11:49Z</cp:lastPrinted>
  <dcterms:created xsi:type="dcterms:W3CDTF">2025-02-10T17:44:59Z</dcterms:created>
  <dcterms:modified xsi:type="dcterms:W3CDTF">2025-03-31T17:16:57Z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0x0101002E1B815F70F7514DA0C56BF2649C8BA9</vt:lpwstr>
  </property>
  <property fmtid="{D5CDD505-2E9C-101B-9397-08002B2CF9AE}" pid="3" name="MSIP_Label_7837230a-460a-4aec-98a3-ac101fb30b10_Enabled">
    <vt:lpwstr>true</vt:lpwstr>
  </property>
  <property fmtid="{D5CDD505-2E9C-101B-9397-08002B2CF9AE}" pid="4" name="MSIP_Label_7837230a-460a-4aec-98a3-ac101fb30b10_SetDate">
    <vt:lpwstr>2021-07-06T18:23:18Z</vt:lpwstr>
  </property>
  <property fmtid="{D5CDD505-2E9C-101B-9397-08002B2CF9AE}" pid="5" name="MSIP_Label_7837230a-460a-4aec-98a3-ac101fb30b10_Method">
    <vt:lpwstr>Privileged</vt:lpwstr>
  </property>
  <property fmtid="{D5CDD505-2E9C-101B-9397-08002B2CF9AE}" pid="6" name="MSIP_Label_7837230a-460a-4aec-98a3-ac101fb30b10_Name">
    <vt:lpwstr>7837230a-460a-4aec-98a3-ac101fb30b10</vt:lpwstr>
  </property>
  <property fmtid="{D5CDD505-2E9C-101B-9397-08002B2CF9AE}" pid="7" name="MSIP_Label_7837230a-460a-4aec-98a3-ac101fb30b10_SiteId">
    <vt:lpwstr>fabb61b8-3afe-4e75-b934-a47f782b8cd7</vt:lpwstr>
  </property>
  <property fmtid="{D5CDD505-2E9C-101B-9397-08002B2CF9AE}" pid="8" name="MSIP_Label_7837230a-460a-4aec-98a3-ac101fb30b10_ActionId">
    <vt:lpwstr/>
  </property>
  <property fmtid="{D5CDD505-2E9C-101B-9397-08002B2CF9AE}" pid="9" name="MSIP_Label_7837230a-460a-4aec-98a3-ac101fb30b10_ContentBits">
    <vt:lpwstr>0</vt:lpwstr>
  </property>
  <property fmtid="{D5CDD505-2E9C-101B-9397-08002B2CF9AE}" pid="10" name="MediaServiceImageTags">
    <vt:lpwstr/>
  </property>
  <property fmtid="{D5CDD505-2E9C-101B-9397-08002B2CF9AE}" pid="11" name="MSIP_Label_e2b6c078-73cb-4371-8a5b-e9fc18accbf8_Enabled">
    <vt:lpwstr>true</vt:lpwstr>
  </property>
  <property fmtid="{D5CDD505-2E9C-101B-9397-08002B2CF9AE}" pid="12" name="MSIP_Label_e2b6c078-73cb-4371-8a5b-e9fc18accbf8_SetDate">
    <vt:lpwstr>2025-03-25T16:07:04Z</vt:lpwstr>
  </property>
  <property fmtid="{D5CDD505-2E9C-101B-9397-08002B2CF9AE}" pid="13" name="MSIP_Label_e2b6c078-73cb-4371-8a5b-e9fc18accbf8_Method">
    <vt:lpwstr>Standard</vt:lpwstr>
  </property>
  <property fmtid="{D5CDD505-2E9C-101B-9397-08002B2CF9AE}" pid="14" name="MSIP_Label_e2b6c078-73cb-4371-8a5b-e9fc18accbf8_Name">
    <vt:lpwstr>INTERNAL</vt:lpwstr>
  </property>
  <property fmtid="{D5CDD505-2E9C-101B-9397-08002B2CF9AE}" pid="15" name="MSIP_Label_e2b6c078-73cb-4371-8a5b-e9fc18accbf8_SiteId">
    <vt:lpwstr>56c62bbe-8598-4b85-9e51-1ca753fa50f2</vt:lpwstr>
  </property>
  <property fmtid="{D5CDD505-2E9C-101B-9397-08002B2CF9AE}" pid="16" name="MSIP_Label_e2b6c078-73cb-4371-8a5b-e9fc18accbf8_ActionId">
    <vt:lpwstr>5b0c4c87-00e1-4216-9e8c-7e20ded17d86</vt:lpwstr>
  </property>
  <property fmtid="{D5CDD505-2E9C-101B-9397-08002B2CF9AE}" pid="17" name="MSIP_Label_e2b6c078-73cb-4371-8a5b-e9fc18accbf8_ContentBits">
    <vt:lpwstr>0</vt:lpwstr>
  </property>
  <property fmtid="{D5CDD505-2E9C-101B-9397-08002B2CF9AE}" pid="18" name="MSIP_Label_e2b6c078-73cb-4371-8a5b-e9fc18accbf8_Tag">
    <vt:lpwstr>10, 3, 0, 1</vt:lpwstr>
  </property>
</Properties>
</file>