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1" r:id="rId5"/>
    <p:sldMasterId id="2147483661" r:id="rId6"/>
    <p:sldMasterId id="2147483682" r:id="rId7"/>
  </p:sldMasterIdLst>
  <p:notesMasterIdLst>
    <p:notesMasterId r:id="rId64"/>
  </p:notesMasterIdLst>
  <p:sldIdLst>
    <p:sldId id="261" r:id="rId8"/>
    <p:sldId id="262" r:id="rId9"/>
    <p:sldId id="646" r:id="rId10"/>
    <p:sldId id="263" r:id="rId11"/>
    <p:sldId id="266" r:id="rId12"/>
    <p:sldId id="660" r:id="rId13"/>
    <p:sldId id="648" r:id="rId14"/>
    <p:sldId id="649" r:id="rId15"/>
    <p:sldId id="665" r:id="rId16"/>
    <p:sldId id="651" r:id="rId17"/>
    <p:sldId id="652" r:id="rId18"/>
    <p:sldId id="664" r:id="rId19"/>
    <p:sldId id="653" r:id="rId20"/>
    <p:sldId id="655" r:id="rId21"/>
    <p:sldId id="656" r:id="rId22"/>
    <p:sldId id="657" r:id="rId23"/>
    <p:sldId id="658" r:id="rId24"/>
    <p:sldId id="659" r:id="rId25"/>
    <p:sldId id="270" r:id="rId26"/>
    <p:sldId id="281" r:id="rId27"/>
    <p:sldId id="282" r:id="rId28"/>
    <p:sldId id="283" r:id="rId29"/>
    <p:sldId id="284" r:id="rId30"/>
    <p:sldId id="295" r:id="rId31"/>
    <p:sldId id="603" r:id="rId32"/>
    <p:sldId id="666" r:id="rId33"/>
    <p:sldId id="668" r:id="rId34"/>
    <p:sldId id="669" r:id="rId35"/>
    <p:sldId id="599" r:id="rId36"/>
    <p:sldId id="573" r:id="rId37"/>
    <p:sldId id="601" r:id="rId38"/>
    <p:sldId id="640" r:id="rId39"/>
    <p:sldId id="301" r:id="rId40"/>
    <p:sldId id="614" r:id="rId41"/>
    <p:sldId id="641" r:id="rId42"/>
    <p:sldId id="399" r:id="rId43"/>
    <p:sldId id="661" r:id="rId44"/>
    <p:sldId id="663" r:id="rId45"/>
    <p:sldId id="401" r:id="rId46"/>
    <p:sldId id="303" r:id="rId47"/>
    <p:sldId id="393" r:id="rId48"/>
    <p:sldId id="643" r:id="rId49"/>
    <p:sldId id="598" r:id="rId50"/>
    <p:sldId id="588" r:id="rId51"/>
    <p:sldId id="602" r:id="rId52"/>
    <p:sldId id="591" r:id="rId53"/>
    <p:sldId id="594" r:id="rId54"/>
    <p:sldId id="595" r:id="rId55"/>
    <p:sldId id="280" r:id="rId56"/>
    <p:sldId id="604" r:id="rId57"/>
    <p:sldId id="479" r:id="rId58"/>
    <p:sldId id="392" r:id="rId59"/>
    <p:sldId id="438" r:id="rId60"/>
    <p:sldId id="447" r:id="rId61"/>
    <p:sldId id="667" r:id="rId62"/>
    <p:sldId id="605"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9A"/>
    <a:srgbClr val="DE8F26"/>
    <a:srgbClr val="464646"/>
    <a:srgbClr val="D15420"/>
    <a:srgbClr val="9141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13" autoAdjust="0"/>
    <p:restoredTop sz="93826" autoAdjust="0"/>
  </p:normalViewPr>
  <p:slideViewPr>
    <p:cSldViewPr snapToGrid="0">
      <p:cViewPr varScale="1">
        <p:scale>
          <a:sx n="84" d="100"/>
          <a:sy n="84" d="100"/>
        </p:scale>
        <p:origin x="8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3490F-09F2-4CF3-AE86-50E6BCC79031}"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9B328538-A7C7-4FAB-835D-5D063C251D54}">
      <dgm:prSet phldrT="[Text]" custT="1"/>
      <dgm:spPr/>
      <dgm:t>
        <a:bodyPr/>
        <a:lstStyle/>
        <a:p>
          <a:endParaRPr lang="en-US" sz="800" dirty="0">
            <a:latin typeface="Montserrat Light" panose="00000400000000000000" pitchFamily="2" charset="0"/>
          </a:endParaRPr>
        </a:p>
        <a:p>
          <a:r>
            <a:rPr lang="en-US" sz="2400" dirty="0">
              <a:latin typeface="Montserrat" panose="00000500000000000000" pitchFamily="2" charset="0"/>
            </a:rPr>
            <a:t>1</a:t>
          </a:r>
        </a:p>
      </dgm:t>
    </dgm:pt>
    <dgm:pt modelId="{D52A5ECC-85D2-44CB-95C3-371ECD75D885}" type="parTrans" cxnId="{9EF7640A-2754-45D3-817A-B8FBA4719EA4}">
      <dgm:prSet/>
      <dgm:spPr/>
      <dgm:t>
        <a:bodyPr/>
        <a:lstStyle/>
        <a:p>
          <a:endParaRPr lang="en-US"/>
        </a:p>
      </dgm:t>
    </dgm:pt>
    <dgm:pt modelId="{0475BF28-D331-485B-AF74-870A66F4D934}" type="sibTrans" cxnId="{9EF7640A-2754-45D3-817A-B8FBA4719EA4}">
      <dgm:prSet/>
      <dgm:spPr/>
      <dgm:t>
        <a:bodyPr/>
        <a:lstStyle/>
        <a:p>
          <a:endParaRPr lang="en-US"/>
        </a:p>
      </dgm:t>
    </dgm:pt>
    <dgm:pt modelId="{BC01E903-030E-45F1-A1C0-2AF897B8C9A9}">
      <dgm:prSet phldrT="[Text]" custT="1"/>
      <dgm:spPr/>
      <dgm:t>
        <a:bodyPr/>
        <a:lstStyle/>
        <a:p>
          <a:r>
            <a:rPr lang="en-US" sz="1800" b="1">
              <a:latin typeface="Montserrat" panose="00000500000000000000" pitchFamily="2" charset="0"/>
            </a:rPr>
            <a:t>Create user account</a:t>
          </a:r>
          <a:endParaRPr lang="en-US" sz="1800" b="1" dirty="0">
            <a:latin typeface="Montserrat" panose="00000500000000000000" pitchFamily="2" charset="0"/>
          </a:endParaRPr>
        </a:p>
      </dgm:t>
    </dgm:pt>
    <dgm:pt modelId="{932670EB-95C1-4E69-B977-34CCA846F7E2}" type="parTrans" cxnId="{25FA231F-401A-443B-8A15-10EFFFE67F17}">
      <dgm:prSet/>
      <dgm:spPr/>
      <dgm:t>
        <a:bodyPr/>
        <a:lstStyle/>
        <a:p>
          <a:endParaRPr lang="en-US"/>
        </a:p>
      </dgm:t>
    </dgm:pt>
    <dgm:pt modelId="{0A220F80-47FA-4C2E-AF43-906D1E9FEF0D}" type="sibTrans" cxnId="{25FA231F-401A-443B-8A15-10EFFFE67F17}">
      <dgm:prSet/>
      <dgm:spPr/>
      <dgm:t>
        <a:bodyPr/>
        <a:lstStyle/>
        <a:p>
          <a:endParaRPr lang="en-US"/>
        </a:p>
      </dgm:t>
    </dgm:pt>
    <dgm:pt modelId="{3DC2FBF4-4627-4082-8330-2CA42FF69A3E}">
      <dgm:prSet phldrT="[Text]"/>
      <dgm:spPr/>
      <dgm:t>
        <a:bodyPr/>
        <a:lstStyle/>
        <a:p>
          <a:r>
            <a:rPr lang="en-US" sz="1700" dirty="0">
              <a:latin typeface="Montserrat" panose="00000500000000000000" pitchFamily="2" charset="0"/>
            </a:rPr>
            <a:t>Complete an online application. (User account must be created first.)</a:t>
          </a:r>
        </a:p>
      </dgm:t>
    </dgm:pt>
    <dgm:pt modelId="{13A3CCD4-00D3-45A7-B152-CE2D2B21B1C7}" type="parTrans" cxnId="{3784C0DA-2E00-4E71-8D53-16F9F16C77BC}">
      <dgm:prSet/>
      <dgm:spPr/>
      <dgm:t>
        <a:bodyPr/>
        <a:lstStyle/>
        <a:p>
          <a:endParaRPr lang="en-US"/>
        </a:p>
      </dgm:t>
    </dgm:pt>
    <dgm:pt modelId="{AFC205BE-44E1-46C2-BB9E-A2225825B08E}" type="sibTrans" cxnId="{3784C0DA-2E00-4E71-8D53-16F9F16C77BC}">
      <dgm:prSet/>
      <dgm:spPr/>
      <dgm:t>
        <a:bodyPr/>
        <a:lstStyle/>
        <a:p>
          <a:endParaRPr lang="en-US"/>
        </a:p>
      </dgm:t>
    </dgm:pt>
    <dgm:pt modelId="{3DEF6BDB-09D7-48E4-9A2A-1E503B0F7F27}">
      <dgm:prSet phldrT="[Text]" custT="1"/>
      <dgm:spPr/>
      <dgm:t>
        <a:bodyPr/>
        <a:lstStyle/>
        <a:p>
          <a:endParaRPr lang="en-US" sz="800" dirty="0">
            <a:latin typeface="Montserrat Light" panose="00000400000000000000" pitchFamily="2" charset="0"/>
          </a:endParaRPr>
        </a:p>
        <a:p>
          <a:r>
            <a:rPr lang="en-US" sz="2400" dirty="0">
              <a:latin typeface="Montserrat" panose="00000500000000000000" pitchFamily="2" charset="0"/>
            </a:rPr>
            <a:t>2</a:t>
          </a:r>
        </a:p>
      </dgm:t>
    </dgm:pt>
    <dgm:pt modelId="{67714D2C-59A4-496A-8406-4CE84C3F2FB8}" type="parTrans" cxnId="{4F02448F-E6FB-4EA3-9BAB-B235C0E69D64}">
      <dgm:prSet/>
      <dgm:spPr/>
      <dgm:t>
        <a:bodyPr/>
        <a:lstStyle/>
        <a:p>
          <a:endParaRPr lang="en-US"/>
        </a:p>
      </dgm:t>
    </dgm:pt>
    <dgm:pt modelId="{9BD09628-8180-41CE-9B32-7E707EAFDB34}" type="sibTrans" cxnId="{4F02448F-E6FB-4EA3-9BAB-B235C0E69D64}">
      <dgm:prSet/>
      <dgm:spPr/>
      <dgm:t>
        <a:bodyPr/>
        <a:lstStyle/>
        <a:p>
          <a:endParaRPr lang="en-US"/>
        </a:p>
      </dgm:t>
    </dgm:pt>
    <dgm:pt modelId="{DF3849E8-3637-4A18-AB94-D7D09F2FD257}">
      <dgm:prSet phldrT="[Text]" custT="1"/>
      <dgm:spPr/>
      <dgm:t>
        <a:bodyPr/>
        <a:lstStyle/>
        <a:p>
          <a:r>
            <a:rPr lang="en-US" sz="1800" b="1">
              <a:latin typeface="Montserrat" panose="00000500000000000000" pitchFamily="2" charset="0"/>
            </a:rPr>
            <a:t>Provider contract selection </a:t>
          </a:r>
          <a:endParaRPr lang="en-US" sz="1800" b="1" dirty="0">
            <a:latin typeface="Montserrat" panose="00000500000000000000" pitchFamily="2" charset="0"/>
          </a:endParaRPr>
        </a:p>
      </dgm:t>
    </dgm:pt>
    <dgm:pt modelId="{5C2B57F6-988E-4EF9-AA46-52D81B5C1A6E}" type="parTrans" cxnId="{7134F4B4-E664-4727-BD57-FD36D74C7414}">
      <dgm:prSet/>
      <dgm:spPr/>
      <dgm:t>
        <a:bodyPr/>
        <a:lstStyle/>
        <a:p>
          <a:endParaRPr lang="en-US"/>
        </a:p>
      </dgm:t>
    </dgm:pt>
    <dgm:pt modelId="{63D36482-08C4-413C-8145-79100572A5A5}" type="sibTrans" cxnId="{7134F4B4-E664-4727-BD57-FD36D74C7414}">
      <dgm:prSet/>
      <dgm:spPr/>
      <dgm:t>
        <a:bodyPr/>
        <a:lstStyle/>
        <a:p>
          <a:endParaRPr lang="en-US"/>
        </a:p>
      </dgm:t>
    </dgm:pt>
    <dgm:pt modelId="{604812B6-67AA-469B-88B7-111BFEC7CAFC}">
      <dgm:prSet phldrT="[Text]"/>
      <dgm:spPr/>
      <dgm:t>
        <a:bodyPr/>
        <a:lstStyle/>
        <a:p>
          <a:r>
            <a:rPr lang="en-US" sz="1700">
              <a:latin typeface="Montserrat" panose="00000500000000000000" pitchFamily="2" charset="0"/>
            </a:rPr>
            <a:t>The type of provider contract must be selected (i.e., individual, business, I/T/U).</a:t>
          </a:r>
          <a:endParaRPr lang="en-US" sz="1700" dirty="0">
            <a:latin typeface="Montserrat" panose="00000500000000000000" pitchFamily="2" charset="0"/>
          </a:endParaRPr>
        </a:p>
      </dgm:t>
    </dgm:pt>
    <dgm:pt modelId="{54962D71-E26B-4271-86A0-D00CE47E1D51}" type="parTrans" cxnId="{CBF3B9FD-02D1-457A-8384-2EBC7050D5F5}">
      <dgm:prSet/>
      <dgm:spPr/>
      <dgm:t>
        <a:bodyPr/>
        <a:lstStyle/>
        <a:p>
          <a:endParaRPr lang="en-US"/>
        </a:p>
      </dgm:t>
    </dgm:pt>
    <dgm:pt modelId="{81E386D7-1DE8-40C7-931E-CA64FF159B41}" type="sibTrans" cxnId="{CBF3B9FD-02D1-457A-8384-2EBC7050D5F5}">
      <dgm:prSet/>
      <dgm:spPr/>
      <dgm:t>
        <a:bodyPr/>
        <a:lstStyle/>
        <a:p>
          <a:endParaRPr lang="en-US"/>
        </a:p>
      </dgm:t>
    </dgm:pt>
    <dgm:pt modelId="{AB027878-C099-440F-84DA-609DA523510F}">
      <dgm:prSet phldrT="[Text]" custT="1"/>
      <dgm:spPr/>
      <dgm:t>
        <a:bodyPr/>
        <a:lstStyle/>
        <a:p>
          <a:endParaRPr lang="en-US" sz="800" dirty="0">
            <a:latin typeface="Montserrat Light" panose="00000400000000000000" pitchFamily="2" charset="0"/>
          </a:endParaRPr>
        </a:p>
        <a:p>
          <a:r>
            <a:rPr lang="en-US" sz="2400" dirty="0">
              <a:latin typeface="Montserrat" panose="00000500000000000000" pitchFamily="2" charset="0"/>
            </a:rPr>
            <a:t>3</a:t>
          </a:r>
        </a:p>
      </dgm:t>
    </dgm:pt>
    <dgm:pt modelId="{B021C3B0-61C0-4FFB-B79C-4E0B7B0805CE}" type="parTrans" cxnId="{4CED9891-4786-4AE4-BCC0-059EDC73C8B7}">
      <dgm:prSet/>
      <dgm:spPr/>
      <dgm:t>
        <a:bodyPr/>
        <a:lstStyle/>
        <a:p>
          <a:endParaRPr lang="en-US"/>
        </a:p>
      </dgm:t>
    </dgm:pt>
    <dgm:pt modelId="{BB9C9886-C783-4157-8F20-78ADB279EAFF}" type="sibTrans" cxnId="{4CED9891-4786-4AE4-BCC0-059EDC73C8B7}">
      <dgm:prSet/>
      <dgm:spPr/>
      <dgm:t>
        <a:bodyPr/>
        <a:lstStyle/>
        <a:p>
          <a:endParaRPr lang="en-US"/>
        </a:p>
      </dgm:t>
    </dgm:pt>
    <dgm:pt modelId="{83F727A5-140F-4E5F-A69E-18AC0093D0CD}">
      <dgm:prSet phldrT="[Text]" custT="1"/>
      <dgm:spPr/>
      <dgm:t>
        <a:bodyPr/>
        <a:lstStyle/>
        <a:p>
          <a:r>
            <a:rPr lang="en-US" sz="1800" b="1" dirty="0">
              <a:latin typeface="Montserrat" panose="00000500000000000000" pitchFamily="2" charset="0"/>
            </a:rPr>
            <a:t>Provider type selection </a:t>
          </a:r>
        </a:p>
      </dgm:t>
    </dgm:pt>
    <dgm:pt modelId="{88634B34-7651-4E29-A9FF-6C5C47058850}" type="parTrans" cxnId="{3EB68DFD-D739-42FA-B0D2-C21F3CA1911C}">
      <dgm:prSet/>
      <dgm:spPr/>
      <dgm:t>
        <a:bodyPr/>
        <a:lstStyle/>
        <a:p>
          <a:endParaRPr lang="en-US"/>
        </a:p>
      </dgm:t>
    </dgm:pt>
    <dgm:pt modelId="{45E72F80-6B9B-4A11-A162-9AAF3BD0DE7E}" type="sibTrans" cxnId="{3EB68DFD-D739-42FA-B0D2-C21F3CA1911C}">
      <dgm:prSet/>
      <dgm:spPr/>
      <dgm:t>
        <a:bodyPr/>
        <a:lstStyle/>
        <a:p>
          <a:endParaRPr lang="en-US"/>
        </a:p>
      </dgm:t>
    </dgm:pt>
    <dgm:pt modelId="{D4147FB5-4B6C-45DB-A399-EB42B760508F}">
      <dgm:prSet phldrT="[Text]"/>
      <dgm:spPr/>
      <dgm:t>
        <a:bodyPr/>
        <a:lstStyle/>
        <a:p>
          <a:r>
            <a:rPr lang="en-US" sz="1700" dirty="0">
              <a:latin typeface="Montserrat" panose="00000500000000000000" pitchFamily="2" charset="0"/>
            </a:rPr>
            <a:t>Based on the contract type selected, many different provider types are available. </a:t>
          </a:r>
        </a:p>
      </dgm:t>
    </dgm:pt>
    <dgm:pt modelId="{B3533ABC-116D-433B-A2D7-E5A6C0D9C3CB}" type="parTrans" cxnId="{56A406C8-6C52-4524-BD0E-F7106272C729}">
      <dgm:prSet/>
      <dgm:spPr/>
      <dgm:t>
        <a:bodyPr/>
        <a:lstStyle/>
        <a:p>
          <a:endParaRPr lang="en-US"/>
        </a:p>
      </dgm:t>
    </dgm:pt>
    <dgm:pt modelId="{10E2E25B-1880-4091-BF96-79D2ADE5BDD4}" type="sibTrans" cxnId="{56A406C8-6C52-4524-BD0E-F7106272C729}">
      <dgm:prSet/>
      <dgm:spPr/>
      <dgm:t>
        <a:bodyPr/>
        <a:lstStyle/>
        <a:p>
          <a:endParaRPr lang="en-US"/>
        </a:p>
      </dgm:t>
    </dgm:pt>
    <dgm:pt modelId="{060BBAFF-FB0D-419D-BC41-36FE05F1255D}">
      <dgm:prSet custT="1"/>
      <dgm:spPr/>
      <dgm:t>
        <a:bodyPr/>
        <a:lstStyle/>
        <a:p>
          <a:endParaRPr lang="en-US" sz="800" dirty="0">
            <a:latin typeface="Montserrat Light" panose="00000400000000000000" pitchFamily="2" charset="0"/>
          </a:endParaRPr>
        </a:p>
        <a:p>
          <a:r>
            <a:rPr lang="en-US" sz="2400" dirty="0">
              <a:latin typeface="Montserrat" panose="00000500000000000000" pitchFamily="2" charset="0"/>
            </a:rPr>
            <a:t>4</a:t>
          </a:r>
        </a:p>
      </dgm:t>
    </dgm:pt>
    <dgm:pt modelId="{3AEFEFA2-40AE-46B6-B7BE-8B4A23D401A0}" type="parTrans" cxnId="{BF81BD6D-AECE-4E46-A632-2B838ADFCCBD}">
      <dgm:prSet/>
      <dgm:spPr/>
      <dgm:t>
        <a:bodyPr/>
        <a:lstStyle/>
        <a:p>
          <a:endParaRPr lang="en-US"/>
        </a:p>
      </dgm:t>
    </dgm:pt>
    <dgm:pt modelId="{9D730425-C5A9-42F6-A0EF-EDA0F5AF9938}" type="sibTrans" cxnId="{BF81BD6D-AECE-4E46-A632-2B838ADFCCBD}">
      <dgm:prSet/>
      <dgm:spPr/>
      <dgm:t>
        <a:bodyPr/>
        <a:lstStyle/>
        <a:p>
          <a:endParaRPr lang="en-US"/>
        </a:p>
      </dgm:t>
    </dgm:pt>
    <dgm:pt modelId="{9B36F368-D4B5-4A3F-9919-B3FED8E06F48}">
      <dgm:prSet custT="1"/>
      <dgm:spPr/>
      <dgm:t>
        <a:bodyPr/>
        <a:lstStyle/>
        <a:p>
          <a:r>
            <a:rPr lang="en-US" sz="1800" b="1" dirty="0">
              <a:latin typeface="Montserrat" panose="00000500000000000000" pitchFamily="2" charset="0"/>
            </a:rPr>
            <a:t>Provider program selection </a:t>
          </a:r>
          <a:endParaRPr lang="en-US" sz="1800" dirty="0">
            <a:latin typeface="Montserrat" panose="00000500000000000000" pitchFamily="2" charset="0"/>
          </a:endParaRPr>
        </a:p>
      </dgm:t>
    </dgm:pt>
    <dgm:pt modelId="{F97051D3-4F18-44DC-9065-650EE9F1252E}" type="parTrans" cxnId="{4709C27B-9F65-4172-BE07-ACE3D17F6389}">
      <dgm:prSet/>
      <dgm:spPr/>
      <dgm:t>
        <a:bodyPr/>
        <a:lstStyle/>
        <a:p>
          <a:endParaRPr lang="en-US"/>
        </a:p>
      </dgm:t>
    </dgm:pt>
    <dgm:pt modelId="{7CB26838-6022-4203-89D1-DD54DD23B54E}" type="sibTrans" cxnId="{4709C27B-9F65-4172-BE07-ACE3D17F6389}">
      <dgm:prSet/>
      <dgm:spPr/>
      <dgm:t>
        <a:bodyPr/>
        <a:lstStyle/>
        <a:p>
          <a:endParaRPr lang="en-US"/>
        </a:p>
      </dgm:t>
    </dgm:pt>
    <dgm:pt modelId="{602B4A5F-3AE4-47A1-8671-0EA151A8F857}">
      <dgm:prSet/>
      <dgm:spPr/>
      <dgm:t>
        <a:bodyPr/>
        <a:lstStyle/>
        <a:p>
          <a:r>
            <a:rPr lang="en-US" sz="1700" dirty="0">
              <a:latin typeface="Montserrat" panose="00000500000000000000" pitchFamily="2" charset="0"/>
            </a:rPr>
            <a:t>The program of desired enrollment must be selected (i.e., SoonerCare, DDSD waiver). </a:t>
          </a:r>
        </a:p>
      </dgm:t>
    </dgm:pt>
    <dgm:pt modelId="{0EA0EF14-6FF1-4BCB-B0D6-44061386EF29}" type="parTrans" cxnId="{C6F31E4F-8765-40AF-9607-F57D8BE99EE0}">
      <dgm:prSet/>
      <dgm:spPr/>
      <dgm:t>
        <a:bodyPr/>
        <a:lstStyle/>
        <a:p>
          <a:endParaRPr lang="en-US"/>
        </a:p>
      </dgm:t>
    </dgm:pt>
    <dgm:pt modelId="{A0F6A8BA-363F-4ABD-8267-B91D4AE981CB}" type="sibTrans" cxnId="{C6F31E4F-8765-40AF-9607-F57D8BE99EE0}">
      <dgm:prSet/>
      <dgm:spPr/>
      <dgm:t>
        <a:bodyPr/>
        <a:lstStyle/>
        <a:p>
          <a:endParaRPr lang="en-US"/>
        </a:p>
      </dgm:t>
    </dgm:pt>
    <dgm:pt modelId="{9C868939-6D65-45A8-A366-488BD665ADD2}" type="pres">
      <dgm:prSet presAssocID="{3833490F-09F2-4CF3-AE86-50E6BCC79031}" presName="linearFlow" presStyleCnt="0">
        <dgm:presLayoutVars>
          <dgm:dir/>
          <dgm:animLvl val="lvl"/>
          <dgm:resizeHandles val="exact"/>
        </dgm:presLayoutVars>
      </dgm:prSet>
      <dgm:spPr/>
    </dgm:pt>
    <dgm:pt modelId="{104412EC-918F-4E7C-88AC-9BA9C63FA050}" type="pres">
      <dgm:prSet presAssocID="{9B328538-A7C7-4FAB-835D-5D063C251D54}" presName="composite" presStyleCnt="0"/>
      <dgm:spPr/>
    </dgm:pt>
    <dgm:pt modelId="{A3225BBC-C6C4-4794-A493-1B45E892FAFC}" type="pres">
      <dgm:prSet presAssocID="{9B328538-A7C7-4FAB-835D-5D063C251D54}" presName="parentText" presStyleLbl="alignNode1" presStyleIdx="0" presStyleCnt="4">
        <dgm:presLayoutVars>
          <dgm:chMax val="1"/>
          <dgm:bulletEnabled val="1"/>
        </dgm:presLayoutVars>
      </dgm:prSet>
      <dgm:spPr/>
    </dgm:pt>
    <dgm:pt modelId="{B4C504CE-5FCD-42B5-9A06-15F269D798BB}" type="pres">
      <dgm:prSet presAssocID="{9B328538-A7C7-4FAB-835D-5D063C251D54}" presName="descendantText" presStyleLbl="alignAcc1" presStyleIdx="0" presStyleCnt="4">
        <dgm:presLayoutVars>
          <dgm:bulletEnabled val="1"/>
        </dgm:presLayoutVars>
      </dgm:prSet>
      <dgm:spPr/>
    </dgm:pt>
    <dgm:pt modelId="{630075E8-6C89-4A5D-8C16-7D2CD7A372B8}" type="pres">
      <dgm:prSet presAssocID="{0475BF28-D331-485B-AF74-870A66F4D934}" presName="sp" presStyleCnt="0"/>
      <dgm:spPr/>
    </dgm:pt>
    <dgm:pt modelId="{51EE27DD-B7EA-45E8-9225-396BA6A46184}" type="pres">
      <dgm:prSet presAssocID="{3DEF6BDB-09D7-48E4-9A2A-1E503B0F7F27}" presName="composite" presStyleCnt="0"/>
      <dgm:spPr/>
    </dgm:pt>
    <dgm:pt modelId="{C8DA7FA4-1C23-44DA-9241-FB6E01FA2437}" type="pres">
      <dgm:prSet presAssocID="{3DEF6BDB-09D7-48E4-9A2A-1E503B0F7F27}" presName="parentText" presStyleLbl="alignNode1" presStyleIdx="1" presStyleCnt="4">
        <dgm:presLayoutVars>
          <dgm:chMax val="1"/>
          <dgm:bulletEnabled val="1"/>
        </dgm:presLayoutVars>
      </dgm:prSet>
      <dgm:spPr/>
    </dgm:pt>
    <dgm:pt modelId="{E580663D-08A6-44ED-B4AA-FB1CA7DC7A95}" type="pres">
      <dgm:prSet presAssocID="{3DEF6BDB-09D7-48E4-9A2A-1E503B0F7F27}" presName="descendantText" presStyleLbl="alignAcc1" presStyleIdx="1" presStyleCnt="4">
        <dgm:presLayoutVars>
          <dgm:bulletEnabled val="1"/>
        </dgm:presLayoutVars>
      </dgm:prSet>
      <dgm:spPr/>
    </dgm:pt>
    <dgm:pt modelId="{6202D2CB-C0BA-43AF-BBFD-49F32F4AB30C}" type="pres">
      <dgm:prSet presAssocID="{9BD09628-8180-41CE-9B32-7E707EAFDB34}" presName="sp" presStyleCnt="0"/>
      <dgm:spPr/>
    </dgm:pt>
    <dgm:pt modelId="{35BBF310-F101-4014-AA9E-8C0C0AA1BF6C}" type="pres">
      <dgm:prSet presAssocID="{AB027878-C099-440F-84DA-609DA523510F}" presName="composite" presStyleCnt="0"/>
      <dgm:spPr/>
    </dgm:pt>
    <dgm:pt modelId="{E94F3713-A77B-4976-83CA-B9FA7408C696}" type="pres">
      <dgm:prSet presAssocID="{AB027878-C099-440F-84DA-609DA523510F}" presName="parentText" presStyleLbl="alignNode1" presStyleIdx="2" presStyleCnt="4">
        <dgm:presLayoutVars>
          <dgm:chMax val="1"/>
          <dgm:bulletEnabled val="1"/>
        </dgm:presLayoutVars>
      </dgm:prSet>
      <dgm:spPr/>
    </dgm:pt>
    <dgm:pt modelId="{3FC0A7E9-A03C-48B7-BF56-8CEB69DC6BE9}" type="pres">
      <dgm:prSet presAssocID="{AB027878-C099-440F-84DA-609DA523510F}" presName="descendantText" presStyleLbl="alignAcc1" presStyleIdx="2" presStyleCnt="4">
        <dgm:presLayoutVars>
          <dgm:bulletEnabled val="1"/>
        </dgm:presLayoutVars>
      </dgm:prSet>
      <dgm:spPr/>
    </dgm:pt>
    <dgm:pt modelId="{71CED625-A8B3-4F46-BF0D-8286F18D330B}" type="pres">
      <dgm:prSet presAssocID="{BB9C9886-C783-4157-8F20-78ADB279EAFF}" presName="sp" presStyleCnt="0"/>
      <dgm:spPr/>
    </dgm:pt>
    <dgm:pt modelId="{0630FD69-C86E-4AD1-8872-B28798BC2D3D}" type="pres">
      <dgm:prSet presAssocID="{060BBAFF-FB0D-419D-BC41-36FE05F1255D}" presName="composite" presStyleCnt="0"/>
      <dgm:spPr/>
    </dgm:pt>
    <dgm:pt modelId="{A419AF76-A4D9-4E43-ADAF-2B91FA5327F4}" type="pres">
      <dgm:prSet presAssocID="{060BBAFF-FB0D-419D-BC41-36FE05F1255D}" presName="parentText" presStyleLbl="alignNode1" presStyleIdx="3" presStyleCnt="4">
        <dgm:presLayoutVars>
          <dgm:chMax val="1"/>
          <dgm:bulletEnabled val="1"/>
        </dgm:presLayoutVars>
      </dgm:prSet>
      <dgm:spPr/>
    </dgm:pt>
    <dgm:pt modelId="{4E84D7B5-5F30-41A8-A1C7-3250A02281C5}" type="pres">
      <dgm:prSet presAssocID="{060BBAFF-FB0D-419D-BC41-36FE05F1255D}" presName="descendantText" presStyleLbl="alignAcc1" presStyleIdx="3" presStyleCnt="4">
        <dgm:presLayoutVars>
          <dgm:bulletEnabled val="1"/>
        </dgm:presLayoutVars>
      </dgm:prSet>
      <dgm:spPr/>
    </dgm:pt>
  </dgm:ptLst>
  <dgm:cxnLst>
    <dgm:cxn modelId="{9EF7640A-2754-45D3-817A-B8FBA4719EA4}" srcId="{3833490F-09F2-4CF3-AE86-50E6BCC79031}" destId="{9B328538-A7C7-4FAB-835D-5D063C251D54}" srcOrd="0" destOrd="0" parTransId="{D52A5ECC-85D2-44CB-95C3-371ECD75D885}" sibTransId="{0475BF28-D331-485B-AF74-870A66F4D934}"/>
    <dgm:cxn modelId="{25FA231F-401A-443B-8A15-10EFFFE67F17}" srcId="{9B328538-A7C7-4FAB-835D-5D063C251D54}" destId="{BC01E903-030E-45F1-A1C0-2AF897B8C9A9}" srcOrd="0" destOrd="0" parTransId="{932670EB-95C1-4E69-B977-34CCA846F7E2}" sibTransId="{0A220F80-47FA-4C2E-AF43-906D1E9FEF0D}"/>
    <dgm:cxn modelId="{506D2528-0B00-4AF8-9861-D4B23ED73974}" type="presOf" srcId="{3DC2FBF4-4627-4082-8330-2CA42FF69A3E}" destId="{B4C504CE-5FCD-42B5-9A06-15F269D798BB}" srcOrd="0" destOrd="1" presId="urn:microsoft.com/office/officeart/2005/8/layout/chevron2"/>
    <dgm:cxn modelId="{BF81BD6D-AECE-4E46-A632-2B838ADFCCBD}" srcId="{3833490F-09F2-4CF3-AE86-50E6BCC79031}" destId="{060BBAFF-FB0D-419D-BC41-36FE05F1255D}" srcOrd="3" destOrd="0" parTransId="{3AEFEFA2-40AE-46B6-B7BE-8B4A23D401A0}" sibTransId="{9D730425-C5A9-42F6-A0EF-EDA0F5AF9938}"/>
    <dgm:cxn modelId="{C6F31E4F-8765-40AF-9607-F57D8BE99EE0}" srcId="{060BBAFF-FB0D-419D-BC41-36FE05F1255D}" destId="{602B4A5F-3AE4-47A1-8671-0EA151A8F857}" srcOrd="1" destOrd="0" parTransId="{0EA0EF14-6FF1-4BCB-B0D6-44061386EF29}" sibTransId="{A0F6A8BA-363F-4ABD-8267-B91D4AE981CB}"/>
    <dgm:cxn modelId="{049BD975-A1FC-4463-AC33-A0C8705C191C}" type="presOf" srcId="{DF3849E8-3637-4A18-AB94-D7D09F2FD257}" destId="{E580663D-08A6-44ED-B4AA-FB1CA7DC7A95}" srcOrd="0" destOrd="0" presId="urn:microsoft.com/office/officeart/2005/8/layout/chevron2"/>
    <dgm:cxn modelId="{4709C27B-9F65-4172-BE07-ACE3D17F6389}" srcId="{060BBAFF-FB0D-419D-BC41-36FE05F1255D}" destId="{9B36F368-D4B5-4A3F-9919-B3FED8E06F48}" srcOrd="0" destOrd="0" parTransId="{F97051D3-4F18-44DC-9065-650EE9F1252E}" sibTransId="{7CB26838-6022-4203-89D1-DD54DD23B54E}"/>
    <dgm:cxn modelId="{16792B7C-0EFC-49F6-94C1-1D8B206CCAE0}" type="presOf" srcId="{83F727A5-140F-4E5F-A69E-18AC0093D0CD}" destId="{3FC0A7E9-A03C-48B7-BF56-8CEB69DC6BE9}" srcOrd="0" destOrd="0" presId="urn:microsoft.com/office/officeart/2005/8/layout/chevron2"/>
    <dgm:cxn modelId="{640C5482-4ACC-4C11-B113-B4D4C1872958}" type="presOf" srcId="{3833490F-09F2-4CF3-AE86-50E6BCC79031}" destId="{9C868939-6D65-45A8-A366-488BD665ADD2}" srcOrd="0" destOrd="0" presId="urn:microsoft.com/office/officeart/2005/8/layout/chevron2"/>
    <dgm:cxn modelId="{5B551089-150A-48A1-91AE-CD1529403A3E}" type="presOf" srcId="{9B328538-A7C7-4FAB-835D-5D063C251D54}" destId="{A3225BBC-C6C4-4794-A493-1B45E892FAFC}" srcOrd="0" destOrd="0" presId="urn:microsoft.com/office/officeart/2005/8/layout/chevron2"/>
    <dgm:cxn modelId="{4F02448F-E6FB-4EA3-9BAB-B235C0E69D64}" srcId="{3833490F-09F2-4CF3-AE86-50E6BCC79031}" destId="{3DEF6BDB-09D7-48E4-9A2A-1E503B0F7F27}" srcOrd="1" destOrd="0" parTransId="{67714D2C-59A4-496A-8406-4CE84C3F2FB8}" sibTransId="{9BD09628-8180-41CE-9B32-7E707EAFDB34}"/>
    <dgm:cxn modelId="{E0647891-A3C5-46AB-B3CD-1917549E8921}" type="presOf" srcId="{9B36F368-D4B5-4A3F-9919-B3FED8E06F48}" destId="{4E84D7B5-5F30-41A8-A1C7-3250A02281C5}" srcOrd="0" destOrd="0" presId="urn:microsoft.com/office/officeart/2005/8/layout/chevron2"/>
    <dgm:cxn modelId="{4CED9891-4786-4AE4-BCC0-059EDC73C8B7}" srcId="{3833490F-09F2-4CF3-AE86-50E6BCC79031}" destId="{AB027878-C099-440F-84DA-609DA523510F}" srcOrd="2" destOrd="0" parTransId="{B021C3B0-61C0-4FFB-B79C-4E0B7B0805CE}" sibTransId="{BB9C9886-C783-4157-8F20-78ADB279EAFF}"/>
    <dgm:cxn modelId="{F4138B97-B984-40B1-AAEA-E07E768517B7}" type="presOf" srcId="{3DEF6BDB-09D7-48E4-9A2A-1E503B0F7F27}" destId="{C8DA7FA4-1C23-44DA-9241-FB6E01FA2437}" srcOrd="0" destOrd="0" presId="urn:microsoft.com/office/officeart/2005/8/layout/chevron2"/>
    <dgm:cxn modelId="{5305F9A5-5F10-45BD-9F73-9D42CD33F595}" type="presOf" srcId="{604812B6-67AA-469B-88B7-111BFEC7CAFC}" destId="{E580663D-08A6-44ED-B4AA-FB1CA7DC7A95}" srcOrd="0" destOrd="1" presId="urn:microsoft.com/office/officeart/2005/8/layout/chevron2"/>
    <dgm:cxn modelId="{7134F4B4-E664-4727-BD57-FD36D74C7414}" srcId="{3DEF6BDB-09D7-48E4-9A2A-1E503B0F7F27}" destId="{DF3849E8-3637-4A18-AB94-D7D09F2FD257}" srcOrd="0" destOrd="0" parTransId="{5C2B57F6-988E-4EF9-AA46-52D81B5C1A6E}" sibTransId="{63D36482-08C4-413C-8145-79100572A5A5}"/>
    <dgm:cxn modelId="{99E052B9-9CA5-4375-80BF-1AAB206B49BE}" type="presOf" srcId="{060BBAFF-FB0D-419D-BC41-36FE05F1255D}" destId="{A419AF76-A4D9-4E43-ADAF-2B91FA5327F4}" srcOrd="0" destOrd="0" presId="urn:microsoft.com/office/officeart/2005/8/layout/chevron2"/>
    <dgm:cxn modelId="{56A406C8-6C52-4524-BD0E-F7106272C729}" srcId="{AB027878-C099-440F-84DA-609DA523510F}" destId="{D4147FB5-4B6C-45DB-A399-EB42B760508F}" srcOrd="1" destOrd="0" parTransId="{B3533ABC-116D-433B-A2D7-E5A6C0D9C3CB}" sibTransId="{10E2E25B-1880-4091-BF96-79D2ADE5BDD4}"/>
    <dgm:cxn modelId="{D33168C9-DAF7-4105-ADEC-A00689AA149E}" type="presOf" srcId="{602B4A5F-3AE4-47A1-8671-0EA151A8F857}" destId="{4E84D7B5-5F30-41A8-A1C7-3250A02281C5}" srcOrd="0" destOrd="1" presId="urn:microsoft.com/office/officeart/2005/8/layout/chevron2"/>
    <dgm:cxn modelId="{CC2BD8D3-9B2B-4B96-87FE-931C4E9CB5CB}" type="presOf" srcId="{AB027878-C099-440F-84DA-609DA523510F}" destId="{E94F3713-A77B-4976-83CA-B9FA7408C696}" srcOrd="0" destOrd="0" presId="urn:microsoft.com/office/officeart/2005/8/layout/chevron2"/>
    <dgm:cxn modelId="{3784C0DA-2E00-4E71-8D53-16F9F16C77BC}" srcId="{9B328538-A7C7-4FAB-835D-5D063C251D54}" destId="{3DC2FBF4-4627-4082-8330-2CA42FF69A3E}" srcOrd="1" destOrd="0" parTransId="{13A3CCD4-00D3-45A7-B152-CE2D2B21B1C7}" sibTransId="{AFC205BE-44E1-46C2-BB9E-A2225825B08E}"/>
    <dgm:cxn modelId="{2190ABE1-4675-4DCA-B72D-EF92D2497725}" type="presOf" srcId="{D4147FB5-4B6C-45DB-A399-EB42B760508F}" destId="{3FC0A7E9-A03C-48B7-BF56-8CEB69DC6BE9}" srcOrd="0" destOrd="1" presId="urn:microsoft.com/office/officeart/2005/8/layout/chevron2"/>
    <dgm:cxn modelId="{BC477DE4-B0D9-4988-B64D-FC8D1864EE12}" type="presOf" srcId="{BC01E903-030E-45F1-A1C0-2AF897B8C9A9}" destId="{B4C504CE-5FCD-42B5-9A06-15F269D798BB}" srcOrd="0" destOrd="0" presId="urn:microsoft.com/office/officeart/2005/8/layout/chevron2"/>
    <dgm:cxn modelId="{3EB68DFD-D739-42FA-B0D2-C21F3CA1911C}" srcId="{AB027878-C099-440F-84DA-609DA523510F}" destId="{83F727A5-140F-4E5F-A69E-18AC0093D0CD}" srcOrd="0" destOrd="0" parTransId="{88634B34-7651-4E29-A9FF-6C5C47058850}" sibTransId="{45E72F80-6B9B-4A11-A162-9AAF3BD0DE7E}"/>
    <dgm:cxn modelId="{CBF3B9FD-02D1-457A-8384-2EBC7050D5F5}" srcId="{3DEF6BDB-09D7-48E4-9A2A-1E503B0F7F27}" destId="{604812B6-67AA-469B-88B7-111BFEC7CAFC}" srcOrd="1" destOrd="0" parTransId="{54962D71-E26B-4271-86A0-D00CE47E1D51}" sibTransId="{81E386D7-1DE8-40C7-931E-CA64FF159B41}"/>
    <dgm:cxn modelId="{8247A69C-3F56-491F-A217-F97943597CBE}" type="presParOf" srcId="{9C868939-6D65-45A8-A366-488BD665ADD2}" destId="{104412EC-918F-4E7C-88AC-9BA9C63FA050}" srcOrd="0" destOrd="0" presId="urn:microsoft.com/office/officeart/2005/8/layout/chevron2"/>
    <dgm:cxn modelId="{F231443F-74CF-425D-B924-3B601AE8596F}" type="presParOf" srcId="{104412EC-918F-4E7C-88AC-9BA9C63FA050}" destId="{A3225BBC-C6C4-4794-A493-1B45E892FAFC}" srcOrd="0" destOrd="0" presId="urn:microsoft.com/office/officeart/2005/8/layout/chevron2"/>
    <dgm:cxn modelId="{31E6F10A-0C1A-4C76-8B05-6A90F7F2E584}" type="presParOf" srcId="{104412EC-918F-4E7C-88AC-9BA9C63FA050}" destId="{B4C504CE-5FCD-42B5-9A06-15F269D798BB}" srcOrd="1" destOrd="0" presId="urn:microsoft.com/office/officeart/2005/8/layout/chevron2"/>
    <dgm:cxn modelId="{67E15AC5-1EC8-4588-812C-87CBCC667A2D}" type="presParOf" srcId="{9C868939-6D65-45A8-A366-488BD665ADD2}" destId="{630075E8-6C89-4A5D-8C16-7D2CD7A372B8}" srcOrd="1" destOrd="0" presId="urn:microsoft.com/office/officeart/2005/8/layout/chevron2"/>
    <dgm:cxn modelId="{C438E151-942B-4C7A-B17F-0741D71F4191}" type="presParOf" srcId="{9C868939-6D65-45A8-A366-488BD665ADD2}" destId="{51EE27DD-B7EA-45E8-9225-396BA6A46184}" srcOrd="2" destOrd="0" presId="urn:microsoft.com/office/officeart/2005/8/layout/chevron2"/>
    <dgm:cxn modelId="{A6F1ACB1-B40F-4876-BB84-9EC3561C52C9}" type="presParOf" srcId="{51EE27DD-B7EA-45E8-9225-396BA6A46184}" destId="{C8DA7FA4-1C23-44DA-9241-FB6E01FA2437}" srcOrd="0" destOrd="0" presId="urn:microsoft.com/office/officeart/2005/8/layout/chevron2"/>
    <dgm:cxn modelId="{1DE8AA7E-27A9-4D46-9365-1BFBD92675EC}" type="presParOf" srcId="{51EE27DD-B7EA-45E8-9225-396BA6A46184}" destId="{E580663D-08A6-44ED-B4AA-FB1CA7DC7A95}" srcOrd="1" destOrd="0" presId="urn:microsoft.com/office/officeart/2005/8/layout/chevron2"/>
    <dgm:cxn modelId="{C3AC822B-FC6A-49BA-BD98-5C23B41F5E8E}" type="presParOf" srcId="{9C868939-6D65-45A8-A366-488BD665ADD2}" destId="{6202D2CB-C0BA-43AF-BBFD-49F32F4AB30C}" srcOrd="3" destOrd="0" presId="urn:microsoft.com/office/officeart/2005/8/layout/chevron2"/>
    <dgm:cxn modelId="{15DD7C2B-71D6-469D-979A-17892650C52A}" type="presParOf" srcId="{9C868939-6D65-45A8-A366-488BD665ADD2}" destId="{35BBF310-F101-4014-AA9E-8C0C0AA1BF6C}" srcOrd="4" destOrd="0" presId="urn:microsoft.com/office/officeart/2005/8/layout/chevron2"/>
    <dgm:cxn modelId="{09AF9B8C-3DA8-4ABD-A4F9-AF73AE1F59E6}" type="presParOf" srcId="{35BBF310-F101-4014-AA9E-8C0C0AA1BF6C}" destId="{E94F3713-A77B-4976-83CA-B9FA7408C696}" srcOrd="0" destOrd="0" presId="urn:microsoft.com/office/officeart/2005/8/layout/chevron2"/>
    <dgm:cxn modelId="{EDBFC6A3-684B-4103-BCD8-0491DB322E0C}" type="presParOf" srcId="{35BBF310-F101-4014-AA9E-8C0C0AA1BF6C}" destId="{3FC0A7E9-A03C-48B7-BF56-8CEB69DC6BE9}" srcOrd="1" destOrd="0" presId="urn:microsoft.com/office/officeart/2005/8/layout/chevron2"/>
    <dgm:cxn modelId="{05C8D6B7-D4FE-443C-9182-7CF9DAF5D1D0}" type="presParOf" srcId="{9C868939-6D65-45A8-A366-488BD665ADD2}" destId="{71CED625-A8B3-4F46-BF0D-8286F18D330B}" srcOrd="5" destOrd="0" presId="urn:microsoft.com/office/officeart/2005/8/layout/chevron2"/>
    <dgm:cxn modelId="{646A5D9A-1F61-40CF-A6A5-0D6E6AD44455}" type="presParOf" srcId="{9C868939-6D65-45A8-A366-488BD665ADD2}" destId="{0630FD69-C86E-4AD1-8872-B28798BC2D3D}" srcOrd="6" destOrd="0" presId="urn:microsoft.com/office/officeart/2005/8/layout/chevron2"/>
    <dgm:cxn modelId="{64DE9510-105F-4B13-8E1B-2E061A71D43B}" type="presParOf" srcId="{0630FD69-C86E-4AD1-8872-B28798BC2D3D}" destId="{A419AF76-A4D9-4E43-ADAF-2B91FA5327F4}" srcOrd="0" destOrd="0" presId="urn:microsoft.com/office/officeart/2005/8/layout/chevron2"/>
    <dgm:cxn modelId="{C50BD753-088D-40CE-A26A-943DB3512E56}" type="presParOf" srcId="{0630FD69-C86E-4AD1-8872-B28798BC2D3D}" destId="{4E84D7B5-5F30-41A8-A1C7-3250A02281C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74655F2-0A63-4DFE-A607-C417D39A808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CCAEE2B-8F3E-45DD-962D-A1356724049B}">
      <dgm:prSet/>
      <dgm:spPr/>
      <dgm:t>
        <a:bodyPr/>
        <a:lstStyle/>
        <a:p>
          <a:r>
            <a:rPr lang="en-US" dirty="0">
              <a:solidFill>
                <a:schemeClr val="accent2"/>
              </a:solidFill>
              <a:latin typeface="Montserrat" panose="00000500000000000000" pitchFamily="2" charset="0"/>
            </a:rPr>
            <a:t>Administration Codes:</a:t>
          </a:r>
        </a:p>
      </dgm:t>
    </dgm:pt>
    <dgm:pt modelId="{B66E680E-C41E-4710-916F-10B4C04BD5BB}" type="parTrans" cxnId="{C0D90002-2EB7-42A8-B420-38B21B102A24}">
      <dgm:prSet/>
      <dgm:spPr/>
      <dgm:t>
        <a:bodyPr/>
        <a:lstStyle/>
        <a:p>
          <a:endParaRPr lang="en-US"/>
        </a:p>
      </dgm:t>
    </dgm:pt>
    <dgm:pt modelId="{02674D82-13F4-45BC-9CBE-321CA4F81EC3}" type="sibTrans" cxnId="{C0D90002-2EB7-42A8-B420-38B21B102A24}">
      <dgm:prSet/>
      <dgm:spPr/>
      <dgm:t>
        <a:bodyPr/>
        <a:lstStyle/>
        <a:p>
          <a:endParaRPr lang="en-US"/>
        </a:p>
      </dgm:t>
    </dgm:pt>
    <dgm:pt modelId="{EBDACF1D-7FE9-4E99-AA97-663EC3316DCC}">
      <dgm:prSet/>
      <dgm:spPr/>
      <dgm:t>
        <a:bodyPr/>
        <a:lstStyle/>
        <a:p>
          <a:r>
            <a:rPr lang="en-US" dirty="0">
              <a:latin typeface="Montserrat" panose="00000500000000000000" pitchFamily="2" charset="0"/>
            </a:rPr>
            <a:t>90460  90471  90472  90473  90474  90480</a:t>
          </a:r>
        </a:p>
      </dgm:t>
    </dgm:pt>
    <dgm:pt modelId="{B14B641C-9ABF-4E6B-9DBD-8290FFDC5051}" type="parTrans" cxnId="{8BB34551-2AB8-4FE9-A2C5-7472BE61B048}">
      <dgm:prSet/>
      <dgm:spPr/>
      <dgm:t>
        <a:bodyPr/>
        <a:lstStyle/>
        <a:p>
          <a:endParaRPr lang="en-US"/>
        </a:p>
      </dgm:t>
    </dgm:pt>
    <dgm:pt modelId="{9333AA43-6A49-4960-B63B-D04743B90F68}" type="sibTrans" cxnId="{8BB34551-2AB8-4FE9-A2C5-7472BE61B048}">
      <dgm:prSet/>
      <dgm:spPr/>
      <dgm:t>
        <a:bodyPr/>
        <a:lstStyle/>
        <a:p>
          <a:endParaRPr lang="en-US"/>
        </a:p>
      </dgm:t>
    </dgm:pt>
    <dgm:pt modelId="{917F9CE5-8DB7-4C15-922B-2661F88640E3}">
      <dgm:prSet/>
      <dgm:spPr/>
      <dgm:t>
        <a:bodyPr/>
        <a:lstStyle/>
        <a:p>
          <a:r>
            <a:rPr lang="en-US" dirty="0">
              <a:latin typeface="Montserrat" panose="00000500000000000000" pitchFamily="2" charset="0"/>
            </a:rPr>
            <a:t>96380  96381  G0008  G0009  G0010  M0201</a:t>
          </a:r>
        </a:p>
      </dgm:t>
    </dgm:pt>
    <dgm:pt modelId="{D2673A12-94F6-43CA-9433-7A8C65BE9AC0}" type="parTrans" cxnId="{272F5112-0D37-4D1D-8228-E2B9C6BD7A94}">
      <dgm:prSet/>
      <dgm:spPr/>
      <dgm:t>
        <a:bodyPr/>
        <a:lstStyle/>
        <a:p>
          <a:endParaRPr lang="en-US"/>
        </a:p>
      </dgm:t>
    </dgm:pt>
    <dgm:pt modelId="{02330A53-E4F9-4281-A2A2-2083F0872F3B}" type="sibTrans" cxnId="{272F5112-0D37-4D1D-8228-E2B9C6BD7A94}">
      <dgm:prSet/>
      <dgm:spPr/>
      <dgm:t>
        <a:bodyPr/>
        <a:lstStyle/>
        <a:p>
          <a:endParaRPr lang="en-US"/>
        </a:p>
      </dgm:t>
    </dgm:pt>
    <dgm:pt modelId="{C6DB90B0-0AE0-4568-856C-17C79F254B4B}">
      <dgm:prSet/>
      <dgm:spPr/>
      <dgm:t>
        <a:bodyPr/>
        <a:lstStyle/>
        <a:p>
          <a:r>
            <a:rPr lang="en-US" dirty="0">
              <a:solidFill>
                <a:schemeClr val="accent2"/>
              </a:solidFill>
              <a:latin typeface="Montserrat" panose="00000500000000000000" pitchFamily="2" charset="0"/>
            </a:rPr>
            <a:t>Vaccine Codes:</a:t>
          </a:r>
        </a:p>
      </dgm:t>
    </dgm:pt>
    <dgm:pt modelId="{1F44C0F1-7B17-4A28-B518-96378B24070D}" type="parTrans" cxnId="{891E68C6-3798-4235-9DDD-22BE43172AFD}">
      <dgm:prSet/>
      <dgm:spPr/>
      <dgm:t>
        <a:bodyPr/>
        <a:lstStyle/>
        <a:p>
          <a:endParaRPr lang="en-US"/>
        </a:p>
      </dgm:t>
    </dgm:pt>
    <dgm:pt modelId="{E28E9A61-0C24-404F-9342-4BFC57464176}" type="sibTrans" cxnId="{891E68C6-3798-4235-9DDD-22BE43172AFD}">
      <dgm:prSet/>
      <dgm:spPr/>
      <dgm:t>
        <a:bodyPr/>
        <a:lstStyle/>
        <a:p>
          <a:endParaRPr lang="en-US"/>
        </a:p>
      </dgm:t>
    </dgm:pt>
    <dgm:pt modelId="{7615BD3B-7524-4F6C-AAB2-332CE99D30FD}">
      <dgm:prSet/>
      <dgm:spPr/>
      <dgm:t>
        <a:bodyPr/>
        <a:lstStyle/>
        <a:p>
          <a:r>
            <a:rPr lang="en-US" dirty="0">
              <a:latin typeface="Montserrat" panose="00000500000000000000" pitchFamily="2" charset="0"/>
            </a:rPr>
            <a:t>90585  90586  90611  90619  90620  90621  90622 </a:t>
          </a:r>
        </a:p>
      </dgm:t>
    </dgm:pt>
    <dgm:pt modelId="{54E6FAF7-B6CD-465E-A962-E509CFA8A479}" type="parTrans" cxnId="{C4B9F6A4-DD0E-4452-9955-8ECA94AC3B94}">
      <dgm:prSet/>
      <dgm:spPr/>
      <dgm:t>
        <a:bodyPr/>
        <a:lstStyle/>
        <a:p>
          <a:endParaRPr lang="en-US"/>
        </a:p>
      </dgm:t>
    </dgm:pt>
    <dgm:pt modelId="{6E88BD22-0860-4F50-BB89-EFD223322EAA}" type="sibTrans" cxnId="{C4B9F6A4-DD0E-4452-9955-8ECA94AC3B94}">
      <dgm:prSet/>
      <dgm:spPr/>
      <dgm:t>
        <a:bodyPr/>
        <a:lstStyle/>
        <a:p>
          <a:endParaRPr lang="en-US"/>
        </a:p>
      </dgm:t>
    </dgm:pt>
    <dgm:pt modelId="{8EAA2F57-CFAF-4B5A-BC26-B6989643EA7E}">
      <dgm:prSet/>
      <dgm:spPr/>
      <dgm:t>
        <a:bodyPr/>
        <a:lstStyle/>
        <a:p>
          <a:r>
            <a:rPr lang="en-US" dirty="0">
              <a:latin typeface="Montserrat" panose="00000500000000000000" pitchFamily="2" charset="0"/>
            </a:rPr>
            <a:t>90623  90632  90633  90634  90636  90644  90647 </a:t>
          </a:r>
        </a:p>
      </dgm:t>
    </dgm:pt>
    <dgm:pt modelId="{2155F992-A37E-426B-AFD3-7113F7BB47D6}" type="parTrans" cxnId="{1809FAA3-39FD-470F-9199-08F30C7BA793}">
      <dgm:prSet/>
      <dgm:spPr/>
      <dgm:t>
        <a:bodyPr/>
        <a:lstStyle/>
        <a:p>
          <a:endParaRPr lang="en-US"/>
        </a:p>
      </dgm:t>
    </dgm:pt>
    <dgm:pt modelId="{C9DACD1F-2FCA-4E72-84F3-307F7522285E}" type="sibTrans" cxnId="{1809FAA3-39FD-470F-9199-08F30C7BA793}">
      <dgm:prSet/>
      <dgm:spPr/>
      <dgm:t>
        <a:bodyPr/>
        <a:lstStyle/>
        <a:p>
          <a:endParaRPr lang="en-US"/>
        </a:p>
      </dgm:t>
    </dgm:pt>
    <dgm:pt modelId="{26314BB2-3C16-424F-B4B2-582D72817F6A}">
      <dgm:prSet/>
      <dgm:spPr/>
      <dgm:t>
        <a:bodyPr/>
        <a:lstStyle/>
        <a:p>
          <a:r>
            <a:rPr lang="en-US" dirty="0">
              <a:latin typeface="Montserrat" panose="00000500000000000000" pitchFamily="2" charset="0"/>
            </a:rPr>
            <a:t>90648  90651  90653  90654  90656  90657  90658</a:t>
          </a:r>
        </a:p>
      </dgm:t>
    </dgm:pt>
    <dgm:pt modelId="{7208B896-8C4C-49AC-A62B-CEC17275C0E3}" type="parTrans" cxnId="{90451F6B-9F7A-437C-889D-B720F99EFA3D}">
      <dgm:prSet/>
      <dgm:spPr/>
      <dgm:t>
        <a:bodyPr/>
        <a:lstStyle/>
        <a:p>
          <a:endParaRPr lang="en-US"/>
        </a:p>
      </dgm:t>
    </dgm:pt>
    <dgm:pt modelId="{E8612F7B-7FEC-40E6-86F7-0AB906BD7135}" type="sibTrans" cxnId="{90451F6B-9F7A-437C-889D-B720F99EFA3D}">
      <dgm:prSet/>
      <dgm:spPr/>
      <dgm:t>
        <a:bodyPr/>
        <a:lstStyle/>
        <a:p>
          <a:endParaRPr lang="en-US"/>
        </a:p>
      </dgm:t>
    </dgm:pt>
    <dgm:pt modelId="{7B64D968-2750-4F45-82AE-DDE30D24E4EE}">
      <dgm:prSet/>
      <dgm:spPr/>
      <dgm:t>
        <a:bodyPr/>
        <a:lstStyle/>
        <a:p>
          <a:r>
            <a:rPr lang="en-US" dirty="0">
              <a:latin typeface="Montserrat" panose="00000500000000000000" pitchFamily="2" charset="0"/>
            </a:rPr>
            <a:t>90660  90661  90662  90670  90671  90673  90675 </a:t>
          </a:r>
        </a:p>
      </dgm:t>
    </dgm:pt>
    <dgm:pt modelId="{0814D184-0FA9-4E0F-8355-F4A76B30A90D}" type="parTrans" cxnId="{5B9D57FE-FDCC-420D-A8E5-95CB2655EC16}">
      <dgm:prSet/>
      <dgm:spPr/>
      <dgm:t>
        <a:bodyPr/>
        <a:lstStyle/>
        <a:p>
          <a:endParaRPr lang="en-US"/>
        </a:p>
      </dgm:t>
    </dgm:pt>
    <dgm:pt modelId="{92431D83-C04A-47D2-B184-ACC7F3C611C4}" type="sibTrans" cxnId="{5B9D57FE-FDCC-420D-A8E5-95CB2655EC16}">
      <dgm:prSet/>
      <dgm:spPr/>
      <dgm:t>
        <a:bodyPr/>
        <a:lstStyle/>
        <a:p>
          <a:endParaRPr lang="en-US"/>
        </a:p>
      </dgm:t>
    </dgm:pt>
    <dgm:pt modelId="{F828F013-DE80-489E-8DE3-5FD8FBDD5FDC}">
      <dgm:prSet/>
      <dgm:spPr/>
      <dgm:t>
        <a:bodyPr/>
        <a:lstStyle/>
        <a:p>
          <a:r>
            <a:rPr lang="en-US" dirty="0">
              <a:latin typeface="Montserrat" panose="00000500000000000000" pitchFamily="2" charset="0"/>
            </a:rPr>
            <a:t>90676  90677  90678  90679  90680  90681  90683 </a:t>
          </a:r>
        </a:p>
      </dgm:t>
    </dgm:pt>
    <dgm:pt modelId="{38A96CB9-BE75-4BAB-95CD-FC0ECAB1BB28}" type="parTrans" cxnId="{88E0E85D-15D6-48BD-A77B-EEA5988EFB13}">
      <dgm:prSet/>
      <dgm:spPr/>
      <dgm:t>
        <a:bodyPr/>
        <a:lstStyle/>
        <a:p>
          <a:endParaRPr lang="en-US"/>
        </a:p>
      </dgm:t>
    </dgm:pt>
    <dgm:pt modelId="{9E9D7D0C-A9B5-4935-A9E5-4328DA59D48F}" type="sibTrans" cxnId="{88E0E85D-15D6-48BD-A77B-EEA5988EFB13}">
      <dgm:prSet/>
      <dgm:spPr/>
      <dgm:t>
        <a:bodyPr/>
        <a:lstStyle/>
        <a:p>
          <a:endParaRPr lang="en-US"/>
        </a:p>
      </dgm:t>
    </dgm:pt>
    <dgm:pt modelId="{E219C2FF-A0D8-4DC7-91F2-B70DA1AC512C}">
      <dgm:prSet/>
      <dgm:spPr/>
      <dgm:t>
        <a:bodyPr/>
        <a:lstStyle/>
        <a:p>
          <a:r>
            <a:rPr lang="en-US" dirty="0">
              <a:latin typeface="Montserrat" panose="00000500000000000000" pitchFamily="2" charset="0"/>
            </a:rPr>
            <a:t>90684  90696  90697  90698  90700  90702  90707</a:t>
          </a:r>
        </a:p>
      </dgm:t>
    </dgm:pt>
    <dgm:pt modelId="{7DCBB7ED-8267-4585-9596-E6C8589ABDEF}" type="parTrans" cxnId="{4A2CF8D4-66A6-406A-936B-3C3C5123A52E}">
      <dgm:prSet/>
      <dgm:spPr/>
      <dgm:t>
        <a:bodyPr/>
        <a:lstStyle/>
        <a:p>
          <a:endParaRPr lang="en-US"/>
        </a:p>
      </dgm:t>
    </dgm:pt>
    <dgm:pt modelId="{EECBE1B4-BA09-42B6-9204-017BC8819D83}" type="sibTrans" cxnId="{4A2CF8D4-66A6-406A-936B-3C3C5123A52E}">
      <dgm:prSet/>
      <dgm:spPr/>
      <dgm:t>
        <a:bodyPr/>
        <a:lstStyle/>
        <a:p>
          <a:endParaRPr lang="en-US"/>
        </a:p>
      </dgm:t>
    </dgm:pt>
    <dgm:pt modelId="{ED51B845-5DAF-4C0D-87AC-9022E41E61E5}">
      <dgm:prSet/>
      <dgm:spPr/>
      <dgm:t>
        <a:bodyPr/>
        <a:lstStyle/>
        <a:p>
          <a:r>
            <a:rPr lang="en-US" dirty="0">
              <a:latin typeface="Montserrat" panose="00000500000000000000" pitchFamily="2" charset="0"/>
            </a:rPr>
            <a:t>90710  90713  90714  90715  90716  90723  90732   </a:t>
          </a:r>
        </a:p>
      </dgm:t>
    </dgm:pt>
    <dgm:pt modelId="{28051C1E-5C04-4E66-AA49-74A11CAB06DD}" type="parTrans" cxnId="{879D0361-8D49-4901-9E30-A0B4B88CAD05}">
      <dgm:prSet/>
      <dgm:spPr/>
      <dgm:t>
        <a:bodyPr/>
        <a:lstStyle/>
        <a:p>
          <a:endParaRPr lang="en-US"/>
        </a:p>
      </dgm:t>
    </dgm:pt>
    <dgm:pt modelId="{DF102F4E-5D40-442D-9FD3-F9C8E5ADCD93}" type="sibTrans" cxnId="{879D0361-8D49-4901-9E30-A0B4B88CAD05}">
      <dgm:prSet/>
      <dgm:spPr/>
      <dgm:t>
        <a:bodyPr/>
        <a:lstStyle/>
        <a:p>
          <a:endParaRPr lang="en-US"/>
        </a:p>
      </dgm:t>
    </dgm:pt>
    <dgm:pt modelId="{FFCA15BB-C3F0-44BF-A948-8BB4C9BF8D4B}">
      <dgm:prSet/>
      <dgm:spPr/>
      <dgm:t>
        <a:bodyPr/>
        <a:lstStyle/>
        <a:p>
          <a:r>
            <a:rPr lang="en-US" dirty="0">
              <a:latin typeface="Montserrat" panose="00000500000000000000" pitchFamily="2" charset="0"/>
            </a:rPr>
            <a:t>90733  90734  90736  90739  90740  90743  90744  </a:t>
          </a:r>
        </a:p>
      </dgm:t>
    </dgm:pt>
    <dgm:pt modelId="{359E1C26-6CB9-491F-B810-5AED91659709}" type="parTrans" cxnId="{36AAA381-F0DF-4741-A48A-03F2AC11F5E8}">
      <dgm:prSet/>
      <dgm:spPr/>
      <dgm:t>
        <a:bodyPr/>
        <a:lstStyle/>
        <a:p>
          <a:endParaRPr lang="en-US"/>
        </a:p>
      </dgm:t>
    </dgm:pt>
    <dgm:pt modelId="{8298A432-934E-470A-9A86-1B07826E1407}" type="sibTrans" cxnId="{36AAA381-F0DF-4741-A48A-03F2AC11F5E8}">
      <dgm:prSet/>
      <dgm:spPr/>
      <dgm:t>
        <a:bodyPr/>
        <a:lstStyle/>
        <a:p>
          <a:endParaRPr lang="en-US"/>
        </a:p>
      </dgm:t>
    </dgm:pt>
    <dgm:pt modelId="{A5A5C7F8-7616-47C5-95F6-955FF9AB4469}">
      <dgm:prSet/>
      <dgm:spPr/>
      <dgm:t>
        <a:bodyPr/>
        <a:lstStyle/>
        <a:p>
          <a:r>
            <a:rPr lang="en-US" dirty="0">
              <a:latin typeface="Montserrat" panose="00000500000000000000" pitchFamily="2" charset="0"/>
            </a:rPr>
            <a:t>90746  90747  90748  90749  90750  90759  91304  </a:t>
          </a:r>
        </a:p>
      </dgm:t>
    </dgm:pt>
    <dgm:pt modelId="{56E143A0-7966-4D0A-8101-BC5B0E07E7F3}" type="parTrans" cxnId="{29766AFF-4481-4B9B-BF34-34EF65F2A408}">
      <dgm:prSet/>
      <dgm:spPr/>
      <dgm:t>
        <a:bodyPr/>
        <a:lstStyle/>
        <a:p>
          <a:endParaRPr lang="en-US"/>
        </a:p>
      </dgm:t>
    </dgm:pt>
    <dgm:pt modelId="{0B5CFE55-D513-4BFC-9787-45E6DE1E7EDE}" type="sibTrans" cxnId="{29766AFF-4481-4B9B-BF34-34EF65F2A408}">
      <dgm:prSet/>
      <dgm:spPr/>
      <dgm:t>
        <a:bodyPr/>
        <a:lstStyle/>
        <a:p>
          <a:endParaRPr lang="en-US"/>
        </a:p>
      </dgm:t>
    </dgm:pt>
    <dgm:pt modelId="{4CD957C0-6D13-4680-98B1-75339C7CF431}">
      <dgm:prSet/>
      <dgm:spPr/>
      <dgm:t>
        <a:bodyPr/>
        <a:lstStyle/>
        <a:p>
          <a:r>
            <a:rPr lang="en-US" dirty="0">
              <a:latin typeface="Montserrat" panose="00000500000000000000" pitchFamily="2" charset="0"/>
            </a:rPr>
            <a:t>91318  91319  91320  91321  91322  </a:t>
          </a:r>
        </a:p>
      </dgm:t>
    </dgm:pt>
    <dgm:pt modelId="{BBC1736D-8189-40A4-91EF-8D6DBC24EF9F}" type="parTrans" cxnId="{E2781791-B4F5-4BE8-9A40-BF87D0F35EB3}">
      <dgm:prSet/>
      <dgm:spPr/>
      <dgm:t>
        <a:bodyPr/>
        <a:lstStyle/>
        <a:p>
          <a:endParaRPr lang="en-US"/>
        </a:p>
      </dgm:t>
    </dgm:pt>
    <dgm:pt modelId="{68187C99-BACF-42A2-A780-036CB938ECD6}" type="sibTrans" cxnId="{E2781791-B4F5-4BE8-9A40-BF87D0F35EB3}">
      <dgm:prSet/>
      <dgm:spPr/>
      <dgm:t>
        <a:bodyPr/>
        <a:lstStyle/>
        <a:p>
          <a:endParaRPr lang="en-US"/>
        </a:p>
      </dgm:t>
    </dgm:pt>
    <dgm:pt modelId="{D99591B7-1411-4288-A205-EE1BBB068BEB}">
      <dgm:prSet/>
      <dgm:spPr/>
      <dgm:t>
        <a:bodyPr/>
        <a:lstStyle/>
        <a:p>
          <a:endParaRPr lang="en-US" dirty="0"/>
        </a:p>
      </dgm:t>
    </dgm:pt>
    <dgm:pt modelId="{A5B824E6-407F-4C2F-A43B-BD64EB5D725F}" type="parTrans" cxnId="{447947BB-8D34-477B-8BF1-5B639A4A2C78}">
      <dgm:prSet/>
      <dgm:spPr/>
      <dgm:t>
        <a:bodyPr/>
        <a:lstStyle/>
        <a:p>
          <a:endParaRPr lang="en-US"/>
        </a:p>
      </dgm:t>
    </dgm:pt>
    <dgm:pt modelId="{E7894BCA-B57F-48A5-A7EF-4639C8026BE5}" type="sibTrans" cxnId="{447947BB-8D34-477B-8BF1-5B639A4A2C78}">
      <dgm:prSet/>
      <dgm:spPr/>
      <dgm:t>
        <a:bodyPr/>
        <a:lstStyle/>
        <a:p>
          <a:endParaRPr lang="en-US"/>
        </a:p>
      </dgm:t>
    </dgm:pt>
    <dgm:pt modelId="{29B15935-2C73-4212-8A9C-C99DAD2E3369}" type="pres">
      <dgm:prSet presAssocID="{A74655F2-0A63-4DFE-A607-C417D39A808C}" presName="vert0" presStyleCnt="0">
        <dgm:presLayoutVars>
          <dgm:dir/>
          <dgm:animOne val="branch"/>
          <dgm:animLvl val="lvl"/>
        </dgm:presLayoutVars>
      </dgm:prSet>
      <dgm:spPr/>
    </dgm:pt>
    <dgm:pt modelId="{9D1FF095-9BBD-482B-8044-8FD1B71B37D5}" type="pres">
      <dgm:prSet presAssocID="{CCCAEE2B-8F3E-45DD-962D-A1356724049B}" presName="thickLine" presStyleLbl="alignNode1" presStyleIdx="0" presStyleCnt="15"/>
      <dgm:spPr/>
    </dgm:pt>
    <dgm:pt modelId="{D9D62194-1766-4CFE-977F-7C1AAD46A2E4}" type="pres">
      <dgm:prSet presAssocID="{CCCAEE2B-8F3E-45DD-962D-A1356724049B}" presName="horz1" presStyleCnt="0"/>
      <dgm:spPr/>
    </dgm:pt>
    <dgm:pt modelId="{75697392-A2D3-4B35-8F41-061E9BD403A7}" type="pres">
      <dgm:prSet presAssocID="{CCCAEE2B-8F3E-45DD-962D-A1356724049B}" presName="tx1" presStyleLbl="revTx" presStyleIdx="0" presStyleCnt="15"/>
      <dgm:spPr/>
    </dgm:pt>
    <dgm:pt modelId="{5C5ADFBC-5151-421A-83C7-C0C562B8FF01}" type="pres">
      <dgm:prSet presAssocID="{CCCAEE2B-8F3E-45DD-962D-A1356724049B}" presName="vert1" presStyleCnt="0"/>
      <dgm:spPr/>
    </dgm:pt>
    <dgm:pt modelId="{78B0C106-D0EC-46E0-A795-8CE7D8D4365A}" type="pres">
      <dgm:prSet presAssocID="{EBDACF1D-7FE9-4E99-AA97-663EC3316DCC}" presName="thickLine" presStyleLbl="alignNode1" presStyleIdx="1" presStyleCnt="15"/>
      <dgm:spPr/>
    </dgm:pt>
    <dgm:pt modelId="{A4E47714-D1F2-44A1-ACEF-B445435C6B5D}" type="pres">
      <dgm:prSet presAssocID="{EBDACF1D-7FE9-4E99-AA97-663EC3316DCC}" presName="horz1" presStyleCnt="0"/>
      <dgm:spPr/>
    </dgm:pt>
    <dgm:pt modelId="{67AB9CD3-B5B2-47BE-9BCA-741F722F6866}" type="pres">
      <dgm:prSet presAssocID="{EBDACF1D-7FE9-4E99-AA97-663EC3316DCC}" presName="tx1" presStyleLbl="revTx" presStyleIdx="1" presStyleCnt="15"/>
      <dgm:spPr/>
    </dgm:pt>
    <dgm:pt modelId="{EC97B8FB-C782-46E2-A125-3A1F4F8FF6B2}" type="pres">
      <dgm:prSet presAssocID="{EBDACF1D-7FE9-4E99-AA97-663EC3316DCC}" presName="vert1" presStyleCnt="0"/>
      <dgm:spPr/>
    </dgm:pt>
    <dgm:pt modelId="{427F3B3B-499B-4B40-BDFF-929A14E07850}" type="pres">
      <dgm:prSet presAssocID="{917F9CE5-8DB7-4C15-922B-2661F88640E3}" presName="thickLine" presStyleLbl="alignNode1" presStyleIdx="2" presStyleCnt="15"/>
      <dgm:spPr/>
    </dgm:pt>
    <dgm:pt modelId="{5CD054E8-9F4B-44C2-A9ED-0CD7D07A7D6B}" type="pres">
      <dgm:prSet presAssocID="{917F9CE5-8DB7-4C15-922B-2661F88640E3}" presName="horz1" presStyleCnt="0"/>
      <dgm:spPr/>
    </dgm:pt>
    <dgm:pt modelId="{EDEC78D9-8388-49E1-8F02-3E47A7361AA3}" type="pres">
      <dgm:prSet presAssocID="{917F9CE5-8DB7-4C15-922B-2661F88640E3}" presName="tx1" presStyleLbl="revTx" presStyleIdx="2" presStyleCnt="15"/>
      <dgm:spPr/>
    </dgm:pt>
    <dgm:pt modelId="{A88EADE1-04B5-4890-BB5C-68B63A8889E8}" type="pres">
      <dgm:prSet presAssocID="{917F9CE5-8DB7-4C15-922B-2661F88640E3}" presName="vert1" presStyleCnt="0"/>
      <dgm:spPr/>
    </dgm:pt>
    <dgm:pt modelId="{9E884CD7-D761-4DF9-920F-8110266BD255}" type="pres">
      <dgm:prSet presAssocID="{C6DB90B0-0AE0-4568-856C-17C79F254B4B}" presName="thickLine" presStyleLbl="alignNode1" presStyleIdx="3" presStyleCnt="15"/>
      <dgm:spPr/>
    </dgm:pt>
    <dgm:pt modelId="{4CEAADC3-F637-4302-A7DD-B6818412D0F6}" type="pres">
      <dgm:prSet presAssocID="{C6DB90B0-0AE0-4568-856C-17C79F254B4B}" presName="horz1" presStyleCnt="0"/>
      <dgm:spPr/>
    </dgm:pt>
    <dgm:pt modelId="{C2044220-844E-48A0-AABF-AB7DD277D6E4}" type="pres">
      <dgm:prSet presAssocID="{C6DB90B0-0AE0-4568-856C-17C79F254B4B}" presName="tx1" presStyleLbl="revTx" presStyleIdx="3" presStyleCnt="15"/>
      <dgm:spPr/>
    </dgm:pt>
    <dgm:pt modelId="{8FC92483-4B43-4607-909C-5433B187EDDF}" type="pres">
      <dgm:prSet presAssocID="{C6DB90B0-0AE0-4568-856C-17C79F254B4B}" presName="vert1" presStyleCnt="0"/>
      <dgm:spPr/>
    </dgm:pt>
    <dgm:pt modelId="{9A768576-7A21-4091-BD7D-3FBC09A398F1}" type="pres">
      <dgm:prSet presAssocID="{7615BD3B-7524-4F6C-AAB2-332CE99D30FD}" presName="thickLine" presStyleLbl="alignNode1" presStyleIdx="4" presStyleCnt="15"/>
      <dgm:spPr/>
    </dgm:pt>
    <dgm:pt modelId="{FFC970CB-7108-4FC1-84C7-55C4BACA820A}" type="pres">
      <dgm:prSet presAssocID="{7615BD3B-7524-4F6C-AAB2-332CE99D30FD}" presName="horz1" presStyleCnt="0"/>
      <dgm:spPr/>
    </dgm:pt>
    <dgm:pt modelId="{E386A821-45CC-43CD-BE4B-31C0F4DF07EF}" type="pres">
      <dgm:prSet presAssocID="{7615BD3B-7524-4F6C-AAB2-332CE99D30FD}" presName="tx1" presStyleLbl="revTx" presStyleIdx="4" presStyleCnt="15"/>
      <dgm:spPr/>
    </dgm:pt>
    <dgm:pt modelId="{256F7551-24EB-4784-9DC6-18B420DDC168}" type="pres">
      <dgm:prSet presAssocID="{7615BD3B-7524-4F6C-AAB2-332CE99D30FD}" presName="vert1" presStyleCnt="0"/>
      <dgm:spPr/>
    </dgm:pt>
    <dgm:pt modelId="{F0A5BD3F-706F-4C86-B1D6-F075A84ACB12}" type="pres">
      <dgm:prSet presAssocID="{8EAA2F57-CFAF-4B5A-BC26-B6989643EA7E}" presName="thickLine" presStyleLbl="alignNode1" presStyleIdx="5" presStyleCnt="15"/>
      <dgm:spPr/>
    </dgm:pt>
    <dgm:pt modelId="{58EE7466-93F4-4EBD-95EB-39CE9781C136}" type="pres">
      <dgm:prSet presAssocID="{8EAA2F57-CFAF-4B5A-BC26-B6989643EA7E}" presName="horz1" presStyleCnt="0"/>
      <dgm:spPr/>
    </dgm:pt>
    <dgm:pt modelId="{9B194FBD-23AF-4D8E-8D6D-7260C5AC56AE}" type="pres">
      <dgm:prSet presAssocID="{8EAA2F57-CFAF-4B5A-BC26-B6989643EA7E}" presName="tx1" presStyleLbl="revTx" presStyleIdx="5" presStyleCnt="15"/>
      <dgm:spPr/>
    </dgm:pt>
    <dgm:pt modelId="{AA466FFE-A6D3-4362-BD10-991AE6D3FB2B}" type="pres">
      <dgm:prSet presAssocID="{8EAA2F57-CFAF-4B5A-BC26-B6989643EA7E}" presName="vert1" presStyleCnt="0"/>
      <dgm:spPr/>
    </dgm:pt>
    <dgm:pt modelId="{F48383D1-5F02-44B7-9227-6209A1456F0F}" type="pres">
      <dgm:prSet presAssocID="{26314BB2-3C16-424F-B4B2-582D72817F6A}" presName="thickLine" presStyleLbl="alignNode1" presStyleIdx="6" presStyleCnt="15"/>
      <dgm:spPr/>
    </dgm:pt>
    <dgm:pt modelId="{DF2A1488-87F5-4EEA-9BBF-CB38598D21BC}" type="pres">
      <dgm:prSet presAssocID="{26314BB2-3C16-424F-B4B2-582D72817F6A}" presName="horz1" presStyleCnt="0"/>
      <dgm:spPr/>
    </dgm:pt>
    <dgm:pt modelId="{25DB9DA2-7FD8-49CB-8860-FAD959D7CD89}" type="pres">
      <dgm:prSet presAssocID="{26314BB2-3C16-424F-B4B2-582D72817F6A}" presName="tx1" presStyleLbl="revTx" presStyleIdx="6" presStyleCnt="15"/>
      <dgm:spPr/>
    </dgm:pt>
    <dgm:pt modelId="{D45E683F-48E3-413D-BD2C-224E91E0290B}" type="pres">
      <dgm:prSet presAssocID="{26314BB2-3C16-424F-B4B2-582D72817F6A}" presName="vert1" presStyleCnt="0"/>
      <dgm:spPr/>
    </dgm:pt>
    <dgm:pt modelId="{579A330E-15E7-46F2-97A1-8E53F29F80D7}" type="pres">
      <dgm:prSet presAssocID="{7B64D968-2750-4F45-82AE-DDE30D24E4EE}" presName="thickLine" presStyleLbl="alignNode1" presStyleIdx="7" presStyleCnt="15"/>
      <dgm:spPr/>
    </dgm:pt>
    <dgm:pt modelId="{5770EDA3-86A1-4C2F-A436-015392CD002B}" type="pres">
      <dgm:prSet presAssocID="{7B64D968-2750-4F45-82AE-DDE30D24E4EE}" presName="horz1" presStyleCnt="0"/>
      <dgm:spPr/>
    </dgm:pt>
    <dgm:pt modelId="{C9A2CE62-188F-4DBB-95D6-212BDE4C066C}" type="pres">
      <dgm:prSet presAssocID="{7B64D968-2750-4F45-82AE-DDE30D24E4EE}" presName="tx1" presStyleLbl="revTx" presStyleIdx="7" presStyleCnt="15"/>
      <dgm:spPr/>
    </dgm:pt>
    <dgm:pt modelId="{C4A1D4AC-5FF9-405B-A662-48A3F95D3713}" type="pres">
      <dgm:prSet presAssocID="{7B64D968-2750-4F45-82AE-DDE30D24E4EE}" presName="vert1" presStyleCnt="0"/>
      <dgm:spPr/>
    </dgm:pt>
    <dgm:pt modelId="{F527EC6D-EE31-4D56-B0D2-D7931E2ECEE5}" type="pres">
      <dgm:prSet presAssocID="{F828F013-DE80-489E-8DE3-5FD8FBDD5FDC}" presName="thickLine" presStyleLbl="alignNode1" presStyleIdx="8" presStyleCnt="15"/>
      <dgm:spPr/>
    </dgm:pt>
    <dgm:pt modelId="{15D60FEA-5E3A-4EE1-BD8C-E5B99C31A6B1}" type="pres">
      <dgm:prSet presAssocID="{F828F013-DE80-489E-8DE3-5FD8FBDD5FDC}" presName="horz1" presStyleCnt="0"/>
      <dgm:spPr/>
    </dgm:pt>
    <dgm:pt modelId="{4DC4C2C9-0B1D-45D8-A28D-0627F9B96002}" type="pres">
      <dgm:prSet presAssocID="{F828F013-DE80-489E-8DE3-5FD8FBDD5FDC}" presName="tx1" presStyleLbl="revTx" presStyleIdx="8" presStyleCnt="15"/>
      <dgm:spPr/>
    </dgm:pt>
    <dgm:pt modelId="{F27B84E3-EF12-4144-96E7-6F64221B0E51}" type="pres">
      <dgm:prSet presAssocID="{F828F013-DE80-489E-8DE3-5FD8FBDD5FDC}" presName="vert1" presStyleCnt="0"/>
      <dgm:spPr/>
    </dgm:pt>
    <dgm:pt modelId="{CE0DF4CA-F93D-40C6-B159-D7DB16B68942}" type="pres">
      <dgm:prSet presAssocID="{E219C2FF-A0D8-4DC7-91F2-B70DA1AC512C}" presName="thickLine" presStyleLbl="alignNode1" presStyleIdx="9" presStyleCnt="15"/>
      <dgm:spPr/>
    </dgm:pt>
    <dgm:pt modelId="{60932F72-752D-4C3C-8ADF-34FE979A503F}" type="pres">
      <dgm:prSet presAssocID="{E219C2FF-A0D8-4DC7-91F2-B70DA1AC512C}" presName="horz1" presStyleCnt="0"/>
      <dgm:spPr/>
    </dgm:pt>
    <dgm:pt modelId="{1A8159C6-21B2-474B-B5DF-91230AAFEC7D}" type="pres">
      <dgm:prSet presAssocID="{E219C2FF-A0D8-4DC7-91F2-B70DA1AC512C}" presName="tx1" presStyleLbl="revTx" presStyleIdx="9" presStyleCnt="15"/>
      <dgm:spPr/>
    </dgm:pt>
    <dgm:pt modelId="{C88F7A94-E377-44DF-92CC-AF6C1FE996C6}" type="pres">
      <dgm:prSet presAssocID="{E219C2FF-A0D8-4DC7-91F2-B70DA1AC512C}" presName="vert1" presStyleCnt="0"/>
      <dgm:spPr/>
    </dgm:pt>
    <dgm:pt modelId="{977C047A-4D80-47C8-9A2F-8DC7929BB51F}" type="pres">
      <dgm:prSet presAssocID="{ED51B845-5DAF-4C0D-87AC-9022E41E61E5}" presName="thickLine" presStyleLbl="alignNode1" presStyleIdx="10" presStyleCnt="15"/>
      <dgm:spPr/>
    </dgm:pt>
    <dgm:pt modelId="{58C65CF9-6D7B-4736-992E-B69A9CFADC68}" type="pres">
      <dgm:prSet presAssocID="{ED51B845-5DAF-4C0D-87AC-9022E41E61E5}" presName="horz1" presStyleCnt="0"/>
      <dgm:spPr/>
    </dgm:pt>
    <dgm:pt modelId="{5B3D688A-09AE-44B8-9006-196B4A2BA653}" type="pres">
      <dgm:prSet presAssocID="{ED51B845-5DAF-4C0D-87AC-9022E41E61E5}" presName="tx1" presStyleLbl="revTx" presStyleIdx="10" presStyleCnt="15"/>
      <dgm:spPr/>
    </dgm:pt>
    <dgm:pt modelId="{C79EB7B1-E1E6-4A9C-A0A7-11C73FC3C89E}" type="pres">
      <dgm:prSet presAssocID="{ED51B845-5DAF-4C0D-87AC-9022E41E61E5}" presName="vert1" presStyleCnt="0"/>
      <dgm:spPr/>
    </dgm:pt>
    <dgm:pt modelId="{D55D7211-964F-419A-B966-8587D3CD6631}" type="pres">
      <dgm:prSet presAssocID="{FFCA15BB-C3F0-44BF-A948-8BB4C9BF8D4B}" presName="thickLine" presStyleLbl="alignNode1" presStyleIdx="11" presStyleCnt="15"/>
      <dgm:spPr/>
    </dgm:pt>
    <dgm:pt modelId="{97BDE867-AD0C-481F-AC36-0914579754FE}" type="pres">
      <dgm:prSet presAssocID="{FFCA15BB-C3F0-44BF-A948-8BB4C9BF8D4B}" presName="horz1" presStyleCnt="0"/>
      <dgm:spPr/>
    </dgm:pt>
    <dgm:pt modelId="{F7AB75B2-CBB8-41DF-9F75-B859509E9E10}" type="pres">
      <dgm:prSet presAssocID="{FFCA15BB-C3F0-44BF-A948-8BB4C9BF8D4B}" presName="tx1" presStyleLbl="revTx" presStyleIdx="11" presStyleCnt="15"/>
      <dgm:spPr/>
    </dgm:pt>
    <dgm:pt modelId="{D119346A-9201-446E-847B-437972069D41}" type="pres">
      <dgm:prSet presAssocID="{FFCA15BB-C3F0-44BF-A948-8BB4C9BF8D4B}" presName="vert1" presStyleCnt="0"/>
      <dgm:spPr/>
    </dgm:pt>
    <dgm:pt modelId="{27E9E195-DAA6-45EE-92FE-574DE4151029}" type="pres">
      <dgm:prSet presAssocID="{A5A5C7F8-7616-47C5-95F6-955FF9AB4469}" presName="thickLine" presStyleLbl="alignNode1" presStyleIdx="12" presStyleCnt="15"/>
      <dgm:spPr/>
    </dgm:pt>
    <dgm:pt modelId="{C29FD258-4219-4232-A84A-ACE1FFEF8093}" type="pres">
      <dgm:prSet presAssocID="{A5A5C7F8-7616-47C5-95F6-955FF9AB4469}" presName="horz1" presStyleCnt="0"/>
      <dgm:spPr/>
    </dgm:pt>
    <dgm:pt modelId="{31CBCC63-211C-4B82-8565-A647EC7E6D39}" type="pres">
      <dgm:prSet presAssocID="{A5A5C7F8-7616-47C5-95F6-955FF9AB4469}" presName="tx1" presStyleLbl="revTx" presStyleIdx="12" presStyleCnt="15"/>
      <dgm:spPr/>
    </dgm:pt>
    <dgm:pt modelId="{FAD79752-EF3D-45BC-A828-952C58BC1997}" type="pres">
      <dgm:prSet presAssocID="{A5A5C7F8-7616-47C5-95F6-955FF9AB4469}" presName="vert1" presStyleCnt="0"/>
      <dgm:spPr/>
    </dgm:pt>
    <dgm:pt modelId="{47E18527-1426-46E7-99BD-C47859BCAC2A}" type="pres">
      <dgm:prSet presAssocID="{4CD957C0-6D13-4680-98B1-75339C7CF431}" presName="thickLine" presStyleLbl="alignNode1" presStyleIdx="13" presStyleCnt="15"/>
      <dgm:spPr/>
    </dgm:pt>
    <dgm:pt modelId="{D6EC55FF-37F2-435B-9D36-9638011B85EA}" type="pres">
      <dgm:prSet presAssocID="{4CD957C0-6D13-4680-98B1-75339C7CF431}" presName="horz1" presStyleCnt="0"/>
      <dgm:spPr/>
    </dgm:pt>
    <dgm:pt modelId="{649EA0C0-D856-4B84-95B8-77947999679D}" type="pres">
      <dgm:prSet presAssocID="{4CD957C0-6D13-4680-98B1-75339C7CF431}" presName="tx1" presStyleLbl="revTx" presStyleIdx="13" presStyleCnt="15"/>
      <dgm:spPr/>
    </dgm:pt>
    <dgm:pt modelId="{4FD140E3-DF77-47A1-A56A-9389AAD23A52}" type="pres">
      <dgm:prSet presAssocID="{4CD957C0-6D13-4680-98B1-75339C7CF431}" presName="vert1" presStyleCnt="0"/>
      <dgm:spPr/>
    </dgm:pt>
    <dgm:pt modelId="{EF0D6EA5-7459-4D6F-A51A-081FA20B1162}" type="pres">
      <dgm:prSet presAssocID="{D99591B7-1411-4288-A205-EE1BBB068BEB}" presName="thickLine" presStyleLbl="alignNode1" presStyleIdx="14" presStyleCnt="15" custLinFactNeighborX="-1740" custLinFactNeighborY="-899"/>
      <dgm:spPr/>
    </dgm:pt>
    <dgm:pt modelId="{BA8DD79D-8D28-4CDB-801F-DE3730099DB3}" type="pres">
      <dgm:prSet presAssocID="{D99591B7-1411-4288-A205-EE1BBB068BEB}" presName="horz1" presStyleCnt="0"/>
      <dgm:spPr/>
    </dgm:pt>
    <dgm:pt modelId="{0606AE33-60EC-414B-A52D-BFF8E30B74BA}" type="pres">
      <dgm:prSet presAssocID="{D99591B7-1411-4288-A205-EE1BBB068BEB}" presName="tx1" presStyleLbl="revTx" presStyleIdx="14" presStyleCnt="15" custScaleY="303496"/>
      <dgm:spPr/>
    </dgm:pt>
    <dgm:pt modelId="{3CE61E45-0918-4AAA-9AA2-31C61E858702}" type="pres">
      <dgm:prSet presAssocID="{D99591B7-1411-4288-A205-EE1BBB068BEB}" presName="vert1" presStyleCnt="0"/>
      <dgm:spPr/>
    </dgm:pt>
  </dgm:ptLst>
  <dgm:cxnLst>
    <dgm:cxn modelId="{C0D90002-2EB7-42A8-B420-38B21B102A24}" srcId="{A74655F2-0A63-4DFE-A607-C417D39A808C}" destId="{CCCAEE2B-8F3E-45DD-962D-A1356724049B}" srcOrd="0" destOrd="0" parTransId="{B66E680E-C41E-4710-916F-10B4C04BD5BB}" sibTransId="{02674D82-13F4-45BC-9CBE-321CA4F81EC3}"/>
    <dgm:cxn modelId="{272F5112-0D37-4D1D-8228-E2B9C6BD7A94}" srcId="{A74655F2-0A63-4DFE-A607-C417D39A808C}" destId="{917F9CE5-8DB7-4C15-922B-2661F88640E3}" srcOrd="2" destOrd="0" parTransId="{D2673A12-94F6-43CA-9433-7A8C65BE9AC0}" sibTransId="{02330A53-E4F9-4281-A2A2-2083F0872F3B}"/>
    <dgm:cxn modelId="{C30AB25C-0F77-46F9-B1ED-1C825A6E7BD9}" type="presOf" srcId="{26314BB2-3C16-424F-B4B2-582D72817F6A}" destId="{25DB9DA2-7FD8-49CB-8860-FAD959D7CD89}" srcOrd="0" destOrd="0" presId="urn:microsoft.com/office/officeart/2008/layout/LinedList"/>
    <dgm:cxn modelId="{88E0E85D-15D6-48BD-A77B-EEA5988EFB13}" srcId="{A74655F2-0A63-4DFE-A607-C417D39A808C}" destId="{F828F013-DE80-489E-8DE3-5FD8FBDD5FDC}" srcOrd="8" destOrd="0" parTransId="{38A96CB9-BE75-4BAB-95CD-FC0ECAB1BB28}" sibTransId="{9E9D7D0C-A9B5-4935-A9E5-4328DA59D48F}"/>
    <dgm:cxn modelId="{879D0361-8D49-4901-9E30-A0B4B88CAD05}" srcId="{A74655F2-0A63-4DFE-A607-C417D39A808C}" destId="{ED51B845-5DAF-4C0D-87AC-9022E41E61E5}" srcOrd="10" destOrd="0" parTransId="{28051C1E-5C04-4E66-AA49-74A11CAB06DD}" sibTransId="{DF102F4E-5D40-442D-9FD3-F9C8E5ADCD93}"/>
    <dgm:cxn modelId="{09C97266-A588-45DF-B977-E05A86861ADA}" type="presOf" srcId="{8EAA2F57-CFAF-4B5A-BC26-B6989643EA7E}" destId="{9B194FBD-23AF-4D8E-8D6D-7260C5AC56AE}" srcOrd="0" destOrd="0" presId="urn:microsoft.com/office/officeart/2008/layout/LinedList"/>
    <dgm:cxn modelId="{90451F6B-9F7A-437C-889D-B720F99EFA3D}" srcId="{A74655F2-0A63-4DFE-A607-C417D39A808C}" destId="{26314BB2-3C16-424F-B4B2-582D72817F6A}" srcOrd="6" destOrd="0" parTransId="{7208B896-8C4C-49AC-A62B-CEC17275C0E3}" sibTransId="{E8612F7B-7FEC-40E6-86F7-0AB906BD7135}"/>
    <dgm:cxn modelId="{4441266D-C2F7-44AF-B757-B8557FCC183B}" type="presOf" srcId="{C6DB90B0-0AE0-4568-856C-17C79F254B4B}" destId="{C2044220-844E-48A0-AABF-AB7DD277D6E4}" srcOrd="0" destOrd="0" presId="urn:microsoft.com/office/officeart/2008/layout/LinedList"/>
    <dgm:cxn modelId="{CE21D74D-C53D-44C5-9B8B-F32B6C6A7E3F}" type="presOf" srcId="{4CD957C0-6D13-4680-98B1-75339C7CF431}" destId="{649EA0C0-D856-4B84-95B8-77947999679D}" srcOrd="0" destOrd="0" presId="urn:microsoft.com/office/officeart/2008/layout/LinedList"/>
    <dgm:cxn modelId="{8BB34551-2AB8-4FE9-A2C5-7472BE61B048}" srcId="{A74655F2-0A63-4DFE-A607-C417D39A808C}" destId="{EBDACF1D-7FE9-4E99-AA97-663EC3316DCC}" srcOrd="1" destOrd="0" parTransId="{B14B641C-9ABF-4E6B-9DBD-8290FFDC5051}" sibTransId="{9333AA43-6A49-4960-B63B-D04743B90F68}"/>
    <dgm:cxn modelId="{F87C1053-5AE6-4C0E-BE68-DD893BDC3C2B}" type="presOf" srcId="{7B64D968-2750-4F45-82AE-DDE30D24E4EE}" destId="{C9A2CE62-188F-4DBB-95D6-212BDE4C066C}" srcOrd="0" destOrd="0" presId="urn:microsoft.com/office/officeart/2008/layout/LinedList"/>
    <dgm:cxn modelId="{82E2E476-3DE6-4AEC-9514-C5EF98088636}" type="presOf" srcId="{917F9CE5-8DB7-4C15-922B-2661F88640E3}" destId="{EDEC78D9-8388-49E1-8F02-3E47A7361AA3}" srcOrd="0" destOrd="0" presId="urn:microsoft.com/office/officeart/2008/layout/LinedList"/>
    <dgm:cxn modelId="{36AAA381-F0DF-4741-A48A-03F2AC11F5E8}" srcId="{A74655F2-0A63-4DFE-A607-C417D39A808C}" destId="{FFCA15BB-C3F0-44BF-A948-8BB4C9BF8D4B}" srcOrd="11" destOrd="0" parTransId="{359E1C26-6CB9-491F-B810-5AED91659709}" sibTransId="{8298A432-934E-470A-9A86-1B07826E1407}"/>
    <dgm:cxn modelId="{E2781791-B4F5-4BE8-9A40-BF87D0F35EB3}" srcId="{A74655F2-0A63-4DFE-A607-C417D39A808C}" destId="{4CD957C0-6D13-4680-98B1-75339C7CF431}" srcOrd="13" destOrd="0" parTransId="{BBC1736D-8189-40A4-91EF-8D6DBC24EF9F}" sibTransId="{68187C99-BACF-42A2-A780-036CB938ECD6}"/>
    <dgm:cxn modelId="{EB29A49A-48F3-47BB-BECE-63ABC1642B90}" type="presOf" srcId="{A5A5C7F8-7616-47C5-95F6-955FF9AB4469}" destId="{31CBCC63-211C-4B82-8565-A647EC7E6D39}" srcOrd="0" destOrd="0" presId="urn:microsoft.com/office/officeart/2008/layout/LinedList"/>
    <dgm:cxn modelId="{407DB29E-2E73-46C4-AB4B-73682144DB90}" type="presOf" srcId="{E219C2FF-A0D8-4DC7-91F2-B70DA1AC512C}" destId="{1A8159C6-21B2-474B-B5DF-91230AAFEC7D}" srcOrd="0" destOrd="0" presId="urn:microsoft.com/office/officeart/2008/layout/LinedList"/>
    <dgm:cxn modelId="{1809FAA3-39FD-470F-9199-08F30C7BA793}" srcId="{A74655F2-0A63-4DFE-A607-C417D39A808C}" destId="{8EAA2F57-CFAF-4B5A-BC26-B6989643EA7E}" srcOrd="5" destOrd="0" parTransId="{2155F992-A37E-426B-AFD3-7113F7BB47D6}" sibTransId="{C9DACD1F-2FCA-4E72-84F3-307F7522285E}"/>
    <dgm:cxn modelId="{C4B9F6A4-DD0E-4452-9955-8ECA94AC3B94}" srcId="{A74655F2-0A63-4DFE-A607-C417D39A808C}" destId="{7615BD3B-7524-4F6C-AAB2-332CE99D30FD}" srcOrd="4" destOrd="0" parTransId="{54E6FAF7-B6CD-465E-A962-E509CFA8A479}" sibTransId="{6E88BD22-0860-4F50-BB89-EFD223322EAA}"/>
    <dgm:cxn modelId="{9B8533A8-C5DA-4265-BE43-8CD40279DC7F}" type="presOf" srcId="{7615BD3B-7524-4F6C-AAB2-332CE99D30FD}" destId="{E386A821-45CC-43CD-BE4B-31C0F4DF07EF}" srcOrd="0" destOrd="0" presId="urn:microsoft.com/office/officeart/2008/layout/LinedList"/>
    <dgm:cxn modelId="{447947BB-8D34-477B-8BF1-5B639A4A2C78}" srcId="{A74655F2-0A63-4DFE-A607-C417D39A808C}" destId="{D99591B7-1411-4288-A205-EE1BBB068BEB}" srcOrd="14" destOrd="0" parTransId="{A5B824E6-407F-4C2F-A43B-BD64EB5D725F}" sibTransId="{E7894BCA-B57F-48A5-A7EF-4639C8026BE5}"/>
    <dgm:cxn modelId="{D154F1BC-5CDF-4431-A27A-D51E6AC73D5D}" type="presOf" srcId="{ED51B845-5DAF-4C0D-87AC-9022E41E61E5}" destId="{5B3D688A-09AE-44B8-9006-196B4A2BA653}" srcOrd="0" destOrd="0" presId="urn:microsoft.com/office/officeart/2008/layout/LinedList"/>
    <dgm:cxn modelId="{891E68C6-3798-4235-9DDD-22BE43172AFD}" srcId="{A74655F2-0A63-4DFE-A607-C417D39A808C}" destId="{C6DB90B0-0AE0-4568-856C-17C79F254B4B}" srcOrd="3" destOrd="0" parTransId="{1F44C0F1-7B17-4A28-B518-96378B24070D}" sibTransId="{E28E9A61-0C24-404F-9342-4BFC57464176}"/>
    <dgm:cxn modelId="{B0E0F6C9-2334-4DD3-A537-8B8536FC31B7}" type="presOf" srcId="{A74655F2-0A63-4DFE-A607-C417D39A808C}" destId="{29B15935-2C73-4212-8A9C-C99DAD2E3369}" srcOrd="0" destOrd="0" presId="urn:microsoft.com/office/officeart/2008/layout/LinedList"/>
    <dgm:cxn modelId="{997CBFCB-FAE1-48E7-8AE5-92B3F08A7FB3}" type="presOf" srcId="{EBDACF1D-7FE9-4E99-AA97-663EC3316DCC}" destId="{67AB9CD3-B5B2-47BE-9BCA-741F722F6866}" srcOrd="0" destOrd="0" presId="urn:microsoft.com/office/officeart/2008/layout/LinedList"/>
    <dgm:cxn modelId="{3FD5E7CE-C5D3-404B-B982-6251155166C7}" type="presOf" srcId="{FFCA15BB-C3F0-44BF-A948-8BB4C9BF8D4B}" destId="{F7AB75B2-CBB8-41DF-9F75-B859509E9E10}" srcOrd="0" destOrd="0" presId="urn:microsoft.com/office/officeart/2008/layout/LinedList"/>
    <dgm:cxn modelId="{4A2CF8D4-66A6-406A-936B-3C3C5123A52E}" srcId="{A74655F2-0A63-4DFE-A607-C417D39A808C}" destId="{E219C2FF-A0D8-4DC7-91F2-B70DA1AC512C}" srcOrd="9" destOrd="0" parTransId="{7DCBB7ED-8267-4585-9596-E6C8589ABDEF}" sibTransId="{EECBE1B4-BA09-42B6-9204-017BC8819D83}"/>
    <dgm:cxn modelId="{A1BB0EEA-364F-4472-AE24-3519652498BC}" type="presOf" srcId="{CCCAEE2B-8F3E-45DD-962D-A1356724049B}" destId="{75697392-A2D3-4B35-8F41-061E9BD403A7}" srcOrd="0" destOrd="0" presId="urn:microsoft.com/office/officeart/2008/layout/LinedList"/>
    <dgm:cxn modelId="{F342E2F2-F41F-4587-BB81-7C684A67F3E7}" type="presOf" srcId="{D99591B7-1411-4288-A205-EE1BBB068BEB}" destId="{0606AE33-60EC-414B-A52D-BFF8E30B74BA}" srcOrd="0" destOrd="0" presId="urn:microsoft.com/office/officeart/2008/layout/LinedList"/>
    <dgm:cxn modelId="{A02930FC-0FC0-44E9-8129-35607D34E77D}" type="presOf" srcId="{F828F013-DE80-489E-8DE3-5FD8FBDD5FDC}" destId="{4DC4C2C9-0B1D-45D8-A28D-0627F9B96002}" srcOrd="0" destOrd="0" presId="urn:microsoft.com/office/officeart/2008/layout/LinedList"/>
    <dgm:cxn modelId="{5B9D57FE-FDCC-420D-A8E5-95CB2655EC16}" srcId="{A74655F2-0A63-4DFE-A607-C417D39A808C}" destId="{7B64D968-2750-4F45-82AE-DDE30D24E4EE}" srcOrd="7" destOrd="0" parTransId="{0814D184-0FA9-4E0F-8355-F4A76B30A90D}" sibTransId="{92431D83-C04A-47D2-B184-ACC7F3C611C4}"/>
    <dgm:cxn modelId="{29766AFF-4481-4B9B-BF34-34EF65F2A408}" srcId="{A74655F2-0A63-4DFE-A607-C417D39A808C}" destId="{A5A5C7F8-7616-47C5-95F6-955FF9AB4469}" srcOrd="12" destOrd="0" parTransId="{56E143A0-7966-4D0A-8101-BC5B0E07E7F3}" sibTransId="{0B5CFE55-D513-4BFC-9787-45E6DE1E7EDE}"/>
    <dgm:cxn modelId="{15D8D3E0-A065-4A9F-AA6E-3CB6F370B2A0}" type="presParOf" srcId="{29B15935-2C73-4212-8A9C-C99DAD2E3369}" destId="{9D1FF095-9BBD-482B-8044-8FD1B71B37D5}" srcOrd="0" destOrd="0" presId="urn:microsoft.com/office/officeart/2008/layout/LinedList"/>
    <dgm:cxn modelId="{B2246362-361B-4F88-81FE-85AE3B6EF904}" type="presParOf" srcId="{29B15935-2C73-4212-8A9C-C99DAD2E3369}" destId="{D9D62194-1766-4CFE-977F-7C1AAD46A2E4}" srcOrd="1" destOrd="0" presId="urn:microsoft.com/office/officeart/2008/layout/LinedList"/>
    <dgm:cxn modelId="{73B07314-762F-4FAC-A0B2-4F49CE843BE7}" type="presParOf" srcId="{D9D62194-1766-4CFE-977F-7C1AAD46A2E4}" destId="{75697392-A2D3-4B35-8F41-061E9BD403A7}" srcOrd="0" destOrd="0" presId="urn:microsoft.com/office/officeart/2008/layout/LinedList"/>
    <dgm:cxn modelId="{3D13A56D-458B-434B-9F1B-0CD6EA2B7051}" type="presParOf" srcId="{D9D62194-1766-4CFE-977F-7C1AAD46A2E4}" destId="{5C5ADFBC-5151-421A-83C7-C0C562B8FF01}" srcOrd="1" destOrd="0" presId="urn:microsoft.com/office/officeart/2008/layout/LinedList"/>
    <dgm:cxn modelId="{5AA3198F-3BB9-4506-B01B-35E94571C8B4}" type="presParOf" srcId="{29B15935-2C73-4212-8A9C-C99DAD2E3369}" destId="{78B0C106-D0EC-46E0-A795-8CE7D8D4365A}" srcOrd="2" destOrd="0" presId="urn:microsoft.com/office/officeart/2008/layout/LinedList"/>
    <dgm:cxn modelId="{7252566F-3B3F-41B1-B651-5C3873BDFDE5}" type="presParOf" srcId="{29B15935-2C73-4212-8A9C-C99DAD2E3369}" destId="{A4E47714-D1F2-44A1-ACEF-B445435C6B5D}" srcOrd="3" destOrd="0" presId="urn:microsoft.com/office/officeart/2008/layout/LinedList"/>
    <dgm:cxn modelId="{CD3A9448-1AD1-440C-9DA6-9962F8DE4D49}" type="presParOf" srcId="{A4E47714-D1F2-44A1-ACEF-B445435C6B5D}" destId="{67AB9CD3-B5B2-47BE-9BCA-741F722F6866}" srcOrd="0" destOrd="0" presId="urn:microsoft.com/office/officeart/2008/layout/LinedList"/>
    <dgm:cxn modelId="{1C167404-0812-4CBD-B51A-49A032149C91}" type="presParOf" srcId="{A4E47714-D1F2-44A1-ACEF-B445435C6B5D}" destId="{EC97B8FB-C782-46E2-A125-3A1F4F8FF6B2}" srcOrd="1" destOrd="0" presId="urn:microsoft.com/office/officeart/2008/layout/LinedList"/>
    <dgm:cxn modelId="{3697CCDF-1F45-4287-AFB7-2721F2E575A4}" type="presParOf" srcId="{29B15935-2C73-4212-8A9C-C99DAD2E3369}" destId="{427F3B3B-499B-4B40-BDFF-929A14E07850}" srcOrd="4" destOrd="0" presId="urn:microsoft.com/office/officeart/2008/layout/LinedList"/>
    <dgm:cxn modelId="{127D94CA-9177-4601-BD9B-22568B8A5277}" type="presParOf" srcId="{29B15935-2C73-4212-8A9C-C99DAD2E3369}" destId="{5CD054E8-9F4B-44C2-A9ED-0CD7D07A7D6B}" srcOrd="5" destOrd="0" presId="urn:microsoft.com/office/officeart/2008/layout/LinedList"/>
    <dgm:cxn modelId="{63CDCE6A-97DD-4887-BC0C-AAC4983FBC70}" type="presParOf" srcId="{5CD054E8-9F4B-44C2-A9ED-0CD7D07A7D6B}" destId="{EDEC78D9-8388-49E1-8F02-3E47A7361AA3}" srcOrd="0" destOrd="0" presId="urn:microsoft.com/office/officeart/2008/layout/LinedList"/>
    <dgm:cxn modelId="{C2CBA944-19DF-4C94-9FE8-E9A7DB7A390C}" type="presParOf" srcId="{5CD054E8-9F4B-44C2-A9ED-0CD7D07A7D6B}" destId="{A88EADE1-04B5-4890-BB5C-68B63A8889E8}" srcOrd="1" destOrd="0" presId="urn:microsoft.com/office/officeart/2008/layout/LinedList"/>
    <dgm:cxn modelId="{4CF99212-F371-46A5-B517-D05C81B6A6EE}" type="presParOf" srcId="{29B15935-2C73-4212-8A9C-C99DAD2E3369}" destId="{9E884CD7-D761-4DF9-920F-8110266BD255}" srcOrd="6" destOrd="0" presId="urn:microsoft.com/office/officeart/2008/layout/LinedList"/>
    <dgm:cxn modelId="{7A4C31E5-2955-46C7-ADA5-B42B7BE929A5}" type="presParOf" srcId="{29B15935-2C73-4212-8A9C-C99DAD2E3369}" destId="{4CEAADC3-F637-4302-A7DD-B6818412D0F6}" srcOrd="7" destOrd="0" presId="urn:microsoft.com/office/officeart/2008/layout/LinedList"/>
    <dgm:cxn modelId="{692C2E5B-8FBC-4E32-85C5-999C381363A8}" type="presParOf" srcId="{4CEAADC3-F637-4302-A7DD-B6818412D0F6}" destId="{C2044220-844E-48A0-AABF-AB7DD277D6E4}" srcOrd="0" destOrd="0" presId="urn:microsoft.com/office/officeart/2008/layout/LinedList"/>
    <dgm:cxn modelId="{718124D2-A5C0-4195-9A7F-E9EE142250C7}" type="presParOf" srcId="{4CEAADC3-F637-4302-A7DD-B6818412D0F6}" destId="{8FC92483-4B43-4607-909C-5433B187EDDF}" srcOrd="1" destOrd="0" presId="urn:microsoft.com/office/officeart/2008/layout/LinedList"/>
    <dgm:cxn modelId="{FE171CB6-C2E4-4F6F-8CCE-FAE5FD54A0C9}" type="presParOf" srcId="{29B15935-2C73-4212-8A9C-C99DAD2E3369}" destId="{9A768576-7A21-4091-BD7D-3FBC09A398F1}" srcOrd="8" destOrd="0" presId="urn:microsoft.com/office/officeart/2008/layout/LinedList"/>
    <dgm:cxn modelId="{388EDFB8-7A41-4090-BA7F-751A841655A0}" type="presParOf" srcId="{29B15935-2C73-4212-8A9C-C99DAD2E3369}" destId="{FFC970CB-7108-4FC1-84C7-55C4BACA820A}" srcOrd="9" destOrd="0" presId="urn:microsoft.com/office/officeart/2008/layout/LinedList"/>
    <dgm:cxn modelId="{41E3A74A-BBD2-4225-A531-C820B9D439F5}" type="presParOf" srcId="{FFC970CB-7108-4FC1-84C7-55C4BACA820A}" destId="{E386A821-45CC-43CD-BE4B-31C0F4DF07EF}" srcOrd="0" destOrd="0" presId="urn:microsoft.com/office/officeart/2008/layout/LinedList"/>
    <dgm:cxn modelId="{C7169F58-6D8B-4CD4-957F-5156CEF00636}" type="presParOf" srcId="{FFC970CB-7108-4FC1-84C7-55C4BACA820A}" destId="{256F7551-24EB-4784-9DC6-18B420DDC168}" srcOrd="1" destOrd="0" presId="urn:microsoft.com/office/officeart/2008/layout/LinedList"/>
    <dgm:cxn modelId="{A49ABCFB-E58A-44C1-92F0-563C77B51107}" type="presParOf" srcId="{29B15935-2C73-4212-8A9C-C99DAD2E3369}" destId="{F0A5BD3F-706F-4C86-B1D6-F075A84ACB12}" srcOrd="10" destOrd="0" presId="urn:microsoft.com/office/officeart/2008/layout/LinedList"/>
    <dgm:cxn modelId="{1420FA31-7543-4C85-B63D-3C51D4993DB6}" type="presParOf" srcId="{29B15935-2C73-4212-8A9C-C99DAD2E3369}" destId="{58EE7466-93F4-4EBD-95EB-39CE9781C136}" srcOrd="11" destOrd="0" presId="urn:microsoft.com/office/officeart/2008/layout/LinedList"/>
    <dgm:cxn modelId="{28A53FEA-E235-435B-8A32-79FC283CC83F}" type="presParOf" srcId="{58EE7466-93F4-4EBD-95EB-39CE9781C136}" destId="{9B194FBD-23AF-4D8E-8D6D-7260C5AC56AE}" srcOrd="0" destOrd="0" presId="urn:microsoft.com/office/officeart/2008/layout/LinedList"/>
    <dgm:cxn modelId="{70CDF3C8-46E0-46A4-9BD9-FFECF14934FB}" type="presParOf" srcId="{58EE7466-93F4-4EBD-95EB-39CE9781C136}" destId="{AA466FFE-A6D3-4362-BD10-991AE6D3FB2B}" srcOrd="1" destOrd="0" presId="urn:microsoft.com/office/officeart/2008/layout/LinedList"/>
    <dgm:cxn modelId="{159F6B45-A44B-4E95-A55A-6612E06982AA}" type="presParOf" srcId="{29B15935-2C73-4212-8A9C-C99DAD2E3369}" destId="{F48383D1-5F02-44B7-9227-6209A1456F0F}" srcOrd="12" destOrd="0" presId="urn:microsoft.com/office/officeart/2008/layout/LinedList"/>
    <dgm:cxn modelId="{C616F6E2-E50E-4E51-BB01-502466DD8CDE}" type="presParOf" srcId="{29B15935-2C73-4212-8A9C-C99DAD2E3369}" destId="{DF2A1488-87F5-4EEA-9BBF-CB38598D21BC}" srcOrd="13" destOrd="0" presId="urn:microsoft.com/office/officeart/2008/layout/LinedList"/>
    <dgm:cxn modelId="{308FB2F8-A2AA-49B5-AC3F-0083C2FDAD44}" type="presParOf" srcId="{DF2A1488-87F5-4EEA-9BBF-CB38598D21BC}" destId="{25DB9DA2-7FD8-49CB-8860-FAD959D7CD89}" srcOrd="0" destOrd="0" presId="urn:microsoft.com/office/officeart/2008/layout/LinedList"/>
    <dgm:cxn modelId="{0CA33676-8910-4156-A1F6-88D7D478C11E}" type="presParOf" srcId="{DF2A1488-87F5-4EEA-9BBF-CB38598D21BC}" destId="{D45E683F-48E3-413D-BD2C-224E91E0290B}" srcOrd="1" destOrd="0" presId="urn:microsoft.com/office/officeart/2008/layout/LinedList"/>
    <dgm:cxn modelId="{DB0729A3-3879-4E10-AC7B-AA9654A85ECC}" type="presParOf" srcId="{29B15935-2C73-4212-8A9C-C99DAD2E3369}" destId="{579A330E-15E7-46F2-97A1-8E53F29F80D7}" srcOrd="14" destOrd="0" presId="urn:microsoft.com/office/officeart/2008/layout/LinedList"/>
    <dgm:cxn modelId="{BB3BCF15-FFB4-4466-B936-07FC90442B3E}" type="presParOf" srcId="{29B15935-2C73-4212-8A9C-C99DAD2E3369}" destId="{5770EDA3-86A1-4C2F-A436-015392CD002B}" srcOrd="15" destOrd="0" presId="urn:microsoft.com/office/officeart/2008/layout/LinedList"/>
    <dgm:cxn modelId="{47D9C82A-3F23-4EBC-8C57-A968A357B297}" type="presParOf" srcId="{5770EDA3-86A1-4C2F-A436-015392CD002B}" destId="{C9A2CE62-188F-4DBB-95D6-212BDE4C066C}" srcOrd="0" destOrd="0" presId="urn:microsoft.com/office/officeart/2008/layout/LinedList"/>
    <dgm:cxn modelId="{AEE255D9-B5EC-44E4-B6E3-76140C81CF5A}" type="presParOf" srcId="{5770EDA3-86A1-4C2F-A436-015392CD002B}" destId="{C4A1D4AC-5FF9-405B-A662-48A3F95D3713}" srcOrd="1" destOrd="0" presId="urn:microsoft.com/office/officeart/2008/layout/LinedList"/>
    <dgm:cxn modelId="{F74CB9BF-0C9F-41F1-8C80-23DD2AD8C163}" type="presParOf" srcId="{29B15935-2C73-4212-8A9C-C99DAD2E3369}" destId="{F527EC6D-EE31-4D56-B0D2-D7931E2ECEE5}" srcOrd="16" destOrd="0" presId="urn:microsoft.com/office/officeart/2008/layout/LinedList"/>
    <dgm:cxn modelId="{EAC21916-5649-4197-A707-7FB485F42624}" type="presParOf" srcId="{29B15935-2C73-4212-8A9C-C99DAD2E3369}" destId="{15D60FEA-5E3A-4EE1-BD8C-E5B99C31A6B1}" srcOrd="17" destOrd="0" presId="urn:microsoft.com/office/officeart/2008/layout/LinedList"/>
    <dgm:cxn modelId="{E22DD038-581F-4359-9DC0-3F1DEEB8D90C}" type="presParOf" srcId="{15D60FEA-5E3A-4EE1-BD8C-E5B99C31A6B1}" destId="{4DC4C2C9-0B1D-45D8-A28D-0627F9B96002}" srcOrd="0" destOrd="0" presId="urn:microsoft.com/office/officeart/2008/layout/LinedList"/>
    <dgm:cxn modelId="{2B74A754-9A30-4A59-AF06-249AA77F9656}" type="presParOf" srcId="{15D60FEA-5E3A-4EE1-BD8C-E5B99C31A6B1}" destId="{F27B84E3-EF12-4144-96E7-6F64221B0E51}" srcOrd="1" destOrd="0" presId="urn:microsoft.com/office/officeart/2008/layout/LinedList"/>
    <dgm:cxn modelId="{BF805458-A6DC-412B-9FCB-0B2388DCEDBB}" type="presParOf" srcId="{29B15935-2C73-4212-8A9C-C99DAD2E3369}" destId="{CE0DF4CA-F93D-40C6-B159-D7DB16B68942}" srcOrd="18" destOrd="0" presId="urn:microsoft.com/office/officeart/2008/layout/LinedList"/>
    <dgm:cxn modelId="{70829D02-858B-4C3B-BDAA-1D796B4D692F}" type="presParOf" srcId="{29B15935-2C73-4212-8A9C-C99DAD2E3369}" destId="{60932F72-752D-4C3C-8ADF-34FE979A503F}" srcOrd="19" destOrd="0" presId="urn:microsoft.com/office/officeart/2008/layout/LinedList"/>
    <dgm:cxn modelId="{E8113090-927B-44DF-87E4-39E3C2D9CDB6}" type="presParOf" srcId="{60932F72-752D-4C3C-8ADF-34FE979A503F}" destId="{1A8159C6-21B2-474B-B5DF-91230AAFEC7D}" srcOrd="0" destOrd="0" presId="urn:microsoft.com/office/officeart/2008/layout/LinedList"/>
    <dgm:cxn modelId="{26E2FBE4-D01C-44C2-A3AC-2FAF8F4348B4}" type="presParOf" srcId="{60932F72-752D-4C3C-8ADF-34FE979A503F}" destId="{C88F7A94-E377-44DF-92CC-AF6C1FE996C6}" srcOrd="1" destOrd="0" presId="urn:microsoft.com/office/officeart/2008/layout/LinedList"/>
    <dgm:cxn modelId="{F3424579-C622-4744-9C48-91FEFAACB236}" type="presParOf" srcId="{29B15935-2C73-4212-8A9C-C99DAD2E3369}" destId="{977C047A-4D80-47C8-9A2F-8DC7929BB51F}" srcOrd="20" destOrd="0" presId="urn:microsoft.com/office/officeart/2008/layout/LinedList"/>
    <dgm:cxn modelId="{3B8FD4CD-B6D0-48BA-AA11-DFF47AE8DC61}" type="presParOf" srcId="{29B15935-2C73-4212-8A9C-C99DAD2E3369}" destId="{58C65CF9-6D7B-4736-992E-B69A9CFADC68}" srcOrd="21" destOrd="0" presId="urn:microsoft.com/office/officeart/2008/layout/LinedList"/>
    <dgm:cxn modelId="{589A64BC-5126-46B7-97B8-DDEC5F9933B8}" type="presParOf" srcId="{58C65CF9-6D7B-4736-992E-B69A9CFADC68}" destId="{5B3D688A-09AE-44B8-9006-196B4A2BA653}" srcOrd="0" destOrd="0" presId="urn:microsoft.com/office/officeart/2008/layout/LinedList"/>
    <dgm:cxn modelId="{2DF6AFBB-F45E-47CF-B0AD-0E51FF14060C}" type="presParOf" srcId="{58C65CF9-6D7B-4736-992E-B69A9CFADC68}" destId="{C79EB7B1-E1E6-4A9C-A0A7-11C73FC3C89E}" srcOrd="1" destOrd="0" presId="urn:microsoft.com/office/officeart/2008/layout/LinedList"/>
    <dgm:cxn modelId="{7C167062-85BB-4409-8419-603478AFCBF0}" type="presParOf" srcId="{29B15935-2C73-4212-8A9C-C99DAD2E3369}" destId="{D55D7211-964F-419A-B966-8587D3CD6631}" srcOrd="22" destOrd="0" presId="urn:microsoft.com/office/officeart/2008/layout/LinedList"/>
    <dgm:cxn modelId="{2E37EC43-F02D-48B7-8D1B-1271BC4102A2}" type="presParOf" srcId="{29B15935-2C73-4212-8A9C-C99DAD2E3369}" destId="{97BDE867-AD0C-481F-AC36-0914579754FE}" srcOrd="23" destOrd="0" presId="urn:microsoft.com/office/officeart/2008/layout/LinedList"/>
    <dgm:cxn modelId="{E7BADB11-8BA0-40C2-8662-E92C14A96CC4}" type="presParOf" srcId="{97BDE867-AD0C-481F-AC36-0914579754FE}" destId="{F7AB75B2-CBB8-41DF-9F75-B859509E9E10}" srcOrd="0" destOrd="0" presId="urn:microsoft.com/office/officeart/2008/layout/LinedList"/>
    <dgm:cxn modelId="{1D8CBFCE-53AB-45BF-B985-BF308E521485}" type="presParOf" srcId="{97BDE867-AD0C-481F-AC36-0914579754FE}" destId="{D119346A-9201-446E-847B-437972069D41}" srcOrd="1" destOrd="0" presId="urn:microsoft.com/office/officeart/2008/layout/LinedList"/>
    <dgm:cxn modelId="{261B0AF8-4CC1-41E7-9A5F-8F0B6974038D}" type="presParOf" srcId="{29B15935-2C73-4212-8A9C-C99DAD2E3369}" destId="{27E9E195-DAA6-45EE-92FE-574DE4151029}" srcOrd="24" destOrd="0" presId="urn:microsoft.com/office/officeart/2008/layout/LinedList"/>
    <dgm:cxn modelId="{023BBFC7-FAAB-4274-864C-1814F5273988}" type="presParOf" srcId="{29B15935-2C73-4212-8A9C-C99DAD2E3369}" destId="{C29FD258-4219-4232-A84A-ACE1FFEF8093}" srcOrd="25" destOrd="0" presId="urn:microsoft.com/office/officeart/2008/layout/LinedList"/>
    <dgm:cxn modelId="{8CAC0265-89D2-4C61-AFE5-4D35988A7C50}" type="presParOf" srcId="{C29FD258-4219-4232-A84A-ACE1FFEF8093}" destId="{31CBCC63-211C-4B82-8565-A647EC7E6D39}" srcOrd="0" destOrd="0" presId="urn:microsoft.com/office/officeart/2008/layout/LinedList"/>
    <dgm:cxn modelId="{3DF00C75-4354-4CB7-8E7D-F3AC36EFA253}" type="presParOf" srcId="{C29FD258-4219-4232-A84A-ACE1FFEF8093}" destId="{FAD79752-EF3D-45BC-A828-952C58BC1997}" srcOrd="1" destOrd="0" presId="urn:microsoft.com/office/officeart/2008/layout/LinedList"/>
    <dgm:cxn modelId="{041A4132-3D15-4ECF-824E-BA69C9AB99BA}" type="presParOf" srcId="{29B15935-2C73-4212-8A9C-C99DAD2E3369}" destId="{47E18527-1426-46E7-99BD-C47859BCAC2A}" srcOrd="26" destOrd="0" presId="urn:microsoft.com/office/officeart/2008/layout/LinedList"/>
    <dgm:cxn modelId="{1B429620-0651-4F5A-BF53-AED9D251AE6C}" type="presParOf" srcId="{29B15935-2C73-4212-8A9C-C99DAD2E3369}" destId="{D6EC55FF-37F2-435B-9D36-9638011B85EA}" srcOrd="27" destOrd="0" presId="urn:microsoft.com/office/officeart/2008/layout/LinedList"/>
    <dgm:cxn modelId="{1942ACDB-2FEA-4656-AE50-65B72A1CEB83}" type="presParOf" srcId="{D6EC55FF-37F2-435B-9D36-9638011B85EA}" destId="{649EA0C0-D856-4B84-95B8-77947999679D}" srcOrd="0" destOrd="0" presId="urn:microsoft.com/office/officeart/2008/layout/LinedList"/>
    <dgm:cxn modelId="{0D7FAA3F-1B9F-4284-8113-EBA3B6969460}" type="presParOf" srcId="{D6EC55FF-37F2-435B-9D36-9638011B85EA}" destId="{4FD140E3-DF77-47A1-A56A-9389AAD23A52}" srcOrd="1" destOrd="0" presId="urn:microsoft.com/office/officeart/2008/layout/LinedList"/>
    <dgm:cxn modelId="{898F0E9F-8C57-4D9F-B086-95B4D27988EC}" type="presParOf" srcId="{29B15935-2C73-4212-8A9C-C99DAD2E3369}" destId="{EF0D6EA5-7459-4D6F-A51A-081FA20B1162}" srcOrd="28" destOrd="0" presId="urn:microsoft.com/office/officeart/2008/layout/LinedList"/>
    <dgm:cxn modelId="{56511317-423C-46AA-B1C4-F318A1BEB984}" type="presParOf" srcId="{29B15935-2C73-4212-8A9C-C99DAD2E3369}" destId="{BA8DD79D-8D28-4CDB-801F-DE3730099DB3}" srcOrd="29" destOrd="0" presId="urn:microsoft.com/office/officeart/2008/layout/LinedList"/>
    <dgm:cxn modelId="{BC94DA79-304B-429D-82BF-76241757BB9E}" type="presParOf" srcId="{BA8DD79D-8D28-4CDB-801F-DE3730099DB3}" destId="{0606AE33-60EC-414B-A52D-BFF8E30B74BA}" srcOrd="0" destOrd="0" presId="urn:microsoft.com/office/officeart/2008/layout/LinedList"/>
    <dgm:cxn modelId="{403F0052-F947-4F78-966F-232BA47C9AD9}" type="presParOf" srcId="{BA8DD79D-8D28-4CDB-801F-DE3730099DB3}" destId="{3CE61E45-0918-4AAA-9AA2-31C61E8587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5BBC-C6C4-4794-A493-1B45E892FAFC}">
      <dsp:nvSpPr>
        <dsp:cNvPr id="0" name=""/>
        <dsp:cNvSpPr/>
      </dsp:nvSpPr>
      <dsp:spPr>
        <a:xfrm rot="5400000">
          <a:off x="-179572" y="182011"/>
          <a:ext cx="1197147" cy="838003"/>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ontserrat Light" panose="00000400000000000000" pitchFamily="2" charset="0"/>
          </a:endParaRPr>
        </a:p>
        <a:p>
          <a:pPr marL="0" lvl="0" indent="0" algn="ctr" defTabSz="355600">
            <a:lnSpc>
              <a:spcPct val="90000"/>
            </a:lnSpc>
            <a:spcBef>
              <a:spcPct val="0"/>
            </a:spcBef>
            <a:spcAft>
              <a:spcPct val="35000"/>
            </a:spcAft>
            <a:buNone/>
          </a:pPr>
          <a:r>
            <a:rPr lang="en-US" sz="2400" kern="1200" dirty="0">
              <a:latin typeface="Montserrat" panose="00000500000000000000" pitchFamily="2" charset="0"/>
            </a:rPr>
            <a:t>1</a:t>
          </a:r>
        </a:p>
      </dsp:txBody>
      <dsp:txXfrm rot="-5400000">
        <a:off x="1" y="421441"/>
        <a:ext cx="838003" cy="359144"/>
      </dsp:txXfrm>
    </dsp:sp>
    <dsp:sp modelId="{B4C504CE-5FCD-42B5-9A06-15F269D798BB}">
      <dsp:nvSpPr>
        <dsp:cNvPr id="0" name=""/>
        <dsp:cNvSpPr/>
      </dsp:nvSpPr>
      <dsp:spPr>
        <a:xfrm rot="5400000">
          <a:off x="5287524" y="-4447081"/>
          <a:ext cx="778555" cy="967759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Montserrat" panose="00000500000000000000" pitchFamily="2" charset="0"/>
            </a:rPr>
            <a:t>Create user account</a:t>
          </a:r>
          <a:endParaRPr lang="en-US" sz="1800" b="1" kern="1200" dirty="0">
            <a:latin typeface="Montserrat" panose="00000500000000000000" pitchFamily="2" charset="0"/>
          </a:endParaRPr>
        </a:p>
        <a:p>
          <a:pPr marL="171450" lvl="1" indent="-171450" algn="l" defTabSz="755650">
            <a:lnSpc>
              <a:spcPct val="90000"/>
            </a:lnSpc>
            <a:spcBef>
              <a:spcPct val="0"/>
            </a:spcBef>
            <a:spcAft>
              <a:spcPct val="15000"/>
            </a:spcAft>
            <a:buChar char="•"/>
          </a:pPr>
          <a:r>
            <a:rPr lang="en-US" sz="1700" kern="1200" dirty="0">
              <a:latin typeface="Montserrat" panose="00000500000000000000" pitchFamily="2" charset="0"/>
            </a:rPr>
            <a:t>Complete an online application. (User account must be created first.)</a:t>
          </a:r>
        </a:p>
      </dsp:txBody>
      <dsp:txXfrm rot="-5400000">
        <a:off x="838004" y="40445"/>
        <a:ext cx="9639590" cy="702543"/>
      </dsp:txXfrm>
    </dsp:sp>
    <dsp:sp modelId="{C8DA7FA4-1C23-44DA-9241-FB6E01FA2437}">
      <dsp:nvSpPr>
        <dsp:cNvPr id="0" name=""/>
        <dsp:cNvSpPr/>
      </dsp:nvSpPr>
      <dsp:spPr>
        <a:xfrm rot="5400000">
          <a:off x="-179572" y="1231782"/>
          <a:ext cx="1197147" cy="838003"/>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ontserrat Light" panose="00000400000000000000" pitchFamily="2" charset="0"/>
          </a:endParaRPr>
        </a:p>
        <a:p>
          <a:pPr marL="0" lvl="0" indent="0" algn="ctr" defTabSz="355600">
            <a:lnSpc>
              <a:spcPct val="90000"/>
            </a:lnSpc>
            <a:spcBef>
              <a:spcPct val="0"/>
            </a:spcBef>
            <a:spcAft>
              <a:spcPct val="35000"/>
            </a:spcAft>
            <a:buNone/>
          </a:pPr>
          <a:r>
            <a:rPr lang="en-US" sz="2400" kern="1200" dirty="0">
              <a:latin typeface="Montserrat" panose="00000500000000000000" pitchFamily="2" charset="0"/>
            </a:rPr>
            <a:t>2</a:t>
          </a:r>
        </a:p>
      </dsp:txBody>
      <dsp:txXfrm rot="-5400000">
        <a:off x="1" y="1471212"/>
        <a:ext cx="838003" cy="359144"/>
      </dsp:txXfrm>
    </dsp:sp>
    <dsp:sp modelId="{E580663D-08A6-44ED-B4AA-FB1CA7DC7A95}">
      <dsp:nvSpPr>
        <dsp:cNvPr id="0" name=""/>
        <dsp:cNvSpPr/>
      </dsp:nvSpPr>
      <dsp:spPr>
        <a:xfrm rot="5400000">
          <a:off x="5287728" y="-3397515"/>
          <a:ext cx="778145" cy="9677596"/>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a:latin typeface="Montserrat" panose="00000500000000000000" pitchFamily="2" charset="0"/>
            </a:rPr>
            <a:t>Provider contract selection </a:t>
          </a:r>
          <a:endParaRPr lang="en-US" sz="1800" b="1" kern="1200" dirty="0">
            <a:latin typeface="Montserrat" panose="00000500000000000000" pitchFamily="2" charset="0"/>
          </a:endParaRPr>
        </a:p>
        <a:p>
          <a:pPr marL="171450" lvl="1" indent="-171450" algn="l" defTabSz="755650">
            <a:lnSpc>
              <a:spcPct val="90000"/>
            </a:lnSpc>
            <a:spcBef>
              <a:spcPct val="0"/>
            </a:spcBef>
            <a:spcAft>
              <a:spcPct val="15000"/>
            </a:spcAft>
            <a:buChar char="•"/>
          </a:pPr>
          <a:r>
            <a:rPr lang="en-US" sz="1700" kern="1200">
              <a:latin typeface="Montserrat" panose="00000500000000000000" pitchFamily="2" charset="0"/>
            </a:rPr>
            <a:t>The type of provider contract must be selected (i.e., individual, business, I/T/U).</a:t>
          </a:r>
          <a:endParaRPr lang="en-US" sz="1700" kern="1200" dirty="0">
            <a:latin typeface="Montserrat" panose="00000500000000000000" pitchFamily="2" charset="0"/>
          </a:endParaRPr>
        </a:p>
      </dsp:txBody>
      <dsp:txXfrm rot="-5400000">
        <a:off x="838003" y="1090196"/>
        <a:ext cx="9639610" cy="702173"/>
      </dsp:txXfrm>
    </dsp:sp>
    <dsp:sp modelId="{E94F3713-A77B-4976-83CA-B9FA7408C696}">
      <dsp:nvSpPr>
        <dsp:cNvPr id="0" name=""/>
        <dsp:cNvSpPr/>
      </dsp:nvSpPr>
      <dsp:spPr>
        <a:xfrm rot="5400000">
          <a:off x="-179572" y="2281552"/>
          <a:ext cx="1197147" cy="838003"/>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ontserrat Light" panose="00000400000000000000" pitchFamily="2" charset="0"/>
          </a:endParaRPr>
        </a:p>
        <a:p>
          <a:pPr marL="0" lvl="0" indent="0" algn="ctr" defTabSz="355600">
            <a:lnSpc>
              <a:spcPct val="90000"/>
            </a:lnSpc>
            <a:spcBef>
              <a:spcPct val="0"/>
            </a:spcBef>
            <a:spcAft>
              <a:spcPct val="35000"/>
            </a:spcAft>
            <a:buNone/>
          </a:pPr>
          <a:r>
            <a:rPr lang="en-US" sz="2400" kern="1200" dirty="0">
              <a:latin typeface="Montserrat" panose="00000500000000000000" pitchFamily="2" charset="0"/>
            </a:rPr>
            <a:t>3</a:t>
          </a:r>
        </a:p>
      </dsp:txBody>
      <dsp:txXfrm rot="-5400000">
        <a:off x="1" y="2520982"/>
        <a:ext cx="838003" cy="359144"/>
      </dsp:txXfrm>
    </dsp:sp>
    <dsp:sp modelId="{3FC0A7E9-A03C-48B7-BF56-8CEB69DC6BE9}">
      <dsp:nvSpPr>
        <dsp:cNvPr id="0" name=""/>
        <dsp:cNvSpPr/>
      </dsp:nvSpPr>
      <dsp:spPr>
        <a:xfrm rot="5400000">
          <a:off x="5287728" y="-2347745"/>
          <a:ext cx="778145" cy="9677596"/>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Montserrat" panose="00000500000000000000" pitchFamily="2" charset="0"/>
            </a:rPr>
            <a:t>Provider type selection </a:t>
          </a:r>
        </a:p>
        <a:p>
          <a:pPr marL="171450" lvl="1" indent="-171450" algn="l" defTabSz="755650">
            <a:lnSpc>
              <a:spcPct val="90000"/>
            </a:lnSpc>
            <a:spcBef>
              <a:spcPct val="0"/>
            </a:spcBef>
            <a:spcAft>
              <a:spcPct val="15000"/>
            </a:spcAft>
            <a:buChar char="•"/>
          </a:pPr>
          <a:r>
            <a:rPr lang="en-US" sz="1700" kern="1200" dirty="0">
              <a:latin typeface="Montserrat" panose="00000500000000000000" pitchFamily="2" charset="0"/>
            </a:rPr>
            <a:t>Based on the contract type selected, many different provider types are available. </a:t>
          </a:r>
        </a:p>
      </dsp:txBody>
      <dsp:txXfrm rot="-5400000">
        <a:off x="838003" y="2139966"/>
        <a:ext cx="9639610" cy="702173"/>
      </dsp:txXfrm>
    </dsp:sp>
    <dsp:sp modelId="{A419AF76-A4D9-4E43-ADAF-2B91FA5327F4}">
      <dsp:nvSpPr>
        <dsp:cNvPr id="0" name=""/>
        <dsp:cNvSpPr/>
      </dsp:nvSpPr>
      <dsp:spPr>
        <a:xfrm rot="5400000">
          <a:off x="-179572" y="3331322"/>
          <a:ext cx="1197147" cy="83800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endParaRPr lang="en-US" sz="800" kern="1200" dirty="0">
            <a:latin typeface="Montserrat Light" panose="00000400000000000000" pitchFamily="2" charset="0"/>
          </a:endParaRPr>
        </a:p>
        <a:p>
          <a:pPr marL="0" lvl="0" indent="0" algn="ctr" defTabSz="355600">
            <a:lnSpc>
              <a:spcPct val="90000"/>
            </a:lnSpc>
            <a:spcBef>
              <a:spcPct val="0"/>
            </a:spcBef>
            <a:spcAft>
              <a:spcPct val="35000"/>
            </a:spcAft>
            <a:buNone/>
          </a:pPr>
          <a:r>
            <a:rPr lang="en-US" sz="2400" kern="1200" dirty="0">
              <a:latin typeface="Montserrat" panose="00000500000000000000" pitchFamily="2" charset="0"/>
            </a:rPr>
            <a:t>4</a:t>
          </a:r>
        </a:p>
      </dsp:txBody>
      <dsp:txXfrm rot="-5400000">
        <a:off x="1" y="3570752"/>
        <a:ext cx="838003" cy="359144"/>
      </dsp:txXfrm>
    </dsp:sp>
    <dsp:sp modelId="{4E84D7B5-5F30-41A8-A1C7-3250A02281C5}">
      <dsp:nvSpPr>
        <dsp:cNvPr id="0" name=""/>
        <dsp:cNvSpPr/>
      </dsp:nvSpPr>
      <dsp:spPr>
        <a:xfrm rot="5400000">
          <a:off x="5287728" y="-1297974"/>
          <a:ext cx="778145" cy="9677596"/>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latin typeface="Montserrat" panose="00000500000000000000" pitchFamily="2" charset="0"/>
            </a:rPr>
            <a:t>Provider program selection </a:t>
          </a:r>
          <a:endParaRPr lang="en-US" sz="1800" kern="1200" dirty="0">
            <a:latin typeface="Montserrat" panose="00000500000000000000" pitchFamily="2" charset="0"/>
          </a:endParaRPr>
        </a:p>
        <a:p>
          <a:pPr marL="171450" lvl="1" indent="-171450" algn="l" defTabSz="755650">
            <a:lnSpc>
              <a:spcPct val="90000"/>
            </a:lnSpc>
            <a:spcBef>
              <a:spcPct val="0"/>
            </a:spcBef>
            <a:spcAft>
              <a:spcPct val="15000"/>
            </a:spcAft>
            <a:buChar char="•"/>
          </a:pPr>
          <a:r>
            <a:rPr lang="en-US" sz="1700" kern="1200" dirty="0">
              <a:latin typeface="Montserrat" panose="00000500000000000000" pitchFamily="2" charset="0"/>
            </a:rPr>
            <a:t>The program of desired enrollment must be selected (i.e., SoonerCare, DDSD waiver). </a:t>
          </a:r>
        </a:p>
      </dsp:txBody>
      <dsp:txXfrm rot="-5400000">
        <a:off x="838003" y="3189737"/>
        <a:ext cx="9639610" cy="702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FF095-9BBD-482B-8044-8FD1B71B37D5}">
      <dsp:nvSpPr>
        <dsp:cNvPr id="0" name=""/>
        <dsp:cNvSpPr/>
      </dsp:nvSpPr>
      <dsp:spPr>
        <a:xfrm>
          <a:off x="0" y="2371"/>
          <a:ext cx="710082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97392-A2D3-4B35-8F41-061E9BD403A7}">
      <dsp:nvSpPr>
        <dsp:cNvPr id="0" name=""/>
        <dsp:cNvSpPr/>
      </dsp:nvSpPr>
      <dsp:spPr>
        <a:xfrm>
          <a:off x="0" y="2371"/>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accent2"/>
              </a:solidFill>
              <a:latin typeface="Montserrat" panose="00000500000000000000" pitchFamily="2" charset="0"/>
            </a:rPr>
            <a:t>Administration Codes:</a:t>
          </a:r>
        </a:p>
      </dsp:txBody>
      <dsp:txXfrm>
        <a:off x="0" y="2371"/>
        <a:ext cx="7100820" cy="340017"/>
      </dsp:txXfrm>
    </dsp:sp>
    <dsp:sp modelId="{78B0C106-D0EC-46E0-A795-8CE7D8D4365A}">
      <dsp:nvSpPr>
        <dsp:cNvPr id="0" name=""/>
        <dsp:cNvSpPr/>
      </dsp:nvSpPr>
      <dsp:spPr>
        <a:xfrm>
          <a:off x="0" y="342388"/>
          <a:ext cx="7100820" cy="0"/>
        </a:xfrm>
        <a:prstGeom prst="line">
          <a:avLst/>
        </a:prstGeom>
        <a:solidFill>
          <a:schemeClr val="accent2">
            <a:hueOff val="-103955"/>
            <a:satOff val="-5995"/>
            <a:lumOff val="616"/>
            <a:alphaOff val="0"/>
          </a:schemeClr>
        </a:solidFill>
        <a:ln w="12700" cap="flat" cmpd="sng" algn="ctr">
          <a:solidFill>
            <a:schemeClr val="accent2">
              <a:hueOff val="-103955"/>
              <a:satOff val="-5995"/>
              <a:lumOff val="61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B9CD3-B5B2-47BE-9BCA-741F722F6866}">
      <dsp:nvSpPr>
        <dsp:cNvPr id="0" name=""/>
        <dsp:cNvSpPr/>
      </dsp:nvSpPr>
      <dsp:spPr>
        <a:xfrm>
          <a:off x="0" y="342388"/>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90460  90471  90472  90473  90474  90480</a:t>
          </a:r>
        </a:p>
      </dsp:txBody>
      <dsp:txXfrm>
        <a:off x="0" y="342388"/>
        <a:ext cx="7100820" cy="340017"/>
      </dsp:txXfrm>
    </dsp:sp>
    <dsp:sp modelId="{427F3B3B-499B-4B40-BDFF-929A14E07850}">
      <dsp:nvSpPr>
        <dsp:cNvPr id="0" name=""/>
        <dsp:cNvSpPr/>
      </dsp:nvSpPr>
      <dsp:spPr>
        <a:xfrm>
          <a:off x="0" y="682405"/>
          <a:ext cx="7100820" cy="0"/>
        </a:xfrm>
        <a:prstGeom prst="line">
          <a:avLst/>
        </a:prstGeom>
        <a:solidFill>
          <a:schemeClr val="accent2">
            <a:hueOff val="-207909"/>
            <a:satOff val="-11990"/>
            <a:lumOff val="1233"/>
            <a:alphaOff val="0"/>
          </a:schemeClr>
        </a:solidFill>
        <a:ln w="12700" cap="flat" cmpd="sng" algn="ctr">
          <a:solidFill>
            <a:schemeClr val="accent2">
              <a:hueOff val="-207909"/>
              <a:satOff val="-11990"/>
              <a:lumOff val="12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C78D9-8388-49E1-8F02-3E47A7361AA3}">
      <dsp:nvSpPr>
        <dsp:cNvPr id="0" name=""/>
        <dsp:cNvSpPr/>
      </dsp:nvSpPr>
      <dsp:spPr>
        <a:xfrm>
          <a:off x="0" y="682405"/>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96380  96381  G0008  G0009  G0010  M0201</a:t>
          </a:r>
        </a:p>
      </dsp:txBody>
      <dsp:txXfrm>
        <a:off x="0" y="682405"/>
        <a:ext cx="7100820" cy="340017"/>
      </dsp:txXfrm>
    </dsp:sp>
    <dsp:sp modelId="{9E884CD7-D761-4DF9-920F-8110266BD255}">
      <dsp:nvSpPr>
        <dsp:cNvPr id="0" name=""/>
        <dsp:cNvSpPr/>
      </dsp:nvSpPr>
      <dsp:spPr>
        <a:xfrm>
          <a:off x="0" y="1022422"/>
          <a:ext cx="7100820" cy="0"/>
        </a:xfrm>
        <a:prstGeom prst="line">
          <a:avLst/>
        </a:prstGeom>
        <a:solidFill>
          <a:schemeClr val="accent2">
            <a:hueOff val="-311864"/>
            <a:satOff val="-17985"/>
            <a:lumOff val="1849"/>
            <a:alphaOff val="0"/>
          </a:schemeClr>
        </a:solidFill>
        <a:ln w="12700" cap="flat" cmpd="sng" algn="ctr">
          <a:solidFill>
            <a:schemeClr val="accent2">
              <a:hueOff val="-311864"/>
              <a:satOff val="-17985"/>
              <a:lumOff val="18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44220-844E-48A0-AABF-AB7DD277D6E4}">
      <dsp:nvSpPr>
        <dsp:cNvPr id="0" name=""/>
        <dsp:cNvSpPr/>
      </dsp:nvSpPr>
      <dsp:spPr>
        <a:xfrm>
          <a:off x="0" y="1022422"/>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solidFill>
                <a:schemeClr val="accent2"/>
              </a:solidFill>
              <a:latin typeface="Montserrat" panose="00000500000000000000" pitchFamily="2" charset="0"/>
            </a:rPr>
            <a:t>Vaccine Codes:</a:t>
          </a:r>
        </a:p>
      </dsp:txBody>
      <dsp:txXfrm>
        <a:off x="0" y="1022422"/>
        <a:ext cx="7100820" cy="340017"/>
      </dsp:txXfrm>
    </dsp:sp>
    <dsp:sp modelId="{9A768576-7A21-4091-BD7D-3FBC09A398F1}">
      <dsp:nvSpPr>
        <dsp:cNvPr id="0" name=""/>
        <dsp:cNvSpPr/>
      </dsp:nvSpPr>
      <dsp:spPr>
        <a:xfrm>
          <a:off x="0" y="1362440"/>
          <a:ext cx="7100820" cy="0"/>
        </a:xfrm>
        <a:prstGeom prst="line">
          <a:avLst/>
        </a:prstGeom>
        <a:solidFill>
          <a:schemeClr val="accent2">
            <a:hueOff val="-415818"/>
            <a:satOff val="-23979"/>
            <a:lumOff val="2465"/>
            <a:alphaOff val="0"/>
          </a:schemeClr>
        </a:solidFill>
        <a:ln w="12700" cap="flat" cmpd="sng" algn="ctr">
          <a:solidFill>
            <a:schemeClr val="accent2">
              <a:hueOff val="-415818"/>
              <a:satOff val="-23979"/>
              <a:lumOff val="24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6A821-45CC-43CD-BE4B-31C0F4DF07EF}">
      <dsp:nvSpPr>
        <dsp:cNvPr id="0" name=""/>
        <dsp:cNvSpPr/>
      </dsp:nvSpPr>
      <dsp:spPr>
        <a:xfrm>
          <a:off x="0" y="1362440"/>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90585  90586  90611  90619  90620  90621  90622 </a:t>
          </a:r>
        </a:p>
      </dsp:txBody>
      <dsp:txXfrm>
        <a:off x="0" y="1362440"/>
        <a:ext cx="7100820" cy="340017"/>
      </dsp:txXfrm>
    </dsp:sp>
    <dsp:sp modelId="{F0A5BD3F-706F-4C86-B1D6-F075A84ACB12}">
      <dsp:nvSpPr>
        <dsp:cNvPr id="0" name=""/>
        <dsp:cNvSpPr/>
      </dsp:nvSpPr>
      <dsp:spPr>
        <a:xfrm>
          <a:off x="0" y="1702457"/>
          <a:ext cx="7100820" cy="0"/>
        </a:xfrm>
        <a:prstGeom prst="line">
          <a:avLst/>
        </a:prstGeom>
        <a:solidFill>
          <a:schemeClr val="accent2">
            <a:hueOff val="-519773"/>
            <a:satOff val="-29974"/>
            <a:lumOff val="3081"/>
            <a:alphaOff val="0"/>
          </a:schemeClr>
        </a:solidFill>
        <a:ln w="12700" cap="flat" cmpd="sng" algn="ctr">
          <a:solidFill>
            <a:schemeClr val="accent2">
              <a:hueOff val="-519773"/>
              <a:satOff val="-29974"/>
              <a:lumOff val="30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94FBD-23AF-4D8E-8D6D-7260C5AC56AE}">
      <dsp:nvSpPr>
        <dsp:cNvPr id="0" name=""/>
        <dsp:cNvSpPr/>
      </dsp:nvSpPr>
      <dsp:spPr>
        <a:xfrm>
          <a:off x="0" y="1702457"/>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90623  90632  90633  90634  90636  90644  90647 </a:t>
          </a:r>
        </a:p>
      </dsp:txBody>
      <dsp:txXfrm>
        <a:off x="0" y="1702457"/>
        <a:ext cx="7100820" cy="340017"/>
      </dsp:txXfrm>
    </dsp:sp>
    <dsp:sp modelId="{F48383D1-5F02-44B7-9227-6209A1456F0F}">
      <dsp:nvSpPr>
        <dsp:cNvPr id="0" name=""/>
        <dsp:cNvSpPr/>
      </dsp:nvSpPr>
      <dsp:spPr>
        <a:xfrm>
          <a:off x="0" y="2042474"/>
          <a:ext cx="7100820" cy="0"/>
        </a:xfrm>
        <a:prstGeom prst="line">
          <a:avLst/>
        </a:prstGeom>
        <a:solidFill>
          <a:schemeClr val="accent2">
            <a:hueOff val="-623727"/>
            <a:satOff val="-35969"/>
            <a:lumOff val="3698"/>
            <a:alphaOff val="0"/>
          </a:schemeClr>
        </a:solidFill>
        <a:ln w="12700" cap="flat" cmpd="sng" algn="ctr">
          <a:solidFill>
            <a:schemeClr val="accent2">
              <a:hueOff val="-623727"/>
              <a:satOff val="-35969"/>
              <a:lumOff val="36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DB9DA2-7FD8-49CB-8860-FAD959D7CD89}">
      <dsp:nvSpPr>
        <dsp:cNvPr id="0" name=""/>
        <dsp:cNvSpPr/>
      </dsp:nvSpPr>
      <dsp:spPr>
        <a:xfrm>
          <a:off x="0" y="2042474"/>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90648  90651  90653  90654  90656  90657  90658</a:t>
          </a:r>
        </a:p>
      </dsp:txBody>
      <dsp:txXfrm>
        <a:off x="0" y="2042474"/>
        <a:ext cx="7100820" cy="340017"/>
      </dsp:txXfrm>
    </dsp:sp>
    <dsp:sp modelId="{579A330E-15E7-46F2-97A1-8E53F29F80D7}">
      <dsp:nvSpPr>
        <dsp:cNvPr id="0" name=""/>
        <dsp:cNvSpPr/>
      </dsp:nvSpPr>
      <dsp:spPr>
        <a:xfrm>
          <a:off x="0" y="2382492"/>
          <a:ext cx="710082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A2CE62-188F-4DBB-95D6-212BDE4C066C}">
      <dsp:nvSpPr>
        <dsp:cNvPr id="0" name=""/>
        <dsp:cNvSpPr/>
      </dsp:nvSpPr>
      <dsp:spPr>
        <a:xfrm>
          <a:off x="0" y="2382492"/>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90660  90661  90662  90670  90671  90673  90675 </a:t>
          </a:r>
        </a:p>
      </dsp:txBody>
      <dsp:txXfrm>
        <a:off x="0" y="2382492"/>
        <a:ext cx="7100820" cy="340017"/>
      </dsp:txXfrm>
    </dsp:sp>
    <dsp:sp modelId="{F527EC6D-EE31-4D56-B0D2-D7931E2ECEE5}">
      <dsp:nvSpPr>
        <dsp:cNvPr id="0" name=""/>
        <dsp:cNvSpPr/>
      </dsp:nvSpPr>
      <dsp:spPr>
        <a:xfrm>
          <a:off x="0" y="2722509"/>
          <a:ext cx="7100820" cy="0"/>
        </a:xfrm>
        <a:prstGeom prst="line">
          <a:avLst/>
        </a:prstGeom>
        <a:solidFill>
          <a:schemeClr val="accent2">
            <a:hueOff val="-831636"/>
            <a:satOff val="-47959"/>
            <a:lumOff val="4930"/>
            <a:alphaOff val="0"/>
          </a:schemeClr>
        </a:solidFill>
        <a:ln w="12700" cap="flat" cmpd="sng" algn="ctr">
          <a:solidFill>
            <a:schemeClr val="accent2">
              <a:hueOff val="-831636"/>
              <a:satOff val="-47959"/>
              <a:lumOff val="49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4C2C9-0B1D-45D8-A28D-0627F9B96002}">
      <dsp:nvSpPr>
        <dsp:cNvPr id="0" name=""/>
        <dsp:cNvSpPr/>
      </dsp:nvSpPr>
      <dsp:spPr>
        <a:xfrm>
          <a:off x="0" y="2722509"/>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90676  90677  90678  90679  90680  90681  90683 </a:t>
          </a:r>
        </a:p>
      </dsp:txBody>
      <dsp:txXfrm>
        <a:off x="0" y="2722509"/>
        <a:ext cx="7100820" cy="340017"/>
      </dsp:txXfrm>
    </dsp:sp>
    <dsp:sp modelId="{CE0DF4CA-F93D-40C6-B159-D7DB16B68942}">
      <dsp:nvSpPr>
        <dsp:cNvPr id="0" name=""/>
        <dsp:cNvSpPr/>
      </dsp:nvSpPr>
      <dsp:spPr>
        <a:xfrm>
          <a:off x="0" y="3062526"/>
          <a:ext cx="7100820" cy="0"/>
        </a:xfrm>
        <a:prstGeom prst="line">
          <a:avLst/>
        </a:prstGeom>
        <a:solidFill>
          <a:schemeClr val="accent2">
            <a:hueOff val="-935590"/>
            <a:satOff val="-53954"/>
            <a:lumOff val="5547"/>
            <a:alphaOff val="0"/>
          </a:schemeClr>
        </a:solidFill>
        <a:ln w="12700" cap="flat" cmpd="sng" algn="ctr">
          <a:solidFill>
            <a:schemeClr val="accent2">
              <a:hueOff val="-935590"/>
              <a:satOff val="-53954"/>
              <a:lumOff val="55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159C6-21B2-474B-B5DF-91230AAFEC7D}">
      <dsp:nvSpPr>
        <dsp:cNvPr id="0" name=""/>
        <dsp:cNvSpPr/>
      </dsp:nvSpPr>
      <dsp:spPr>
        <a:xfrm>
          <a:off x="0" y="3062526"/>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90684  90696  90697  90698  90700  90702  90707</a:t>
          </a:r>
        </a:p>
      </dsp:txBody>
      <dsp:txXfrm>
        <a:off x="0" y="3062526"/>
        <a:ext cx="7100820" cy="340017"/>
      </dsp:txXfrm>
    </dsp:sp>
    <dsp:sp modelId="{977C047A-4D80-47C8-9A2F-8DC7929BB51F}">
      <dsp:nvSpPr>
        <dsp:cNvPr id="0" name=""/>
        <dsp:cNvSpPr/>
      </dsp:nvSpPr>
      <dsp:spPr>
        <a:xfrm>
          <a:off x="0" y="3402543"/>
          <a:ext cx="7100820" cy="0"/>
        </a:xfrm>
        <a:prstGeom prst="line">
          <a:avLst/>
        </a:prstGeom>
        <a:solidFill>
          <a:schemeClr val="accent2">
            <a:hueOff val="-1039545"/>
            <a:satOff val="-59949"/>
            <a:lumOff val="6163"/>
            <a:alphaOff val="0"/>
          </a:schemeClr>
        </a:solidFill>
        <a:ln w="12700" cap="flat" cmpd="sng" algn="ctr">
          <a:solidFill>
            <a:schemeClr val="accent2">
              <a:hueOff val="-1039545"/>
              <a:satOff val="-59949"/>
              <a:lumOff val="61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D688A-09AE-44B8-9006-196B4A2BA653}">
      <dsp:nvSpPr>
        <dsp:cNvPr id="0" name=""/>
        <dsp:cNvSpPr/>
      </dsp:nvSpPr>
      <dsp:spPr>
        <a:xfrm>
          <a:off x="0" y="3402543"/>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90710  90713  90714  90715  90716  90723  90732   </a:t>
          </a:r>
        </a:p>
      </dsp:txBody>
      <dsp:txXfrm>
        <a:off x="0" y="3402543"/>
        <a:ext cx="7100820" cy="340017"/>
      </dsp:txXfrm>
    </dsp:sp>
    <dsp:sp modelId="{D55D7211-964F-419A-B966-8587D3CD6631}">
      <dsp:nvSpPr>
        <dsp:cNvPr id="0" name=""/>
        <dsp:cNvSpPr/>
      </dsp:nvSpPr>
      <dsp:spPr>
        <a:xfrm>
          <a:off x="0" y="3742561"/>
          <a:ext cx="7100820" cy="0"/>
        </a:xfrm>
        <a:prstGeom prst="line">
          <a:avLst/>
        </a:prstGeom>
        <a:solidFill>
          <a:schemeClr val="accent2">
            <a:hueOff val="-1143499"/>
            <a:satOff val="-65943"/>
            <a:lumOff val="6779"/>
            <a:alphaOff val="0"/>
          </a:schemeClr>
        </a:solidFill>
        <a:ln w="12700" cap="flat" cmpd="sng" algn="ctr">
          <a:solidFill>
            <a:schemeClr val="accent2">
              <a:hueOff val="-1143499"/>
              <a:satOff val="-65943"/>
              <a:lumOff val="67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AB75B2-CBB8-41DF-9F75-B859509E9E10}">
      <dsp:nvSpPr>
        <dsp:cNvPr id="0" name=""/>
        <dsp:cNvSpPr/>
      </dsp:nvSpPr>
      <dsp:spPr>
        <a:xfrm>
          <a:off x="0" y="3742561"/>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90733  90734  90736  90739  90740  90743  90744  </a:t>
          </a:r>
        </a:p>
      </dsp:txBody>
      <dsp:txXfrm>
        <a:off x="0" y="3742561"/>
        <a:ext cx="7100820" cy="340017"/>
      </dsp:txXfrm>
    </dsp:sp>
    <dsp:sp modelId="{27E9E195-DAA6-45EE-92FE-574DE4151029}">
      <dsp:nvSpPr>
        <dsp:cNvPr id="0" name=""/>
        <dsp:cNvSpPr/>
      </dsp:nvSpPr>
      <dsp:spPr>
        <a:xfrm>
          <a:off x="0" y="4082578"/>
          <a:ext cx="7100820" cy="0"/>
        </a:xfrm>
        <a:prstGeom prst="line">
          <a:avLst/>
        </a:prstGeom>
        <a:solidFill>
          <a:schemeClr val="accent2">
            <a:hueOff val="-1247454"/>
            <a:satOff val="-71938"/>
            <a:lumOff val="7395"/>
            <a:alphaOff val="0"/>
          </a:schemeClr>
        </a:solidFill>
        <a:ln w="12700" cap="flat" cmpd="sng" algn="ctr">
          <a:solidFill>
            <a:schemeClr val="accent2">
              <a:hueOff val="-1247454"/>
              <a:satOff val="-71938"/>
              <a:lumOff val="73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CBCC63-211C-4B82-8565-A647EC7E6D39}">
      <dsp:nvSpPr>
        <dsp:cNvPr id="0" name=""/>
        <dsp:cNvSpPr/>
      </dsp:nvSpPr>
      <dsp:spPr>
        <a:xfrm>
          <a:off x="0" y="4082578"/>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90746  90747  90748  90749  90750  90759  91304  </a:t>
          </a:r>
        </a:p>
      </dsp:txBody>
      <dsp:txXfrm>
        <a:off x="0" y="4082578"/>
        <a:ext cx="7100820" cy="340017"/>
      </dsp:txXfrm>
    </dsp:sp>
    <dsp:sp modelId="{47E18527-1426-46E7-99BD-C47859BCAC2A}">
      <dsp:nvSpPr>
        <dsp:cNvPr id="0" name=""/>
        <dsp:cNvSpPr/>
      </dsp:nvSpPr>
      <dsp:spPr>
        <a:xfrm>
          <a:off x="0" y="4422595"/>
          <a:ext cx="7100820" cy="0"/>
        </a:xfrm>
        <a:prstGeom prst="line">
          <a:avLst/>
        </a:prstGeom>
        <a:solidFill>
          <a:schemeClr val="accent2">
            <a:hueOff val="-1351408"/>
            <a:satOff val="-77933"/>
            <a:lumOff val="8012"/>
            <a:alphaOff val="0"/>
          </a:schemeClr>
        </a:solidFill>
        <a:ln w="12700" cap="flat" cmpd="sng" algn="ctr">
          <a:solidFill>
            <a:schemeClr val="accent2">
              <a:hueOff val="-1351408"/>
              <a:satOff val="-77933"/>
              <a:lumOff val="80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EA0C0-D856-4B84-95B8-77947999679D}">
      <dsp:nvSpPr>
        <dsp:cNvPr id="0" name=""/>
        <dsp:cNvSpPr/>
      </dsp:nvSpPr>
      <dsp:spPr>
        <a:xfrm>
          <a:off x="0" y="4422595"/>
          <a:ext cx="7100820" cy="340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Montserrat" panose="00000500000000000000" pitchFamily="2" charset="0"/>
            </a:rPr>
            <a:t>91318  91319  91320  91321  91322  </a:t>
          </a:r>
        </a:p>
      </dsp:txBody>
      <dsp:txXfrm>
        <a:off x="0" y="4422595"/>
        <a:ext cx="7100820" cy="340017"/>
      </dsp:txXfrm>
    </dsp:sp>
    <dsp:sp modelId="{EF0D6EA5-7459-4D6F-A51A-081FA20B1162}">
      <dsp:nvSpPr>
        <dsp:cNvPr id="0" name=""/>
        <dsp:cNvSpPr/>
      </dsp:nvSpPr>
      <dsp:spPr>
        <a:xfrm>
          <a:off x="0" y="4753335"/>
          <a:ext cx="710082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6AE33-60EC-414B-A52D-BFF8E30B74BA}">
      <dsp:nvSpPr>
        <dsp:cNvPr id="0" name=""/>
        <dsp:cNvSpPr/>
      </dsp:nvSpPr>
      <dsp:spPr>
        <a:xfrm>
          <a:off x="0" y="4762613"/>
          <a:ext cx="7093885" cy="103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endParaRPr lang="en-US" sz="1500" kern="1200" dirty="0"/>
        </a:p>
      </dsp:txBody>
      <dsp:txXfrm>
        <a:off x="0" y="4762613"/>
        <a:ext cx="7093885" cy="103193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2F5C9-36F4-4434-9483-C15ED5C4D333}"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8C357B-0DC6-49B6-B51E-1FC327459D76}" type="slidenum">
              <a:rPr lang="en-US" smtClean="0"/>
              <a:t>‹#›</a:t>
            </a:fld>
            <a:endParaRPr lang="en-US"/>
          </a:p>
        </p:txBody>
      </p:sp>
    </p:spTree>
    <p:extLst>
      <p:ext uri="{BB962C8B-B14F-4D97-AF65-F5344CB8AC3E}">
        <p14:creationId xmlns:p14="http://schemas.microsoft.com/office/powerpoint/2010/main" val="122628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Before beginning the enrollment process, users must complete 4 new application steps:</a:t>
            </a:r>
          </a:p>
          <a:p>
            <a:endParaRPr lang="en-US" dirty="0"/>
          </a:p>
        </p:txBody>
      </p:sp>
      <p:sp>
        <p:nvSpPr>
          <p:cNvPr id="4" name="Slide Number Placeholder 3"/>
          <p:cNvSpPr>
            <a:spLocks noGrp="1"/>
          </p:cNvSpPr>
          <p:nvPr>
            <p:ph type="sldNum" sz="quarter" idx="5"/>
          </p:nvPr>
        </p:nvSpPr>
        <p:spPr/>
        <p:txBody>
          <a:bodyPr/>
          <a:lstStyle/>
          <a:p>
            <a:fld id="{83C97DD7-AE4E-480F-A155-E1F61243D5F8}" type="slidenum">
              <a:rPr lang="en-US" smtClean="0"/>
              <a:t>8</a:t>
            </a:fld>
            <a:endParaRPr lang="en-US"/>
          </a:p>
        </p:txBody>
      </p:sp>
    </p:spTree>
    <p:extLst>
      <p:ext uri="{BB962C8B-B14F-4D97-AF65-F5344CB8AC3E}">
        <p14:creationId xmlns:p14="http://schemas.microsoft.com/office/powerpoint/2010/main" val="2394124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C357B-0DC6-49B6-B51E-1FC327459D76}" type="slidenum">
              <a:rPr lang="en-US" smtClean="0"/>
              <a:t>24</a:t>
            </a:fld>
            <a:endParaRPr lang="en-US"/>
          </a:p>
        </p:txBody>
      </p:sp>
    </p:spTree>
    <p:extLst>
      <p:ext uri="{BB962C8B-B14F-4D97-AF65-F5344CB8AC3E}">
        <p14:creationId xmlns:p14="http://schemas.microsoft.com/office/powerpoint/2010/main" val="40384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The SoonerCare provider portal is available 7 days a week, 24 hours a day except during scheduled maintenance.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t>Providers must register for a provider portal account to access the secure site</a:t>
            </a:r>
            <a:endParaRPr lang="en-US" sz="1800"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580AA6-CFA9-452C-8BE3-7B46F21F30C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91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8C357B-0DC6-49B6-B51E-1FC327459D76}" type="slidenum">
              <a:rPr lang="en-US" smtClean="0"/>
              <a:t>31</a:t>
            </a:fld>
            <a:endParaRPr lang="en-US"/>
          </a:p>
        </p:txBody>
      </p:sp>
    </p:spTree>
    <p:extLst>
      <p:ext uri="{BB962C8B-B14F-4D97-AF65-F5344CB8AC3E}">
        <p14:creationId xmlns:p14="http://schemas.microsoft.com/office/powerpoint/2010/main" val="418113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ordering provider required?</a:t>
            </a:r>
          </a:p>
          <a:p>
            <a:r>
              <a:rPr lang="en-US" dirty="0"/>
              <a:t>These are members</a:t>
            </a:r>
            <a:r>
              <a:rPr lang="en-US" baseline="0" dirty="0"/>
              <a:t> enrolled in SoonerCare Choice or Insure Oklahoma. </a:t>
            </a:r>
          </a:p>
          <a:p>
            <a:r>
              <a:rPr lang="en-US" baseline="0" dirty="0"/>
              <a:t>If the ordering NPI has multiple locations, the zip+4 must be entered. </a:t>
            </a:r>
          </a:p>
          <a:p>
            <a:r>
              <a:rPr lang="en-US" baseline="0" dirty="0"/>
              <a:t>Other Facility ID is only used for IEP School Based services.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DA2104-A147-43F1-BFB3-7E1EF1AE46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18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A2104-A147-43F1-BFB3-7E1EF1AE461B}" type="slidenum">
              <a:rPr lang="en-US" smtClean="0"/>
              <a:t>36</a:t>
            </a:fld>
            <a:endParaRPr lang="en-US"/>
          </a:p>
        </p:txBody>
      </p:sp>
    </p:spTree>
    <p:extLst>
      <p:ext uri="{BB962C8B-B14F-4D97-AF65-F5344CB8AC3E}">
        <p14:creationId xmlns:p14="http://schemas.microsoft.com/office/powerpoint/2010/main" val="224338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A2104-A147-43F1-BFB3-7E1EF1AE461B}" type="slidenum">
              <a:rPr lang="en-US" smtClean="0"/>
              <a:t>39</a:t>
            </a:fld>
            <a:endParaRPr lang="en-US"/>
          </a:p>
        </p:txBody>
      </p:sp>
    </p:spTree>
    <p:extLst>
      <p:ext uri="{BB962C8B-B14F-4D97-AF65-F5344CB8AC3E}">
        <p14:creationId xmlns:p14="http://schemas.microsoft.com/office/powerpoint/2010/main" val="1667162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DA2104-A147-43F1-BFB3-7E1EF1AE461B}" type="slidenum">
              <a:rPr lang="en-US" smtClean="0"/>
              <a:t>41</a:t>
            </a:fld>
            <a:endParaRPr lang="en-US"/>
          </a:p>
        </p:txBody>
      </p:sp>
    </p:spTree>
    <p:extLst>
      <p:ext uri="{BB962C8B-B14F-4D97-AF65-F5344CB8AC3E}">
        <p14:creationId xmlns:p14="http://schemas.microsoft.com/office/powerpoint/2010/main" val="952869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solidFill>
                  <a:srgbClr val="464646"/>
                </a:solidFill>
                <a:effectLst/>
                <a:latin typeface="Open Sans" panose="020B0606030504020204" pitchFamily="34" charset="0"/>
              </a:rPr>
              <a:t>With your SoonerCare Secure Site account, you can submit claims either through direct data entry or a batch file upload. With direct entry option you can submit only one claim at a time. The batch file upload allows you to combine two or more properly formatted claims and submit them at one time.</a:t>
            </a:r>
          </a:p>
          <a:p>
            <a:pPr algn="l"/>
            <a:r>
              <a:rPr lang="en-US" b="0" dirty="0">
                <a:solidFill>
                  <a:srgbClr val="464646"/>
                </a:solidFill>
                <a:effectLst/>
                <a:latin typeface="Open Sans" panose="020B0606030504020204" pitchFamily="34" charset="0"/>
              </a:rPr>
              <a:t>Batch upload functionality is based on Electronic Data Interchange (EDI) technology and is the most efficient method of electronic claims submission with the Oklahoma Medicaid Management Information System (OKMMIS). It eliminates many errors, lowers operating costs, reduces turnaround time for payments, and it is free to SoonerCare (Oklahoma Medicaid) providers.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1587C-E90A-4BFF-B399-AD18F263F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3589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Example: SoonerCare provider is out of network for the primary insurance and does not have an out-of-network deductible. </a:t>
            </a:r>
          </a:p>
          <a:p>
            <a:r>
              <a:rPr lang="en-US" dirty="0"/>
              <a:t>Final Poll #5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1587C-E90A-4BFF-B399-AD18F263F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458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Provider Training page has upcoming trainings, training materials, previous webinars, how-to videos, resources and Q&amp;A’s. </a:t>
            </a:r>
          </a:p>
          <a:p>
            <a:r>
              <a:rPr lang="en-US" dirty="0"/>
              <a:t>QRG:  your guide to reaching out to OHCA based on your issue. It lists the options available on </a:t>
            </a:r>
            <a:r>
              <a:rPr lang="en-US"/>
              <a:t>the Helpline, </a:t>
            </a:r>
            <a:r>
              <a:rPr lang="en-US" dirty="0"/>
              <a:t>also PA contact info </a:t>
            </a:r>
            <a:r>
              <a:rPr lang="en-US"/>
              <a:t>by department.</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41587C-E90A-4BFF-B399-AD18F263FD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74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F22DF-3871-8069-A407-C5A8F9DB79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D9FFAB-B3C4-8557-FF82-138E63EE7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1E3A8-0D96-5D42-FFDD-92610332F6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ADA21-D192-276B-82C5-B7EF8F23B5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97DD7-AE4E-480F-A155-E1F61243D5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10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both the pharmacy and pharmacist have to enroll, should this be added? both must enroll?</a:t>
            </a:r>
          </a:p>
        </p:txBody>
      </p:sp>
      <p:sp>
        <p:nvSpPr>
          <p:cNvPr id="4" name="Slide Number Placeholder 3"/>
          <p:cNvSpPr>
            <a:spLocks noGrp="1"/>
          </p:cNvSpPr>
          <p:nvPr>
            <p:ph type="sldNum" sz="quarter" idx="5"/>
          </p:nvPr>
        </p:nvSpPr>
        <p:spPr/>
        <p:txBody>
          <a:bodyPr/>
          <a:lstStyle/>
          <a:p>
            <a:fld id="{BC8C357B-0DC6-49B6-B51E-1FC327459D76}" type="slidenum">
              <a:rPr lang="en-US" smtClean="0"/>
              <a:t>12</a:t>
            </a:fld>
            <a:endParaRPr lang="en-US"/>
          </a:p>
        </p:txBody>
      </p:sp>
    </p:spTree>
    <p:extLst>
      <p:ext uri="{BB962C8B-B14F-4D97-AF65-F5344CB8AC3E}">
        <p14:creationId xmlns:p14="http://schemas.microsoft.com/office/powerpoint/2010/main" val="117052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group and individual must contract?? Should this be reworded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FD5D1C-5E08-4033-B712-4E13C86B91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22173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C97DD7-AE4E-480F-A155-E1F61243D5F8}" type="slidenum">
              <a:rPr lang="en-US" smtClean="0"/>
              <a:t>14</a:t>
            </a:fld>
            <a:endParaRPr lang="en-US"/>
          </a:p>
        </p:txBody>
      </p:sp>
    </p:spTree>
    <p:extLst>
      <p:ext uri="{BB962C8B-B14F-4D97-AF65-F5344CB8AC3E}">
        <p14:creationId xmlns:p14="http://schemas.microsoft.com/office/powerpoint/2010/main" val="288586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to pause enrollment and come back to it later, or if the contract was sent back for corrections go back into the account that you created with electronic provider enrollment and not the provider portal to continue or make corrections.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97DD7-AE4E-480F-A155-E1F61243D5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772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PIN Letter will be sent 24 hours after the Welcome Letter. Both letters are also available on the secure provider portal under the Letters tab (must know approximately when it was issued).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C97DD7-AE4E-480F-A155-E1F61243D5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854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 cannot be charged</a:t>
            </a:r>
          </a:p>
        </p:txBody>
      </p:sp>
      <p:sp>
        <p:nvSpPr>
          <p:cNvPr id="4" name="Slide Number Placeholder 3"/>
          <p:cNvSpPr>
            <a:spLocks noGrp="1"/>
          </p:cNvSpPr>
          <p:nvPr>
            <p:ph type="sldNum" sz="quarter" idx="5"/>
          </p:nvPr>
        </p:nvSpPr>
        <p:spPr/>
        <p:txBody>
          <a:bodyPr/>
          <a:lstStyle/>
          <a:p>
            <a:fld id="{BC8C357B-0DC6-49B6-B51E-1FC327459D76}" type="slidenum">
              <a:rPr lang="en-US" smtClean="0"/>
              <a:t>22</a:t>
            </a:fld>
            <a:endParaRPr lang="en-US"/>
          </a:p>
        </p:txBody>
      </p:sp>
    </p:spTree>
    <p:extLst>
      <p:ext uri="{BB962C8B-B14F-4D97-AF65-F5344CB8AC3E}">
        <p14:creationId xmlns:p14="http://schemas.microsoft.com/office/powerpoint/2010/main" val="277609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Customary fee??</a:t>
            </a:r>
          </a:p>
        </p:txBody>
      </p:sp>
      <p:sp>
        <p:nvSpPr>
          <p:cNvPr id="4" name="Slide Number Placeholder 3"/>
          <p:cNvSpPr>
            <a:spLocks noGrp="1"/>
          </p:cNvSpPr>
          <p:nvPr>
            <p:ph type="sldNum" sz="quarter" idx="5"/>
          </p:nvPr>
        </p:nvSpPr>
        <p:spPr/>
        <p:txBody>
          <a:bodyPr/>
          <a:lstStyle/>
          <a:p>
            <a:fld id="{BC8C357B-0DC6-49B6-B51E-1FC327459D76}" type="slidenum">
              <a:rPr lang="en-US" smtClean="0"/>
              <a:t>23</a:t>
            </a:fld>
            <a:endParaRPr lang="en-US"/>
          </a:p>
        </p:txBody>
      </p:sp>
    </p:spTree>
    <p:extLst>
      <p:ext uri="{BB962C8B-B14F-4D97-AF65-F5344CB8AC3E}">
        <p14:creationId xmlns:p14="http://schemas.microsoft.com/office/powerpoint/2010/main" val="461692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15420"/>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386383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DE8F26"/>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253250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016196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73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5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753588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6379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23949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1182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E8F26"/>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995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Slide">
    <p:bg>
      <p:bgPr>
        <a:solidFill>
          <a:srgbClr val="004E9A"/>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190ADDA2-9361-4AC6-B4E0-FCE0D576AE21}"/>
              </a:ext>
            </a:extLst>
          </p:cNvPr>
          <p:cNvSpPr>
            <a:spLocks noGrp="1"/>
          </p:cNvSpPr>
          <p:nvPr>
            <p:ph type="title" hasCustomPrompt="1"/>
          </p:nvPr>
        </p:nvSpPr>
        <p:spPr>
          <a:xfrm>
            <a:off x="838200" y="365125"/>
            <a:ext cx="7381875" cy="6064250"/>
          </a:xfrm>
          <a:prstGeom prst="rect">
            <a:avLst/>
          </a:prstGeom>
        </p:spPr>
        <p:txBody>
          <a:bodyPr vert="horz" lIns="91440" tIns="45720" rIns="91440" bIns="45720" rtlCol="0" anchor="ctr">
            <a:normAutofit/>
          </a:bodyPr>
          <a:lstStyle>
            <a:lvl1pPr algn="l">
              <a:defRPr sz="6600">
                <a:solidFill>
                  <a:schemeClr val="bg1"/>
                </a:solidFill>
              </a:defRPr>
            </a:lvl1pPr>
          </a:lstStyle>
          <a:p>
            <a:r>
              <a:rPr lang="en-US" dirty="0"/>
              <a:t>Transition slide 1:</a:t>
            </a:r>
            <a:br>
              <a:rPr lang="en-US" dirty="0"/>
            </a:br>
            <a:r>
              <a:rPr lang="en-US" dirty="0"/>
              <a:t>put your title here</a:t>
            </a:r>
          </a:p>
        </p:txBody>
      </p:sp>
    </p:spTree>
    <p:extLst>
      <p:ext uri="{BB962C8B-B14F-4D97-AF65-F5344CB8AC3E}">
        <p14:creationId xmlns:p14="http://schemas.microsoft.com/office/powerpoint/2010/main" val="77069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223249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D39D4-F3F6-4638-AB26-B252F641A34A}"/>
              </a:ext>
            </a:extLst>
          </p:cNvPr>
          <p:cNvSpPr>
            <a:spLocks noGrp="1"/>
          </p:cNvSpPr>
          <p:nvPr>
            <p:ph type="title" hasCustomPrompt="1"/>
          </p:nvPr>
        </p:nvSpPr>
        <p:spPr/>
        <p:txBody>
          <a:bodyPr/>
          <a:lstStyle/>
          <a:p>
            <a:r>
              <a:rPr lang="en-US" dirty="0"/>
              <a:t>title</a:t>
            </a:r>
          </a:p>
        </p:txBody>
      </p:sp>
      <p:sp>
        <p:nvSpPr>
          <p:cNvPr id="3" name="Content Placeholder 2">
            <a:extLst>
              <a:ext uri="{FF2B5EF4-FFF2-40B4-BE49-F238E27FC236}">
                <a16:creationId xmlns:a16="http://schemas.microsoft.com/office/drawing/2014/main" id="{4B6FF79B-5247-4EA0-A3E1-735056041A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461A5CC-C12F-4050-A87A-D8016FCA4D96}"/>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3435154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436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076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2464931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3316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lstStyle>
            <a:lvl1pPr>
              <a:defRPr>
                <a:latin typeface="Montserrat ExtraBold" panose="00000900000000000000" pitchFamily="50" charset="0"/>
              </a:defRPr>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Light" panose="000004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Light" panose="00000400000000000000" pitchFamily="50" charset="0"/>
              </a:defRPr>
            </a:lvl1pPr>
            <a:lvl2pPr>
              <a:defRPr>
                <a:latin typeface="Montserrat Light" panose="00000400000000000000" pitchFamily="50" charset="0"/>
              </a:defRPr>
            </a:lvl2pPr>
            <a:lvl3pPr>
              <a:defRPr>
                <a:latin typeface="Montserrat Light" panose="00000400000000000000" pitchFamily="50" charset="0"/>
              </a:defRPr>
            </a:lvl3pPr>
            <a:lvl4pPr>
              <a:defRPr>
                <a:latin typeface="Montserrat Light" panose="00000400000000000000" pitchFamily="50" charset="0"/>
              </a:defRPr>
            </a:lvl4pPr>
            <a:lvl5pPr>
              <a:defRPr>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27691263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2766916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004E9A"/>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Content Placeholder 8" descr="A close up of a sign&#10;&#10;Description automatically generated">
            <a:extLst>
              <a:ext uri="{FF2B5EF4-FFF2-40B4-BE49-F238E27FC236}">
                <a16:creationId xmlns:a16="http://schemas.microsoft.com/office/drawing/2014/main" id="{51EE9887-F173-4F2A-8494-CED0760F5D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493" r="27276"/>
          <a:stretch/>
        </p:blipFill>
        <p:spPr>
          <a:xfrm>
            <a:off x="6682008" y="0"/>
            <a:ext cx="5509992" cy="5720862"/>
          </a:xfrm>
          <a:prstGeom prst="rect">
            <a:avLst/>
          </a:prstGeom>
        </p:spPr>
      </p:pic>
      <p:sp>
        <p:nvSpPr>
          <p:cNvPr id="4" name="Title 1">
            <a:extLst>
              <a:ext uri="{FF2B5EF4-FFF2-40B4-BE49-F238E27FC236}">
                <a16:creationId xmlns:a16="http://schemas.microsoft.com/office/drawing/2014/main" id="{2D62F958-0C60-4631-A589-D0DA2EC7BD2B}"/>
              </a:ext>
            </a:extLst>
          </p:cNvPr>
          <p:cNvSpPr>
            <a:spLocks noGrp="1"/>
          </p:cNvSpPr>
          <p:nvPr>
            <p:ph type="title"/>
          </p:nvPr>
        </p:nvSpPr>
        <p:spPr>
          <a:xfrm>
            <a:off x="697523" y="3199480"/>
            <a:ext cx="6914662" cy="1325563"/>
          </a:xfrm>
          <a:prstGeom prst="rect">
            <a:avLst/>
          </a:prstGeom>
        </p:spPr>
        <p:txBody>
          <a:bodyPr>
            <a:normAutofit fontScale="90000"/>
          </a:bodyPr>
          <a:lstStyle/>
          <a:p>
            <a:pPr>
              <a:lnSpc>
                <a:spcPct val="100000"/>
              </a:lnSpc>
            </a:pPr>
            <a:r>
              <a:rPr lang="en-US" sz="6000" dirty="0"/>
              <a:t>PRESENTATION TITLE</a:t>
            </a:r>
            <a:br>
              <a:rPr lang="en-US" dirty="0"/>
            </a:br>
            <a:endParaRPr lang="en-US" sz="2000" cap="none" dirty="0">
              <a:latin typeface="Montserrat Light" panose="00000400000000000000" pitchFamily="50" charset="0"/>
            </a:endParaRPr>
          </a:p>
        </p:txBody>
      </p:sp>
    </p:spTree>
    <p:extLst>
      <p:ext uri="{BB962C8B-B14F-4D97-AF65-F5344CB8AC3E}">
        <p14:creationId xmlns:p14="http://schemas.microsoft.com/office/powerpoint/2010/main" val="391781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0" y="0"/>
            <a:ext cx="60198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8" name="Title 1">
            <a:extLst>
              <a:ext uri="{FF2B5EF4-FFF2-40B4-BE49-F238E27FC236}">
                <a16:creationId xmlns:a16="http://schemas.microsoft.com/office/drawing/2014/main" id="{63E39908-AE0E-4754-863C-B6DFE0ABF817}"/>
              </a:ext>
            </a:extLst>
          </p:cNvPr>
          <p:cNvSpPr>
            <a:spLocks noGrp="1"/>
          </p:cNvSpPr>
          <p:nvPr>
            <p:ph type="title" hasCustomPrompt="1"/>
          </p:nvPr>
        </p:nvSpPr>
        <p:spPr>
          <a:xfrm>
            <a:off x="6856412" y="250825"/>
            <a:ext cx="4498976"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6856412" y="1846263"/>
            <a:ext cx="4498976"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6856412" y="6242050"/>
            <a:ext cx="449897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6856412" y="1711325"/>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06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1" y="260350"/>
            <a:ext cx="4346577" cy="1325563"/>
          </a:xfrm>
        </p:spPr>
        <p:txBody>
          <a:bodyPr>
            <a:noAutofit/>
          </a:bodyPr>
          <a:lstStyle>
            <a:lvl1pPr>
              <a:defRPr sz="44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0"/>
            <a:ext cx="6172200" cy="685800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7"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10" y="6251575"/>
            <a:ext cx="4346578"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91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0D42-1BD7-4F53-8BCF-B4A375FC4CE8}"/>
              </a:ext>
            </a:extLst>
          </p:cNvPr>
          <p:cNvSpPr>
            <a:spLocks noGrp="1"/>
          </p:cNvSpPr>
          <p:nvPr>
            <p:ph type="title" hasCustomPrompt="1"/>
          </p:nvPr>
        </p:nvSpPr>
        <p:spPr>
          <a:xfrm>
            <a:off x="836612" y="260350"/>
            <a:ext cx="4346574" cy="1325563"/>
          </a:xfrm>
        </p:spPr>
        <p:txBody>
          <a:bodyPr>
            <a:noAutofit/>
          </a:bodyPr>
          <a:lstStyle>
            <a:lvl1pPr>
              <a:defRPr sz="3600" cap="all" baseline="0">
                <a:solidFill>
                  <a:srgbClr val="464646"/>
                </a:solidFill>
                <a:latin typeface="Montserrat ExtraBold" panose="00000900000000000000" pitchFamily="50" charset="0"/>
              </a:defRPr>
            </a:lvl1pPr>
          </a:lstStyle>
          <a:p>
            <a:r>
              <a:rPr lang="en-US" dirty="0"/>
              <a:t>title</a:t>
            </a:r>
          </a:p>
        </p:txBody>
      </p:sp>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flipH="1">
            <a:off x="6019800" y="1"/>
            <a:ext cx="6172200" cy="334327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4" name="Content Placeholder 3">
            <a:extLst>
              <a:ext uri="{FF2B5EF4-FFF2-40B4-BE49-F238E27FC236}">
                <a16:creationId xmlns:a16="http://schemas.microsoft.com/office/drawing/2014/main" id="{F0D73155-0A55-4C9C-8B61-3D6918B725AB}"/>
              </a:ext>
            </a:extLst>
          </p:cNvPr>
          <p:cNvSpPr>
            <a:spLocks noGrp="1"/>
          </p:cNvSpPr>
          <p:nvPr>
            <p:ph sz="half" idx="2"/>
          </p:nvPr>
        </p:nvSpPr>
        <p:spPr>
          <a:xfrm>
            <a:off x="836611" y="1855788"/>
            <a:ext cx="4346575" cy="4216400"/>
          </a:xfrm>
        </p:spPr>
        <p:txBody>
          <a:bodyPr/>
          <a:lstStyle>
            <a:lvl1pPr>
              <a:defRPr>
                <a:solidFill>
                  <a:srgbClr val="464646"/>
                </a:solidFill>
                <a:latin typeface="Montserrat Light" panose="000004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FE6D9C4B-00F2-46E8-AAD7-5852425980E9}"/>
              </a:ext>
            </a:extLst>
          </p:cNvPr>
          <p:cNvSpPr>
            <a:spLocks noGrp="1"/>
          </p:cNvSpPr>
          <p:nvPr>
            <p:ph type="sldNum" sz="quarter" idx="12"/>
          </p:nvPr>
        </p:nvSpPr>
        <p:spPr>
          <a:xfrm>
            <a:off x="836609" y="6251575"/>
            <a:ext cx="4346575"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6" name="Straight Connector 5">
            <a:extLst>
              <a:ext uri="{FF2B5EF4-FFF2-40B4-BE49-F238E27FC236}">
                <a16:creationId xmlns:a16="http://schemas.microsoft.com/office/drawing/2014/main" id="{FD823A65-2831-4980-B935-FDC3611D2BC3}"/>
              </a:ext>
            </a:extLst>
          </p:cNvPr>
          <p:cNvCxnSpPr>
            <a:cxnSpLocks/>
          </p:cNvCxnSpPr>
          <p:nvPr userDrawn="1"/>
        </p:nvCxnSpPr>
        <p:spPr>
          <a:xfrm>
            <a:off x="836611" y="1720850"/>
            <a:ext cx="2647950"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1ACAF94-7D76-461F-84CA-8C3A8E1A19AF}"/>
              </a:ext>
            </a:extLst>
          </p:cNvPr>
          <p:cNvSpPr>
            <a:spLocks noGrp="1"/>
          </p:cNvSpPr>
          <p:nvPr>
            <p:ph sz="half" idx="13" hasCustomPrompt="1"/>
          </p:nvPr>
        </p:nvSpPr>
        <p:spPr>
          <a:xfrm flipH="1">
            <a:off x="6019800" y="3457575"/>
            <a:ext cx="6172200" cy="3400423"/>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Tree>
    <p:extLst>
      <p:ext uri="{BB962C8B-B14F-4D97-AF65-F5344CB8AC3E}">
        <p14:creationId xmlns:p14="http://schemas.microsoft.com/office/powerpoint/2010/main" val="1168814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EA37632-4528-4547-B622-7D5392E99188}"/>
              </a:ext>
            </a:extLst>
          </p:cNvPr>
          <p:cNvSpPr>
            <a:spLocks noGrp="1"/>
          </p:cNvSpPr>
          <p:nvPr>
            <p:ph sz="half" idx="1" hasCustomPrompt="1"/>
          </p:nvPr>
        </p:nvSpPr>
        <p:spPr>
          <a:xfrm>
            <a:off x="836611" y="-3170"/>
            <a:ext cx="10518777" cy="3428990"/>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Your photo goes here.</a:t>
            </a:r>
          </a:p>
        </p:txBody>
      </p:sp>
      <p:sp>
        <p:nvSpPr>
          <p:cNvPr id="9" name="Content Placeholder 3">
            <a:extLst>
              <a:ext uri="{FF2B5EF4-FFF2-40B4-BE49-F238E27FC236}">
                <a16:creationId xmlns:a16="http://schemas.microsoft.com/office/drawing/2014/main" id="{2CDDA6A8-B2BE-4559-A7EE-FF82A8563DD9}"/>
              </a:ext>
            </a:extLst>
          </p:cNvPr>
          <p:cNvSpPr>
            <a:spLocks noGrp="1"/>
          </p:cNvSpPr>
          <p:nvPr>
            <p:ph sz="half" idx="2"/>
          </p:nvPr>
        </p:nvSpPr>
        <p:spPr>
          <a:xfrm>
            <a:off x="836612" y="3590917"/>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6">
            <a:extLst>
              <a:ext uri="{FF2B5EF4-FFF2-40B4-BE49-F238E27FC236}">
                <a16:creationId xmlns:a16="http://schemas.microsoft.com/office/drawing/2014/main" id="{A769C14F-0A74-4517-9776-5B7B44E1B14A}"/>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1" name="Straight Connector 10">
            <a:extLst>
              <a:ext uri="{FF2B5EF4-FFF2-40B4-BE49-F238E27FC236}">
                <a16:creationId xmlns:a16="http://schemas.microsoft.com/office/drawing/2014/main" id="{2CFB1B45-AB0B-4368-85D5-F1BC20ACF674}"/>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28658CBB-3AD1-428F-87CC-812CE82028AF}"/>
              </a:ext>
            </a:extLst>
          </p:cNvPr>
          <p:cNvSpPr>
            <a:spLocks noGrp="1"/>
          </p:cNvSpPr>
          <p:nvPr>
            <p:ph sz="half" idx="13"/>
          </p:nvPr>
        </p:nvSpPr>
        <p:spPr>
          <a:xfrm>
            <a:off x="4424363" y="3590916"/>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3">
            <a:extLst>
              <a:ext uri="{FF2B5EF4-FFF2-40B4-BE49-F238E27FC236}">
                <a16:creationId xmlns:a16="http://schemas.microsoft.com/office/drawing/2014/main" id="{EBC7ECB4-F408-4BA0-AB56-E83E4F5D7BF2}"/>
              </a:ext>
            </a:extLst>
          </p:cNvPr>
          <p:cNvSpPr>
            <a:spLocks noGrp="1"/>
          </p:cNvSpPr>
          <p:nvPr>
            <p:ph sz="half" idx="14"/>
          </p:nvPr>
        </p:nvSpPr>
        <p:spPr>
          <a:xfrm>
            <a:off x="8012114" y="3590915"/>
            <a:ext cx="3343274" cy="2244721"/>
          </a:xfrm>
        </p:spPr>
        <p:txBody>
          <a:bodyPr/>
          <a:lstStyle>
            <a:lvl1pPr>
              <a:defRPr sz="1400">
                <a:solidFill>
                  <a:srgbClr val="464646"/>
                </a:solidFill>
                <a:latin typeface="Montserrat Light" panose="00000400000000000000" pitchFamily="50" charset="0"/>
              </a:defRPr>
            </a:lvl1pPr>
            <a:lvl2pPr>
              <a:defRPr sz="1400">
                <a:solidFill>
                  <a:srgbClr val="464646"/>
                </a:solidFill>
                <a:latin typeface="Montserrat Light" panose="00000400000000000000" pitchFamily="50" charset="0"/>
              </a:defRPr>
            </a:lvl2pPr>
            <a:lvl3pPr>
              <a:defRPr sz="1400">
                <a:solidFill>
                  <a:srgbClr val="464646"/>
                </a:solidFill>
                <a:latin typeface="Montserrat Light" panose="00000400000000000000" pitchFamily="50" charset="0"/>
              </a:defRPr>
            </a:lvl3pPr>
            <a:lvl4pPr>
              <a:defRPr sz="1400">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03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D4F0C-64D1-4379-8CC4-EF068C539682}"/>
              </a:ext>
            </a:extLst>
          </p:cNvPr>
          <p:cNvSpPr>
            <a:spLocks noGrp="1"/>
          </p:cNvSpPr>
          <p:nvPr>
            <p:ph type="title" hasCustomPrompt="1"/>
          </p:nvPr>
        </p:nvSpPr>
        <p:spPr>
          <a:xfrm>
            <a:off x="839788" y="365125"/>
            <a:ext cx="10515600" cy="1325563"/>
          </a:xfrm>
        </p:spPr>
        <p:txBody>
          <a:bodyPr>
            <a:normAutofit/>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E390DA14-779F-4634-BE38-855D8BAF2E38}"/>
              </a:ext>
            </a:extLst>
          </p:cNvPr>
          <p:cNvSpPr>
            <a:spLocks noGrp="1"/>
          </p:cNvSpPr>
          <p:nvPr>
            <p:ph type="body" idx="1"/>
          </p:nvPr>
        </p:nvSpPr>
        <p:spPr>
          <a:xfrm>
            <a:off x="839788" y="1681163"/>
            <a:ext cx="4999037"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E38FC96-4045-49F6-A146-006CCC119A3F}"/>
              </a:ext>
            </a:extLst>
          </p:cNvPr>
          <p:cNvSpPr>
            <a:spLocks noGrp="1"/>
          </p:cNvSpPr>
          <p:nvPr>
            <p:ph sz="half" idx="2"/>
          </p:nvPr>
        </p:nvSpPr>
        <p:spPr>
          <a:xfrm>
            <a:off x="839788" y="2505075"/>
            <a:ext cx="4999037"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A5B313F-BE7E-49F9-9886-2FAC21CE71E6}"/>
              </a:ext>
            </a:extLst>
          </p:cNvPr>
          <p:cNvSpPr>
            <a:spLocks noGrp="1"/>
          </p:cNvSpPr>
          <p:nvPr>
            <p:ph type="body" sz="quarter" idx="3"/>
          </p:nvPr>
        </p:nvSpPr>
        <p:spPr>
          <a:xfrm>
            <a:off x="6334126" y="1681163"/>
            <a:ext cx="5021262" cy="823912"/>
          </a:xfrm>
        </p:spPr>
        <p:txBody>
          <a:bodyPr anchor="b"/>
          <a:lstStyle>
            <a:lvl1pPr marL="0" indent="0">
              <a:buNone/>
              <a:defRPr sz="2400" b="1">
                <a:latin typeface="Montserrat Thin" panose="000003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D252D3-F9FC-4D4F-B275-3829883FE67F}"/>
              </a:ext>
            </a:extLst>
          </p:cNvPr>
          <p:cNvSpPr>
            <a:spLocks noGrp="1"/>
          </p:cNvSpPr>
          <p:nvPr>
            <p:ph sz="quarter" idx="4"/>
          </p:nvPr>
        </p:nvSpPr>
        <p:spPr>
          <a:xfrm>
            <a:off x="6334126" y="2505075"/>
            <a:ext cx="5021262" cy="3684588"/>
          </a:xfrm>
        </p:spPr>
        <p:txBody>
          <a:bodyPr/>
          <a:lstStyle>
            <a:lvl1pPr>
              <a:defRPr>
                <a:latin typeface="Montserrat Thin" panose="00000300000000000000" pitchFamily="50" charset="0"/>
              </a:defRPr>
            </a:lvl1pPr>
            <a:lvl2pPr>
              <a:defRPr>
                <a:latin typeface="Montserrat Thin" panose="00000300000000000000" pitchFamily="50" charset="0"/>
              </a:defRPr>
            </a:lvl2pPr>
            <a:lvl3pPr>
              <a:defRPr>
                <a:latin typeface="Montserrat Thin" panose="00000300000000000000" pitchFamily="50" charset="0"/>
              </a:defRPr>
            </a:lvl3pPr>
            <a:lvl4pPr>
              <a:defRPr>
                <a:latin typeface="Montserrat Thin" panose="00000300000000000000" pitchFamily="50" charset="0"/>
              </a:defRPr>
            </a:lvl4pPr>
            <a:lvl5pPr>
              <a:defRPr>
                <a:latin typeface="Montserrat Thin" panose="00000300000000000000"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718873EF-9FD9-49D8-AAD5-0113C6247EB2}"/>
              </a:ext>
            </a:extLst>
          </p:cNvPr>
          <p:cNvCxnSpPr>
            <a:cxnSpLocks/>
          </p:cNvCxnSpPr>
          <p:nvPr userDrawn="1"/>
        </p:nvCxnSpPr>
        <p:spPr>
          <a:xfrm flipV="1">
            <a:off x="6086475" y="1690688"/>
            <a:ext cx="0" cy="4498975"/>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2" name="Slide Number Placeholder 6">
            <a:extLst>
              <a:ext uri="{FF2B5EF4-FFF2-40B4-BE49-F238E27FC236}">
                <a16:creationId xmlns:a16="http://schemas.microsoft.com/office/drawing/2014/main" id="{DBEA52CF-2BAB-485D-BA64-1588444BEDD8}"/>
              </a:ext>
            </a:extLst>
          </p:cNvPr>
          <p:cNvSpPr txBox="1">
            <a:spLocks/>
          </p:cNvSpPr>
          <p:nvPr userDrawn="1"/>
        </p:nvSpPr>
        <p:spPr>
          <a:xfrm>
            <a:off x="839788" y="6356350"/>
            <a:ext cx="10515600"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spc="200" baseline="0">
                <a:solidFill>
                  <a:schemeClr val="tx1">
                    <a:tint val="75000"/>
                  </a:schemeClr>
                </a:solidFill>
                <a:latin typeface="Montserrat Thin" panose="00000300000000000000" pitchFamily="50"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63B91F-EED1-42B4-9003-40A200ECD70B}" type="slidenum">
              <a:rPr lang="en-US" smtClean="0"/>
              <a:pPr/>
              <a:t>‹#›</a:t>
            </a:fld>
            <a:r>
              <a:rPr lang="en-US"/>
              <a:t> | OKLAHOMA HEALTH CARE AUTHORITY</a:t>
            </a:r>
            <a:endParaRPr lang="en-US" dirty="0"/>
          </a:p>
        </p:txBody>
      </p:sp>
    </p:spTree>
    <p:extLst>
      <p:ext uri="{BB962C8B-B14F-4D97-AF65-F5344CB8AC3E}">
        <p14:creationId xmlns:p14="http://schemas.microsoft.com/office/powerpoint/2010/main" val="1453484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DCA45-256B-46A9-B33C-A1595D78EC29}"/>
              </a:ext>
            </a:extLst>
          </p:cNvPr>
          <p:cNvSpPr>
            <a:spLocks noGrp="1"/>
          </p:cNvSpPr>
          <p:nvPr>
            <p:ph type="title" hasCustomPrompt="1"/>
          </p:nvPr>
        </p:nvSpPr>
        <p:spPr>
          <a:xfrm>
            <a:off x="1400178" y="981075"/>
            <a:ext cx="9953615" cy="4521200"/>
          </a:xfrm>
        </p:spPr>
        <p:txBody>
          <a:bodyPr/>
          <a:lstStyle>
            <a:lvl1pPr>
              <a:defRPr i="0" cap="none" baseline="0">
                <a:latin typeface="Montserrat Thin" panose="00000300000000000000" pitchFamily="50" charset="0"/>
              </a:defRPr>
            </a:lvl1pPr>
          </a:lstStyle>
          <a:p>
            <a:r>
              <a:rPr lang="en-US" dirty="0"/>
              <a:t>“Use this slide if you would like to include a quote in your presentation.”</a:t>
            </a:r>
            <a:br>
              <a:rPr lang="en-US" dirty="0"/>
            </a:br>
            <a:br>
              <a:rPr lang="en-US" dirty="0"/>
            </a:br>
            <a:r>
              <a:rPr lang="en-US" dirty="0"/>
              <a:t>– Quote Attribution</a:t>
            </a:r>
          </a:p>
        </p:txBody>
      </p:sp>
      <p:cxnSp>
        <p:nvCxnSpPr>
          <p:cNvPr id="6" name="Straight Connector 5">
            <a:extLst>
              <a:ext uri="{FF2B5EF4-FFF2-40B4-BE49-F238E27FC236}">
                <a16:creationId xmlns:a16="http://schemas.microsoft.com/office/drawing/2014/main" id="{B19AED1F-DAA1-4CD3-8E2B-3C4AD4BD5E44}"/>
              </a:ext>
            </a:extLst>
          </p:cNvPr>
          <p:cNvCxnSpPr>
            <a:cxnSpLocks/>
          </p:cNvCxnSpPr>
          <p:nvPr userDrawn="1"/>
        </p:nvCxnSpPr>
        <p:spPr>
          <a:xfrm>
            <a:off x="855673" y="981075"/>
            <a:ext cx="0" cy="452120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40CA53F-EFAE-46F6-A38C-771A8AFE5853}"/>
              </a:ext>
            </a:extLst>
          </p:cNvPr>
          <p:cNvSpPr/>
          <p:nvPr userDrawn="1"/>
        </p:nvSpPr>
        <p:spPr>
          <a:xfrm>
            <a:off x="10013665" y="-632341"/>
            <a:ext cx="1994457" cy="5386090"/>
          </a:xfrm>
          <a:prstGeom prst="rect">
            <a:avLst/>
          </a:prstGeom>
        </p:spPr>
        <p:txBody>
          <a:bodyPr wrap="none">
            <a:spAutoFit/>
          </a:bodyPr>
          <a:lstStyle/>
          <a:p>
            <a:r>
              <a:rPr lang="en-US" sz="34400" dirty="0">
                <a:solidFill>
                  <a:schemeClr val="bg1">
                    <a:lumMod val="95000"/>
                  </a:schemeClr>
                </a:solidFill>
                <a:latin typeface="Georgia" panose="02040502050405020303" pitchFamily="18" charset="0"/>
              </a:rPr>
              <a:t>”</a:t>
            </a:r>
          </a:p>
        </p:txBody>
      </p:sp>
      <p:sp>
        <p:nvSpPr>
          <p:cNvPr id="11" name="Slide Number Placeholder 6">
            <a:extLst>
              <a:ext uri="{FF2B5EF4-FFF2-40B4-BE49-F238E27FC236}">
                <a16:creationId xmlns:a16="http://schemas.microsoft.com/office/drawing/2014/main" id="{CE821C7D-9829-4327-9E14-7C825AC948C2}"/>
              </a:ext>
            </a:extLst>
          </p:cNvPr>
          <p:cNvSpPr>
            <a:spLocks noGrp="1"/>
          </p:cNvSpPr>
          <p:nvPr>
            <p:ph type="sldNum" sz="quarter" idx="12"/>
          </p:nvPr>
        </p:nvSpPr>
        <p:spPr>
          <a:xfrm>
            <a:off x="1400178" y="6356349"/>
            <a:ext cx="9953616"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spTree>
    <p:extLst>
      <p:ext uri="{BB962C8B-B14F-4D97-AF65-F5344CB8AC3E}">
        <p14:creationId xmlns:p14="http://schemas.microsoft.com/office/powerpoint/2010/main" val="7142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E187D-D965-4541-965E-F8B2C96D7CBA}"/>
              </a:ext>
            </a:extLst>
          </p:cNvPr>
          <p:cNvSpPr>
            <a:spLocks noGrp="1"/>
          </p:cNvSpPr>
          <p:nvPr>
            <p:ph type="ctrTitle" hasCustomPrompt="1"/>
          </p:nvPr>
        </p:nvSpPr>
        <p:spPr>
          <a:xfrm>
            <a:off x="838199" y="5362574"/>
            <a:ext cx="10515599" cy="708421"/>
          </a:xfrm>
        </p:spPr>
        <p:txBody>
          <a:bodyPr anchor="b">
            <a:normAutofit/>
          </a:bodyPr>
          <a:lstStyle>
            <a:lvl1pPr algn="l">
              <a:defRPr sz="4400"/>
            </a:lvl1pPr>
          </a:lstStyle>
          <a:p>
            <a:r>
              <a:rPr lang="en-US" dirty="0"/>
              <a:t>chart title</a:t>
            </a:r>
          </a:p>
        </p:txBody>
      </p:sp>
      <p:sp>
        <p:nvSpPr>
          <p:cNvPr id="9" name="Content Placeholder 3">
            <a:extLst>
              <a:ext uri="{FF2B5EF4-FFF2-40B4-BE49-F238E27FC236}">
                <a16:creationId xmlns:a16="http://schemas.microsoft.com/office/drawing/2014/main" id="{8AEF0D2B-AFEE-4353-8C84-B5FBB01C9D6C}"/>
              </a:ext>
            </a:extLst>
          </p:cNvPr>
          <p:cNvSpPr>
            <a:spLocks noGrp="1"/>
          </p:cNvSpPr>
          <p:nvPr>
            <p:ph sz="half" idx="2" hasCustomPrompt="1"/>
          </p:nvPr>
        </p:nvSpPr>
        <p:spPr>
          <a:xfrm>
            <a:off x="836611" y="422671"/>
            <a:ext cx="10515599" cy="4787504"/>
          </a:xfrm>
        </p:spPr>
        <p:txBody>
          <a:bodyPr anchor="ctr"/>
          <a:lstStyle>
            <a:lvl1pPr marL="0" indent="0" algn="ctr">
              <a:buNone/>
              <a:defRPr>
                <a:solidFill>
                  <a:srgbClr val="D15420"/>
                </a:solidFill>
                <a:latin typeface="Montserrat SemiBold" panose="00000700000000000000" pitchFamily="50" charset="0"/>
              </a:defRPr>
            </a:lvl1pPr>
            <a:lvl2pPr>
              <a:defRPr>
                <a:solidFill>
                  <a:srgbClr val="464646"/>
                </a:solidFill>
                <a:latin typeface="Montserrat Light" panose="00000400000000000000" pitchFamily="50" charset="0"/>
              </a:defRPr>
            </a:lvl2pPr>
            <a:lvl3pPr>
              <a:defRPr>
                <a:solidFill>
                  <a:srgbClr val="464646"/>
                </a:solidFill>
                <a:latin typeface="Montserrat Light" panose="00000400000000000000" pitchFamily="50" charset="0"/>
              </a:defRPr>
            </a:lvl3pPr>
            <a:lvl4pPr>
              <a:defRPr>
                <a:solidFill>
                  <a:srgbClr val="464646"/>
                </a:solidFill>
                <a:latin typeface="Montserrat Light" panose="00000400000000000000" pitchFamily="50" charset="0"/>
              </a:defRPr>
            </a:lvl4pPr>
            <a:lvl5pPr>
              <a:defRPr>
                <a:solidFill>
                  <a:srgbClr val="464646"/>
                </a:solidFill>
                <a:latin typeface="Montserrat Light" panose="00000400000000000000" pitchFamily="50" charset="0"/>
              </a:defRPr>
            </a:lvl5pPr>
          </a:lstStyle>
          <a:p>
            <a:pPr lvl="0"/>
            <a:r>
              <a:rPr lang="en-US" dirty="0"/>
              <a:t>Insert chart or graph here.</a:t>
            </a:r>
          </a:p>
        </p:txBody>
      </p:sp>
      <p:sp>
        <p:nvSpPr>
          <p:cNvPr id="11" name="Slide Number Placeholder 6">
            <a:extLst>
              <a:ext uri="{FF2B5EF4-FFF2-40B4-BE49-F238E27FC236}">
                <a16:creationId xmlns:a16="http://schemas.microsoft.com/office/drawing/2014/main" id="{5431ADA5-BF1A-41FA-A0BD-E548440BEB35}"/>
              </a:ext>
            </a:extLst>
          </p:cNvPr>
          <p:cNvSpPr>
            <a:spLocks noGrp="1"/>
          </p:cNvSpPr>
          <p:nvPr>
            <p:ph type="sldNum" sz="quarter" idx="12"/>
          </p:nvPr>
        </p:nvSpPr>
        <p:spPr>
          <a:xfrm>
            <a:off x="836611" y="6242050"/>
            <a:ext cx="10518777" cy="365125"/>
          </a:xfrm>
          <a:prstGeom prst="rect">
            <a:avLst/>
          </a:prstGeom>
        </p:spPr>
        <p:txBody>
          <a:bodyPr/>
          <a:lstStyle>
            <a:lvl1pPr algn="ctr">
              <a:defRPr sz="1000">
                <a:latin typeface="Montserrat Thin" panose="00000300000000000000" pitchFamily="50" charset="0"/>
              </a:defRPr>
            </a:lvl1pPr>
          </a:lstStyle>
          <a:p>
            <a:fld id="{7C63B91F-EED1-42B4-9003-40A200ECD70B}" type="slidenum">
              <a:rPr lang="en-US" smtClean="0"/>
              <a:pPr/>
              <a:t>‹#›</a:t>
            </a:fld>
            <a:r>
              <a:rPr lang="en-US" dirty="0"/>
              <a:t> | OKLAHOMA HEALTH CARE AUTHORITY</a:t>
            </a:r>
          </a:p>
        </p:txBody>
      </p:sp>
      <p:cxnSp>
        <p:nvCxnSpPr>
          <p:cNvPr id="12" name="Straight Connector 11">
            <a:extLst>
              <a:ext uri="{FF2B5EF4-FFF2-40B4-BE49-F238E27FC236}">
                <a16:creationId xmlns:a16="http://schemas.microsoft.com/office/drawing/2014/main" id="{3AC1A52D-FC66-4252-8D0C-3C0DF31B8ACB}"/>
              </a:ext>
            </a:extLst>
          </p:cNvPr>
          <p:cNvCxnSpPr>
            <a:cxnSpLocks/>
          </p:cNvCxnSpPr>
          <p:nvPr userDrawn="1"/>
        </p:nvCxnSpPr>
        <p:spPr>
          <a:xfrm>
            <a:off x="836611" y="6076951"/>
            <a:ext cx="10518777" cy="0"/>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65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1407827"/>
      </p:ext>
    </p:extLst>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8" r:id="rId4"/>
    <p:sldLayoutId id="2147483659" r:id="rId5"/>
    <p:sldLayoutId id="2147483660" r:id="rId6"/>
    <p:sldLayoutId id="2147483653" r:id="rId7"/>
    <p:sldLayoutId id="2147483654" r:id="rId8"/>
    <p:sldLayoutId id="2147483649"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55956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CEA468-D697-44A3-BCF2-2BC4D5B88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0B116D19-AD04-4B72-9EDC-F74F15E33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830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xStyles>
    <p:titleStyle>
      <a:lvl1pPr algn="l" defTabSz="914400" rtl="0" eaLnBrk="1" latinLnBrk="0" hangingPunct="1">
        <a:lnSpc>
          <a:spcPct val="90000"/>
        </a:lnSpc>
        <a:spcBef>
          <a:spcPct val="0"/>
        </a:spcBef>
        <a:buNone/>
        <a:defRPr sz="440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270947"/>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3600" b="0" kern="1200" cap="all" baseline="0">
          <a:solidFill>
            <a:srgbClr val="464646"/>
          </a:solidFill>
          <a:latin typeface="Montserrat ExtraBold" panose="000009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64646"/>
          </a:solidFill>
          <a:latin typeface="Montserrat Light" panose="000004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64646"/>
          </a:solidFill>
          <a:latin typeface="Montserrat Light" panose="000004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64646"/>
          </a:solidFill>
          <a:latin typeface="Montserrat Light" panose="000004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64646"/>
          </a:solidFill>
          <a:latin typeface="Montserrat Light" panose="000004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hyperlink" Target="https://oklahoma.gov/ohca/providers/provider-enrollment.html" TargetMode="External"/><Relationship Id="rId2" Type="http://schemas.openxmlformats.org/officeDocument/2006/relationships/image" Target="../media/image4.png"/><Relationship Id="rId1" Type="http://schemas.openxmlformats.org/officeDocument/2006/relationships/slideLayout" Target="../slideLayouts/slideLayout22.xml"/><Relationship Id="rId4" Type="http://schemas.openxmlformats.org/officeDocument/2006/relationships/hyperlink" Target="http://www.ohcaprovider.com/Enrollment/Site/Home/createuser.aspx"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hyperlink" Target="https://oklahoma.gov/content/dam/ok/en/okhca/documents/a0305/4181.pdf" TargetMode="Externa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www.ohcaprovider.com/Enrollment/Site/Home/AppStatus.aspx"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hyperlink" Target="https://oklahoma.gov/ohca/providers/updates/global-messages/2020-global-messages.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www.oklahoma.gov/ohca" TargetMode="Externa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oklahoma.gov/content/dam/ok/en/okhca/docs/providers/training/2022/vaccines-for-children-2022/VFC%20Storage%20and%20Handling%20PowerPoint%20for%20Training-2022.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8" Type="http://schemas.openxmlformats.org/officeDocument/2006/relationships/hyperlink" Target="mailto:OkMedicaidProviderRelations@humana.com" TargetMode="External"/><Relationship Id="rId3" Type="http://schemas.openxmlformats.org/officeDocument/2006/relationships/hyperlink" Target="mailto:ABHOKProviderEngagement@AETNA.com" TargetMode="External"/><Relationship Id="rId7" Type="http://schemas.openxmlformats.org/officeDocument/2006/relationships/hyperlink" Target="mailto:dwilliams308@humana.com" TargetMode="External"/><Relationship Id="rId2" Type="http://schemas.openxmlformats.org/officeDocument/2006/relationships/hyperlink" Target="mailto:chungi1@aetna.com" TargetMode="External"/><Relationship Id="rId1" Type="http://schemas.openxmlformats.org/officeDocument/2006/relationships/slideLayout" Target="../slideLayouts/slideLayout20.xml"/><Relationship Id="rId6" Type="http://schemas.openxmlformats.org/officeDocument/2006/relationships/hyperlink" Target="mailto:oklahomacompletehealth_pr@oklahomacompletehealth.com" TargetMode="External"/><Relationship Id="rId5" Type="http://schemas.openxmlformats.org/officeDocument/2006/relationships/hyperlink" Target="mailto:oklahoma_complete_health_pharmacy@centene.com" TargetMode="External"/><Relationship Id="rId4" Type="http://schemas.openxmlformats.org/officeDocument/2006/relationships/hyperlink" Target="mailto:kristen.winters@centene.com" TargetMode="External"/><Relationship Id="rId9" Type="http://schemas.openxmlformats.org/officeDocument/2006/relationships/hyperlink" Target="mailto:OKProviderDevelopment@humana.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hyperlink" Target="http://www.ohcaprovider.com/"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oklahoma.gov/content/dam/ok/en/okhca/docs/providers/training/2021/Medicaid%20on%20the%20Web.pdf" TargetMode="External"/><Relationship Id="rId3" Type="http://schemas.openxmlformats.org/officeDocument/2006/relationships/hyperlink" Target="https://oklahoma.gov/content/dam/ok/en/okhca/docs/providers/training/2021/OHCA%20Secure%20Provider%20Portal%20Functions.pdf" TargetMode="External"/><Relationship Id="rId7" Type="http://schemas.openxmlformats.org/officeDocument/2006/relationships/hyperlink" Target="https://youtu.be/8fypLR6yALM"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youtu.be/zE_0k7rPgCI" TargetMode="External"/><Relationship Id="rId5" Type="http://schemas.openxmlformats.org/officeDocument/2006/relationships/hyperlink" Target="https://youtu.be/UBW7GvsfhfI" TargetMode="External"/><Relationship Id="rId10" Type="http://schemas.openxmlformats.org/officeDocument/2006/relationships/hyperlink" Target="https://oklahoma.gov/ohca/providers/updates/global-messages/2021-global-messages.html" TargetMode="External"/><Relationship Id="rId4" Type="http://schemas.openxmlformats.org/officeDocument/2006/relationships/hyperlink" Target="https://oklahoma.gov/content/dam/ok/en/okhca/documents/a0304/24981.pdf" TargetMode="External"/><Relationship Id="rId9" Type="http://schemas.openxmlformats.org/officeDocument/2006/relationships/hyperlink" Target="https://oklahoma.gov/content/dam/ok/en/okhca/docs/providers/provider-enrollment/Provider%20Portal%20Access%20Form.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hyperlink" Target="https://oklahoma.gov/content/dam/ok/en/okhca/docs/providers/training/2021/1500%20Claim%20Submission%20FINAL.pdf" TargetMode="Externa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hyperlink" Target="https://oklahoma.gov/ohca/policies-and-rules/xpolicy/medical-providers-fee-for-service/individual-providers-and-specialties/physicians/eligible-providers.html" TargetMode="External"/><Relationship Id="rId7" Type="http://schemas.openxmlformats.org/officeDocument/2006/relationships/hyperlink" Target="https://oklahoma.gov/ohca/providers/claim-tools/electronic-data-interchange.html"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hyperlink" Target="https://oklahoma.gov/ohca/providers/claim-tools/fee-schedule.html" TargetMode="External"/><Relationship Id="rId5" Type="http://schemas.openxmlformats.org/officeDocument/2006/relationships/hyperlink" Target="https://oklahoma.gov/content/dam/ok/en/okhca/docs/providers/claim-tools/Provider%20Billing%20and%20Procedures%20Manual.pdf" TargetMode="External"/><Relationship Id="rId4" Type="http://schemas.openxmlformats.org/officeDocument/2006/relationships/hyperlink" Target="https://oklahoma.gov/ohca/providers/claim-tools/claim-tools.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oklahoma.gov/content/dam/ok/en/okhca/docs/providers/training/2021/1500%20Claim%20Submission%20FINAL.pdf" TargetMode="External"/><Relationship Id="rId2" Type="http://schemas.openxmlformats.org/officeDocument/2006/relationships/hyperlink" Target="https://oklahoma.gov/ohca/providers/provider-training.html" TargetMode="Externa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hyperlink" Target="https://oklahoma.gov/ohca/policies-and-rules/xpolicy/medical-providers-fee-for-service/general-provider-policies/general-scope-and-administration/timely-filing-limitation.html" TargetMode="Externa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hyperlink" Target="https://oklahoma.gov/ohca/providers/claim-tools/third-party-liability.html" TargetMode="Externa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28.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hyperlink" Target="https://oklahoma.gov/ohca/policies-and-rules/xpolicy.html" TargetMode="External"/><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hyperlink" Target="https://oklahoma.gov/ohca/providers/types.html" TargetMode="External"/><Relationship Id="rId5" Type="http://schemas.openxmlformats.org/officeDocument/2006/relationships/hyperlink" Target="https://oklahoma.gov/ohca/providers/toolkit.html" TargetMode="External"/><Relationship Id="rId4" Type="http://schemas.openxmlformats.org/officeDocument/2006/relationships/hyperlink" Target="http://www.oklahoma.gov/ohca"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oklahoma.gov/ohca/providers/provider-enrollment.html" TargetMode="External"/><Relationship Id="rId2" Type="http://schemas.openxmlformats.org/officeDocument/2006/relationships/hyperlink" Target="mailto:ProviderEnrollment@okhca.org" TargetMode="Externa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www.oklahoma.gov/ohca" TargetMode="External"/><Relationship Id="rId7" Type="http://schemas.openxmlformats.org/officeDocument/2006/relationships/hyperlink" Target="https://oklahoma.gov/content/dam/ok/en/okhca/docs/providers/training/2021/Resource%20Guide%202021.pdf" TargetMode="External"/><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hyperlink" Target="https://oklahoma.gov/content/dam/ok/en/okhca/docs/providers/training/2021/OHCA%20Reference%20Guide%202021.pdf" TargetMode="External"/><Relationship Id="rId5" Type="http://schemas.openxmlformats.org/officeDocument/2006/relationships/hyperlink" Target="http://www.oklahoma.gov/ohca/providers/provider-training" TargetMode="External"/><Relationship Id="rId4" Type="http://schemas.openxmlformats.org/officeDocument/2006/relationships/hyperlink" Target="http://www.ohcaprovider.com/" TargetMode="External"/><Relationship Id="rId9" Type="http://schemas.openxmlformats.org/officeDocument/2006/relationships/image" Target="../media/image34.svg"/></Relationships>
</file>

<file path=ppt/slides/_rels/slide54.xml.rels><?xml version="1.0" encoding="UTF-8" standalone="yes"?>
<Relationships xmlns="http://schemas.openxmlformats.org/package/2006/relationships"><Relationship Id="rId2" Type="http://schemas.openxmlformats.org/officeDocument/2006/relationships/hyperlink" Target="mailto:SoonerCareEducation@okhca.org" TargetMode="Externa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0.xml"/><Relationship Id="rId4" Type="http://schemas.openxmlformats.org/officeDocument/2006/relationships/hyperlink" Target="https://www.bing.com/ck/a?!&amp;&amp;p=c57ffe6c0d55b753JmltdHM9MTY4NTY2NDAwMCZpZ3VpZD0wMzE3OTdlZi05NDc5LTY2MjgtMGM3NS04NGUwOTUwYzY3NmQmaW5zaWQ9NTMzNA&amp;ptn=3&amp;hsh=3&amp;fclid=031797ef-9479-6628-0c75-84e0950c676d&amp;psq=npi&amp;u=a1aHR0cHM6Ly93d3cuY21zLmdvdi9SZWd1bGF0aW9ucy1hbmQtR3VpZGFuY2UvQWRtaW5pc3RyYXRpdmUtU2ltcGxpZmljYXRpb24vTmF0aW9uYWxQcm92SWRlbnRTdGFuZC9hcHBseQ&amp;ntb=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ohcaprovider.com/Enrollment/Prod/LegalDocs/General_Agreement_2021.1.pdf"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BDCB-9ED9-4CAC-91D5-84F6AF593C94}"/>
              </a:ext>
            </a:extLst>
          </p:cNvPr>
          <p:cNvSpPr>
            <a:spLocks noGrp="1"/>
          </p:cNvSpPr>
          <p:nvPr>
            <p:ph type="title"/>
          </p:nvPr>
        </p:nvSpPr>
        <p:spPr>
          <a:xfrm>
            <a:off x="654232" y="1738885"/>
            <a:ext cx="6914662" cy="1325563"/>
          </a:xfrm>
        </p:spPr>
        <p:txBody>
          <a:bodyPr>
            <a:normAutofit fontScale="90000"/>
          </a:bodyPr>
          <a:lstStyle/>
          <a:p>
            <a:pPr>
              <a:lnSpc>
                <a:spcPct val="100000"/>
              </a:lnSpc>
            </a:pPr>
            <a:r>
              <a:rPr lang="en-US" sz="6000" dirty="0">
                <a:effectLst/>
                <a:latin typeface="Montserrat ExtraBold" panose="00000900000000000000" pitchFamily="2" charset="0"/>
                <a:ea typeface="Calibri" panose="020F0502020204030204" pitchFamily="34" charset="0"/>
              </a:rPr>
              <a:t>SoonerCare: Vaccinations at the Pharmacy</a:t>
            </a:r>
            <a:br>
              <a:rPr lang="en-US" dirty="0">
                <a:latin typeface="Montserrat ExtraBold" panose="00000900000000000000" pitchFamily="2" charset="0"/>
              </a:rPr>
            </a:br>
            <a:endParaRPr lang="en-US" sz="2000" cap="none" dirty="0">
              <a:latin typeface="Montserrat ExtraBold" panose="00000900000000000000" pitchFamily="2" charset="0"/>
            </a:endParaRPr>
          </a:p>
        </p:txBody>
      </p:sp>
      <p:pic>
        <p:nvPicPr>
          <p:cNvPr id="9" name="Content Placeholder 8" descr="A close up of a sign&#10;&#10;Description automatically generated">
            <a:extLst>
              <a:ext uri="{FF2B5EF4-FFF2-40B4-BE49-F238E27FC236}">
                <a16:creationId xmlns:a16="http://schemas.microsoft.com/office/drawing/2014/main" id="{A99C4FC4-8F0E-4D78-AA91-1D85AF6ADEAD}"/>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t="24493" r="27276"/>
          <a:stretch/>
        </p:blipFill>
        <p:spPr>
          <a:xfrm>
            <a:off x="6681788" y="-32951"/>
            <a:ext cx="5510212" cy="5721350"/>
          </a:xfrm>
          <a:prstGeom prst="rect">
            <a:avLst/>
          </a:prstGeom>
        </p:spPr>
      </p:pic>
      <p:sp>
        <p:nvSpPr>
          <p:cNvPr id="12" name="Rectangle 11">
            <a:extLst>
              <a:ext uri="{FF2B5EF4-FFF2-40B4-BE49-F238E27FC236}">
                <a16:creationId xmlns:a16="http://schemas.microsoft.com/office/drawing/2014/main" id="{1A81705B-9BC8-461C-9F21-5AE634749DD5}"/>
              </a:ext>
            </a:extLst>
          </p:cNvPr>
          <p:cNvSpPr/>
          <p:nvPr/>
        </p:nvSpPr>
        <p:spPr>
          <a:xfrm>
            <a:off x="728783" y="5039948"/>
            <a:ext cx="6096000" cy="464038"/>
          </a:xfrm>
          <a:prstGeom prst="rect">
            <a:avLst/>
          </a:prstGeom>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November</a:t>
            </a:r>
            <a:r>
              <a:rPr lang="en-US" dirty="0">
                <a:solidFill>
                  <a:srgbClr val="464646"/>
                </a:solidFill>
                <a:latin typeface="Montserrat Light" panose="00000400000000000000" pitchFamily="50" charset="0"/>
              </a:rPr>
              <a:t> </a:t>
            </a:r>
            <a:r>
              <a:rPr kumimoji="0" lang="en-US" sz="18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2024</a:t>
            </a:r>
            <a:endParaRPr kumimoji="0" lang="en-US" sz="1800" b="0" i="0" u="none" strike="noStrike" kern="1200" cap="none" spc="0" normalizeH="0" baseline="0" noProof="0" dirty="0">
              <a:ln>
                <a:noFill/>
              </a:ln>
              <a:solidFill>
                <a:srgbClr val="46464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439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3E97D-185E-42CC-BDBE-91FF5AC5B312}"/>
              </a:ext>
            </a:extLst>
          </p:cNvPr>
          <p:cNvSpPr>
            <a:spLocks noGrp="1"/>
          </p:cNvSpPr>
          <p:nvPr>
            <p:ph type="title"/>
          </p:nvPr>
        </p:nvSpPr>
        <p:spPr/>
        <p:txBody>
          <a:bodyPr/>
          <a:lstStyle/>
          <a:p>
            <a:r>
              <a:rPr lang="en-US" dirty="0">
                <a:solidFill>
                  <a:schemeClr val="tx1"/>
                </a:solidFill>
              </a:rPr>
              <a:t>new contracts</a:t>
            </a:r>
          </a:p>
        </p:txBody>
      </p:sp>
      <p:pic>
        <p:nvPicPr>
          <p:cNvPr id="7" name="Content Placeholder 6" descr="Graphical user interface, text, email&#10;&#10;Description automatically generated">
            <a:extLst>
              <a:ext uri="{FF2B5EF4-FFF2-40B4-BE49-F238E27FC236}">
                <a16:creationId xmlns:a16="http://schemas.microsoft.com/office/drawing/2014/main" id="{E1C885B0-B078-4D6A-99FD-47C18C21EF9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183188" y="610426"/>
            <a:ext cx="6172200" cy="56371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4">
            <a:extLst>
              <a:ext uri="{FF2B5EF4-FFF2-40B4-BE49-F238E27FC236}">
                <a16:creationId xmlns:a16="http://schemas.microsoft.com/office/drawing/2014/main" id="{7DA3040B-881E-4046-B54E-71A1D4B21574}"/>
              </a:ext>
            </a:extLst>
          </p:cNvPr>
          <p:cNvSpPr>
            <a:spLocks noGrp="1"/>
          </p:cNvSpPr>
          <p:nvPr>
            <p:ph sz="half" idx="2"/>
          </p:nvPr>
        </p:nvSpPr>
        <p:spPr>
          <a:xfrm>
            <a:off x="836611" y="1855788"/>
            <a:ext cx="3556280" cy="4216400"/>
          </a:xfrm>
        </p:spPr>
        <p:txBody>
          <a:bodyPr/>
          <a:lstStyle/>
          <a:p>
            <a:pPr marL="0" indent="0">
              <a:buNone/>
            </a:pPr>
            <a:r>
              <a:rPr lang="en-US" sz="2400" dirty="0">
                <a:solidFill>
                  <a:schemeClr val="tx1"/>
                </a:solidFill>
              </a:rPr>
              <a:t>The SoonerCare provider enrollment application is found on the </a:t>
            </a:r>
            <a:r>
              <a:rPr lang="en-US" sz="2400" dirty="0">
                <a:solidFill>
                  <a:schemeClr val="tx1"/>
                </a:solidFill>
                <a:hlinkClick r:id="rId3"/>
              </a:rPr>
              <a:t>provider enrollment page</a:t>
            </a:r>
            <a:r>
              <a:rPr lang="en-US" sz="2400" dirty="0">
                <a:solidFill>
                  <a:schemeClr val="tx1"/>
                </a:solidFill>
              </a:rPr>
              <a:t> by clicking the New Contracts link or by visiting  </a:t>
            </a:r>
            <a:r>
              <a:rPr lang="en-US" sz="2200" dirty="0">
                <a:solidFill>
                  <a:schemeClr val="tx1"/>
                </a:solidFill>
                <a:hlinkClick r:id="rId4"/>
              </a:rPr>
              <a:t>ohcaprovider.com/Enrollment/Site/Home/createuser.aspx</a:t>
            </a:r>
            <a:r>
              <a:rPr lang="en-US" sz="2200" dirty="0">
                <a:solidFill>
                  <a:schemeClr val="tx1"/>
                </a:solidFill>
              </a:rPr>
              <a:t>. </a:t>
            </a:r>
          </a:p>
          <a:p>
            <a:pPr marL="0" indent="0">
              <a:buNone/>
            </a:pPr>
            <a:endParaRPr lang="en-US" dirty="0"/>
          </a:p>
        </p:txBody>
      </p:sp>
      <p:sp>
        <p:nvSpPr>
          <p:cNvPr id="8" name="Arrow: Left 7">
            <a:extLst>
              <a:ext uri="{FF2B5EF4-FFF2-40B4-BE49-F238E27FC236}">
                <a16:creationId xmlns:a16="http://schemas.microsoft.com/office/drawing/2014/main" id="{66CF8796-01F7-4DED-987B-981AD046224E}"/>
              </a:ext>
            </a:extLst>
          </p:cNvPr>
          <p:cNvSpPr/>
          <p:nvPr/>
        </p:nvSpPr>
        <p:spPr>
          <a:xfrm>
            <a:off x="6096000" y="4703975"/>
            <a:ext cx="983530" cy="622169"/>
          </a:xfrm>
          <a:prstGeom prst="leftArrow">
            <a:avLst/>
          </a:prstGeom>
          <a:solidFill>
            <a:srgbClr val="D154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26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8C5308-D861-3FB5-8906-5D948AD52BC6}"/>
              </a:ext>
            </a:extLst>
          </p:cNvPr>
          <p:cNvPicPr>
            <a:picLocks noChangeAspect="1"/>
          </p:cNvPicPr>
          <p:nvPr/>
        </p:nvPicPr>
        <p:blipFill rotWithShape="1">
          <a:blip r:embed="rId2"/>
          <a:srcRect l="16818" t="12401" r="20985"/>
          <a:stretch/>
        </p:blipFill>
        <p:spPr>
          <a:xfrm>
            <a:off x="1639455" y="123649"/>
            <a:ext cx="8913091" cy="6734351"/>
          </a:xfrm>
          <a:prstGeom prst="rect">
            <a:avLst/>
          </a:prstGeom>
        </p:spPr>
      </p:pic>
    </p:spTree>
    <p:extLst>
      <p:ext uri="{BB962C8B-B14F-4D97-AF65-F5344CB8AC3E}">
        <p14:creationId xmlns:p14="http://schemas.microsoft.com/office/powerpoint/2010/main" val="1450389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1D495AB-B6AD-BE2A-603D-ECDC1283984F}"/>
              </a:ext>
            </a:extLst>
          </p:cNvPr>
          <p:cNvSpPr>
            <a:spLocks noGrp="1"/>
          </p:cNvSpPr>
          <p:nvPr>
            <p:ph type="title"/>
          </p:nvPr>
        </p:nvSpPr>
        <p:spPr/>
        <p:txBody>
          <a:bodyPr/>
          <a:lstStyle/>
          <a:p>
            <a:r>
              <a:rPr lang="en-US" dirty="0"/>
              <a:t>Business contract </a:t>
            </a:r>
          </a:p>
        </p:txBody>
      </p:sp>
      <p:pic>
        <p:nvPicPr>
          <p:cNvPr id="21" name="Content Placeholder 20">
            <a:extLst>
              <a:ext uri="{FF2B5EF4-FFF2-40B4-BE49-F238E27FC236}">
                <a16:creationId xmlns:a16="http://schemas.microsoft.com/office/drawing/2014/main" id="{684E2E73-CB34-DC7A-E4E9-6100B3E39714}"/>
              </a:ext>
            </a:extLst>
          </p:cNvPr>
          <p:cNvPicPr>
            <a:picLocks noGrp="1" noChangeAspect="1"/>
          </p:cNvPicPr>
          <p:nvPr>
            <p:ph sz="half" idx="1"/>
          </p:nvPr>
        </p:nvPicPr>
        <p:blipFill>
          <a:blip r:embed="rId3"/>
          <a:stretch>
            <a:fillRect/>
          </a:stretch>
        </p:blipFill>
        <p:spPr>
          <a:xfrm>
            <a:off x="5511114" y="99936"/>
            <a:ext cx="5535648" cy="6523285"/>
          </a:xfrm>
          <a:prstGeom prst="rect">
            <a:avLst/>
          </a:prstGeom>
        </p:spPr>
      </p:pic>
      <p:sp>
        <p:nvSpPr>
          <p:cNvPr id="10" name="Content Placeholder 9">
            <a:extLst>
              <a:ext uri="{FF2B5EF4-FFF2-40B4-BE49-F238E27FC236}">
                <a16:creationId xmlns:a16="http://schemas.microsoft.com/office/drawing/2014/main" id="{BD3008A6-D700-AAE1-6FE0-8F5FCCBA45D6}"/>
              </a:ext>
            </a:extLst>
          </p:cNvPr>
          <p:cNvSpPr>
            <a:spLocks noGrp="1"/>
          </p:cNvSpPr>
          <p:nvPr>
            <p:ph sz="half" idx="2"/>
          </p:nvPr>
        </p:nvSpPr>
        <p:spPr>
          <a:xfrm>
            <a:off x="663677" y="1855788"/>
            <a:ext cx="4519511" cy="4216400"/>
          </a:xfrm>
        </p:spPr>
        <p:txBody>
          <a:bodyPr>
            <a:normAutofit fontScale="25000" lnSpcReduction="20000"/>
          </a:bodyPr>
          <a:lstStyle/>
          <a:p>
            <a:pPr>
              <a:lnSpc>
                <a:spcPct val="110000"/>
              </a:lnSpc>
            </a:pPr>
            <a:r>
              <a:rPr kumimoji="0" lang="en-US" sz="8800" b="0" i="0" u="none" strike="noStrike" kern="1200" cap="none" spc="0" normalizeH="0" baseline="0" noProof="0" dirty="0">
                <a:ln>
                  <a:noFill/>
                </a:ln>
                <a:solidFill>
                  <a:schemeClr val="tx1"/>
                </a:solidFill>
                <a:effectLst/>
                <a:uLnTx/>
                <a:uFillTx/>
                <a:latin typeface="Montserrat Light" panose="00000400000000000000" pitchFamily="2" charset="0"/>
                <a:ea typeface="+mn-ea"/>
                <a:cs typeface="+mn-cs"/>
              </a:rPr>
              <a:t>Type of provider you are enrolling: </a:t>
            </a:r>
            <a:r>
              <a:rPr kumimoji="0" lang="en-US" sz="8800" b="1" i="0" u="none" strike="noStrike" kern="1200" cap="none" spc="0" normalizeH="0" baseline="0" noProof="0" dirty="0">
                <a:ln>
                  <a:noFill/>
                </a:ln>
                <a:solidFill>
                  <a:schemeClr val="tx1"/>
                </a:solidFill>
                <a:effectLst/>
                <a:uLnTx/>
                <a:uFillTx/>
                <a:latin typeface="Montserrat Light" panose="00000400000000000000" pitchFamily="2" charset="0"/>
                <a:ea typeface="+mn-ea"/>
                <a:cs typeface="+mn-cs"/>
              </a:rPr>
              <a:t>Business </a:t>
            </a:r>
            <a:r>
              <a:rPr kumimoji="0" lang="en-US" sz="8800" i="0" u="none" strike="noStrike" kern="1200" cap="none" spc="0" normalizeH="0" baseline="0" noProof="0" dirty="0">
                <a:ln>
                  <a:noFill/>
                </a:ln>
                <a:solidFill>
                  <a:schemeClr val="tx1"/>
                </a:solidFill>
                <a:effectLst/>
                <a:uLnTx/>
                <a:uFillTx/>
                <a:latin typeface="Montserrat Light" panose="00000400000000000000" pitchFamily="2" charset="0"/>
                <a:ea typeface="+mn-ea"/>
                <a:cs typeface="+mn-cs"/>
              </a:rPr>
              <a:t>(facility, agency, organization or group)</a:t>
            </a:r>
          </a:p>
          <a:p>
            <a:pPr>
              <a:lnSpc>
                <a:spcPct val="110000"/>
              </a:lnSpc>
            </a:pPr>
            <a:r>
              <a:rPr lang="en-US" sz="8800" dirty="0">
                <a:solidFill>
                  <a:schemeClr val="tx1"/>
                </a:solidFill>
                <a:latin typeface="Montserrat Light" panose="00000400000000000000" pitchFamily="2" charset="0"/>
              </a:rPr>
              <a:t>Type of business you are enrolling: </a:t>
            </a:r>
            <a:r>
              <a:rPr lang="en-US" sz="8800" b="1" dirty="0">
                <a:solidFill>
                  <a:schemeClr val="tx1"/>
                </a:solidFill>
                <a:latin typeface="Montserrat Light" panose="00000400000000000000" pitchFamily="2" charset="0"/>
              </a:rPr>
              <a:t>Group</a:t>
            </a:r>
          </a:p>
          <a:p>
            <a:pPr>
              <a:lnSpc>
                <a:spcPct val="110000"/>
              </a:lnSpc>
            </a:pPr>
            <a:r>
              <a:rPr kumimoji="0" lang="en-US" sz="8800" b="0" i="0" u="none" strike="noStrike" kern="1200" cap="none" spc="0" normalizeH="0" baseline="0" noProof="0" dirty="0">
                <a:ln>
                  <a:noFill/>
                </a:ln>
                <a:solidFill>
                  <a:schemeClr val="tx1"/>
                </a:solidFill>
                <a:effectLst/>
                <a:uLnTx/>
                <a:uFillTx/>
                <a:latin typeface="Montserrat Light" panose="00000400000000000000" pitchFamily="2" charset="0"/>
                <a:ea typeface="+mn-ea"/>
                <a:cs typeface="+mn-cs"/>
              </a:rPr>
              <a:t>Select your primary specialty type: </a:t>
            </a:r>
            <a:r>
              <a:rPr kumimoji="0" lang="en-US" sz="8800" b="1" i="0" u="none" strike="noStrike" kern="1200" cap="none" spc="0" normalizeH="0" baseline="0" noProof="0" dirty="0">
                <a:ln>
                  <a:noFill/>
                </a:ln>
                <a:solidFill>
                  <a:schemeClr val="tx1"/>
                </a:solidFill>
                <a:effectLst/>
                <a:uLnTx/>
                <a:uFillTx/>
                <a:latin typeface="Montserrat Light" panose="00000400000000000000" pitchFamily="2" charset="0"/>
                <a:ea typeface="+mn-ea"/>
                <a:cs typeface="+mn-cs"/>
              </a:rPr>
              <a:t>Pharmacy Group</a:t>
            </a:r>
          </a:p>
          <a:p>
            <a:pPr>
              <a:lnSpc>
                <a:spcPct val="110000"/>
              </a:lnSpc>
            </a:pPr>
            <a:r>
              <a:rPr lang="en-US" sz="8800" dirty="0">
                <a:solidFill>
                  <a:schemeClr val="tx1"/>
                </a:solidFill>
                <a:latin typeface="Montserrat Light" panose="00000400000000000000" pitchFamily="2" charset="0"/>
                <a:ea typeface="Calibri" panose="020F0502020204030204" pitchFamily="34" charset="0"/>
                <a:cs typeface="Calibri" panose="020F0502020204030204" pitchFamily="34" charset="0"/>
              </a:rPr>
              <a:t>T</a:t>
            </a:r>
            <a:r>
              <a:rPr lang="en-US" sz="8800" dirty="0">
                <a:solidFill>
                  <a:schemeClr val="tx1"/>
                </a:solidFill>
                <a:effectLst/>
                <a:latin typeface="Montserrat Light" panose="00000400000000000000" pitchFamily="2" charset="0"/>
                <a:ea typeface="Calibri" panose="020F0502020204030204" pitchFamily="34" charset="0"/>
                <a:cs typeface="Calibri" panose="020F0502020204030204" pitchFamily="34" charset="0"/>
              </a:rPr>
              <a:t>he </a:t>
            </a:r>
            <a:r>
              <a:rPr lang="en-US" sz="8800" b="1" dirty="0">
                <a:solidFill>
                  <a:schemeClr val="tx1"/>
                </a:solidFill>
                <a:effectLst/>
                <a:latin typeface="Montserrat Light" panose="00000400000000000000" pitchFamily="2" charset="0"/>
                <a:ea typeface="Calibri" panose="020F0502020204030204" pitchFamily="34" charset="0"/>
                <a:cs typeface="Calibri" panose="020F0502020204030204" pitchFamily="34" charset="0"/>
              </a:rPr>
              <a:t>Pharmacy Group </a:t>
            </a:r>
            <a:r>
              <a:rPr lang="en-US" sz="8800" dirty="0">
                <a:solidFill>
                  <a:schemeClr val="tx1"/>
                </a:solidFill>
                <a:effectLst/>
                <a:latin typeface="Montserrat Light" panose="00000400000000000000" pitchFamily="2" charset="0"/>
                <a:ea typeface="Calibri" panose="020F0502020204030204" pitchFamily="34" charset="0"/>
                <a:cs typeface="Calibri" panose="020F0502020204030204" pitchFamily="34" charset="0"/>
              </a:rPr>
              <a:t>contract must be in place before the pharmacist applies for their individual contract</a:t>
            </a:r>
            <a:r>
              <a:rPr lang="en-US" sz="6200" dirty="0">
                <a:solidFill>
                  <a:schemeClr val="tx1"/>
                </a:solidFill>
                <a:effectLst/>
                <a:latin typeface="Montserrat Light" panose="00000400000000000000" pitchFamily="2" charset="0"/>
                <a:ea typeface="Calibri" panose="020F0502020204030204" pitchFamily="34" charset="0"/>
                <a:cs typeface="Calibri" panose="020F0502020204030204" pitchFamily="34" charset="0"/>
              </a:rPr>
              <a:t>.</a:t>
            </a:r>
            <a:endParaRPr kumimoji="0" lang="en-US" sz="6200" b="1" i="0" u="none" strike="noStrike" kern="1200" cap="none" spc="0" normalizeH="0" baseline="0" noProof="0" dirty="0">
              <a:ln>
                <a:noFill/>
              </a:ln>
              <a:solidFill>
                <a:schemeClr val="tx1"/>
              </a:solidFill>
              <a:effectLst/>
              <a:uLnTx/>
              <a:uFillTx/>
              <a:latin typeface="Montserrat Light" panose="00000400000000000000" pitchFamily="2" charset="0"/>
              <a:ea typeface="+mn-ea"/>
              <a:cs typeface="+mn-cs"/>
            </a:endParaRPr>
          </a:p>
          <a:p>
            <a:pPr marL="0" indent="0">
              <a:buNone/>
            </a:pPr>
            <a:endParaRPr kumimoji="0" lang="en-US" sz="24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endParaRPr>
          </a:p>
          <a:p>
            <a:pPr marL="0" indent="0">
              <a:buNone/>
            </a:pPr>
            <a:endParaRPr lang="en-US" sz="2400" dirty="0">
              <a:solidFill>
                <a:prstClr val="black"/>
              </a:solidFill>
              <a:latin typeface="Montserrat Light" panose="00000400000000000000" pitchFamily="2" charset="0"/>
            </a:endParaRPr>
          </a:p>
          <a:p>
            <a:pPr marL="0" indent="0">
              <a:buNone/>
            </a:pPr>
            <a:endParaRPr kumimoji="0" lang="en-US" sz="24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endParaRPr>
          </a:p>
          <a:p>
            <a:pPr marL="0" indent="0">
              <a:buNone/>
            </a:pPr>
            <a:endParaRPr lang="en-US" sz="2400" dirty="0">
              <a:solidFill>
                <a:prstClr val="black"/>
              </a:solidFill>
              <a:latin typeface="Montserrat Light" panose="00000400000000000000" pitchFamily="2" charset="0"/>
            </a:endParaRPr>
          </a:p>
          <a:p>
            <a:pPr marL="0" indent="0">
              <a:buNone/>
            </a:pPr>
            <a:endParaRPr kumimoji="0" lang="en-US" sz="2400" b="0"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endParaRPr>
          </a:p>
          <a:p>
            <a:endParaRPr lang="en-US" dirty="0"/>
          </a:p>
        </p:txBody>
      </p:sp>
      <p:sp>
        <p:nvSpPr>
          <p:cNvPr id="11" name="Rectangle 10">
            <a:extLst>
              <a:ext uri="{FF2B5EF4-FFF2-40B4-BE49-F238E27FC236}">
                <a16:creationId xmlns:a16="http://schemas.microsoft.com/office/drawing/2014/main" id="{F82F8307-7784-5438-4139-35D3C287BCF9}"/>
              </a:ext>
            </a:extLst>
          </p:cNvPr>
          <p:cNvSpPr/>
          <p:nvPr/>
        </p:nvSpPr>
        <p:spPr>
          <a:xfrm>
            <a:off x="5511114" y="98853"/>
            <a:ext cx="5537238" cy="652436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3FDF4D0-FDFC-19FF-2CA7-9BC4DF12AFBD}"/>
              </a:ext>
            </a:extLst>
          </p:cNvPr>
          <p:cNvSpPr/>
          <p:nvPr/>
        </p:nvSpPr>
        <p:spPr>
          <a:xfrm>
            <a:off x="8106032" y="436605"/>
            <a:ext cx="2734963" cy="2224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ED20719-9B52-A048-14D3-921E78519B33}"/>
              </a:ext>
            </a:extLst>
          </p:cNvPr>
          <p:cNvSpPr/>
          <p:nvPr/>
        </p:nvSpPr>
        <p:spPr>
          <a:xfrm>
            <a:off x="5791200" y="5725297"/>
            <a:ext cx="591671" cy="21830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C8D5AF6-70EF-088D-FF15-3F2DAEBF2940}"/>
              </a:ext>
            </a:extLst>
          </p:cNvPr>
          <p:cNvSpPr/>
          <p:nvPr/>
        </p:nvSpPr>
        <p:spPr>
          <a:xfrm>
            <a:off x="7008813" y="6334897"/>
            <a:ext cx="2374084" cy="22242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42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5BC7A084-D3C0-4A80-B79B-2CC2BB277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029" y="152099"/>
            <a:ext cx="6094908" cy="6174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a:extLst>
              <a:ext uri="{FF2B5EF4-FFF2-40B4-BE49-F238E27FC236}">
                <a16:creationId xmlns:a16="http://schemas.microsoft.com/office/drawing/2014/main" id="{93A889C7-8E5A-41FE-9084-79EEA97FE18A}"/>
              </a:ext>
            </a:extLst>
          </p:cNvPr>
          <p:cNvSpPr/>
          <p:nvPr/>
        </p:nvSpPr>
        <p:spPr>
          <a:xfrm>
            <a:off x="8031892" y="1603844"/>
            <a:ext cx="1351005" cy="282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lowchart: Connector 4">
            <a:extLst>
              <a:ext uri="{FF2B5EF4-FFF2-40B4-BE49-F238E27FC236}">
                <a16:creationId xmlns:a16="http://schemas.microsoft.com/office/drawing/2014/main" id="{BB1A6C96-5397-AC21-6CF4-1FB73B3DFF19}"/>
              </a:ext>
            </a:extLst>
          </p:cNvPr>
          <p:cNvSpPr/>
          <p:nvPr/>
        </p:nvSpPr>
        <p:spPr>
          <a:xfrm>
            <a:off x="5618205" y="5560541"/>
            <a:ext cx="115330" cy="123567"/>
          </a:xfrm>
          <a:prstGeom prst="flowChartConnector">
            <a:avLst/>
          </a:prstGeom>
          <a:solidFill>
            <a:schemeClr val="bg1"/>
          </a:solid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F32217E-BB54-5E96-96D9-8BDDA431F5C4}"/>
              </a:ext>
            </a:extLst>
          </p:cNvPr>
          <p:cNvPicPr>
            <a:picLocks noChangeAspect="1"/>
          </p:cNvPicPr>
          <p:nvPr/>
        </p:nvPicPr>
        <p:blipFill>
          <a:blip r:embed="rId4"/>
          <a:stretch>
            <a:fillRect/>
          </a:stretch>
        </p:blipFill>
        <p:spPr>
          <a:xfrm>
            <a:off x="5581912" y="6030096"/>
            <a:ext cx="1741526" cy="210333"/>
          </a:xfrm>
          <a:prstGeom prst="rect">
            <a:avLst/>
          </a:prstGeom>
          <a:ln w="38100">
            <a:solidFill>
              <a:srgbClr val="FF0000"/>
            </a:solidFill>
          </a:ln>
        </p:spPr>
      </p:pic>
      <p:sp>
        <p:nvSpPr>
          <p:cNvPr id="15" name="Title 14">
            <a:extLst>
              <a:ext uri="{FF2B5EF4-FFF2-40B4-BE49-F238E27FC236}">
                <a16:creationId xmlns:a16="http://schemas.microsoft.com/office/drawing/2014/main" id="{0C1FA77B-DDA7-056D-CC6F-B5A05E6700E2}"/>
              </a:ext>
            </a:extLst>
          </p:cNvPr>
          <p:cNvSpPr>
            <a:spLocks noGrp="1"/>
          </p:cNvSpPr>
          <p:nvPr>
            <p:ph type="title"/>
          </p:nvPr>
        </p:nvSpPr>
        <p:spPr/>
        <p:txBody>
          <a:bodyPr/>
          <a:lstStyle/>
          <a:p>
            <a:r>
              <a:rPr lang="en-US" dirty="0"/>
              <a:t>Individual contract</a:t>
            </a:r>
          </a:p>
        </p:txBody>
      </p:sp>
      <p:sp>
        <p:nvSpPr>
          <p:cNvPr id="17" name="Content Placeholder 16">
            <a:extLst>
              <a:ext uri="{FF2B5EF4-FFF2-40B4-BE49-F238E27FC236}">
                <a16:creationId xmlns:a16="http://schemas.microsoft.com/office/drawing/2014/main" id="{49B521B6-0A1F-3235-4C5A-1D6EDEDDCB92}"/>
              </a:ext>
            </a:extLst>
          </p:cNvPr>
          <p:cNvSpPr>
            <a:spLocks noGrp="1"/>
          </p:cNvSpPr>
          <p:nvPr>
            <p:ph sz="half" idx="2"/>
          </p:nvPr>
        </p:nvSpPr>
        <p:spPr/>
        <p:txBody>
          <a:bodyPr/>
          <a:lstStyle/>
          <a:p>
            <a:r>
              <a:rPr lang="en-US" sz="2800" dirty="0">
                <a:solidFill>
                  <a:prstClr val="black"/>
                </a:solidFill>
                <a:latin typeface="Montserrat Light" panose="00000400000000000000" pitchFamily="2" charset="0"/>
              </a:rPr>
              <a:t>Type of provider you are enrolling: </a:t>
            </a:r>
            <a:r>
              <a:rPr lang="en-US" sz="2800" b="1" dirty="0">
                <a:solidFill>
                  <a:prstClr val="black"/>
                </a:solidFill>
                <a:latin typeface="Montserrat Light" panose="00000400000000000000" pitchFamily="2" charset="0"/>
              </a:rPr>
              <a:t>Pharmacist</a:t>
            </a:r>
            <a:endParaRPr kumimoji="0" lang="en-US" sz="2800" b="1" i="0" u="none" strike="noStrike" kern="1200" cap="none" spc="0" normalizeH="0" baseline="0" noProof="0" dirty="0">
              <a:ln>
                <a:noFill/>
              </a:ln>
              <a:solidFill>
                <a:prstClr val="black"/>
              </a:solidFill>
              <a:effectLst/>
              <a:uLnTx/>
              <a:uFillTx/>
              <a:latin typeface="Montserrat Light" panose="00000400000000000000" pitchFamily="2" charset="0"/>
              <a:ea typeface="+mn-ea"/>
              <a:cs typeface="+mn-cs"/>
            </a:endParaRPr>
          </a:p>
          <a:p>
            <a:endParaRPr lang="en-US" dirty="0"/>
          </a:p>
        </p:txBody>
      </p:sp>
    </p:spTree>
    <p:extLst>
      <p:ext uri="{BB962C8B-B14F-4D97-AF65-F5344CB8AC3E}">
        <p14:creationId xmlns:p14="http://schemas.microsoft.com/office/powerpoint/2010/main" val="29389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1DE307-0B96-4C3D-AA24-D0C5B90015F2}"/>
              </a:ext>
            </a:extLst>
          </p:cNvPr>
          <p:cNvSpPr>
            <a:spLocks noGrp="1"/>
          </p:cNvSpPr>
          <p:nvPr>
            <p:ph type="title"/>
          </p:nvPr>
        </p:nvSpPr>
        <p:spPr/>
        <p:txBody>
          <a:bodyPr/>
          <a:lstStyle/>
          <a:p>
            <a:r>
              <a:rPr lang="en-US" dirty="0">
                <a:solidFill>
                  <a:schemeClr val="tx1"/>
                </a:solidFill>
              </a:rPr>
              <a:t>provider enrollment </a:t>
            </a:r>
            <a:r>
              <a:rPr lang="en-US" sz="3600" dirty="0">
                <a:solidFill>
                  <a:schemeClr val="tx1"/>
                </a:solidFill>
              </a:rPr>
              <a:t>(</a:t>
            </a:r>
            <a:r>
              <a:rPr lang="en-US" sz="3600" dirty="0" err="1">
                <a:solidFill>
                  <a:schemeClr val="tx1"/>
                </a:solidFill>
              </a:rPr>
              <a:t>conT.</a:t>
            </a:r>
            <a:r>
              <a:rPr lang="en-US" sz="3600" dirty="0">
                <a:solidFill>
                  <a:schemeClr val="tx1"/>
                </a:solidFill>
              </a:rPr>
              <a:t>)</a:t>
            </a:r>
          </a:p>
        </p:txBody>
      </p:sp>
      <p:pic>
        <p:nvPicPr>
          <p:cNvPr id="11" name="Content Placeholder 10" descr="Graphical user interface, text, application, email&#10;&#10;Description automatically generated">
            <a:extLst>
              <a:ext uri="{FF2B5EF4-FFF2-40B4-BE49-F238E27FC236}">
                <a16:creationId xmlns:a16="http://schemas.microsoft.com/office/drawing/2014/main" id="{46856D7F-850E-4D97-891F-45C6D910D2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6012813" cy="4587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allout: Left Arrow 4">
            <a:extLst>
              <a:ext uri="{FF2B5EF4-FFF2-40B4-BE49-F238E27FC236}">
                <a16:creationId xmlns:a16="http://schemas.microsoft.com/office/drawing/2014/main" id="{589B82BA-1C8C-4E80-911D-59E568768407}"/>
              </a:ext>
            </a:extLst>
          </p:cNvPr>
          <p:cNvSpPr/>
          <p:nvPr/>
        </p:nvSpPr>
        <p:spPr>
          <a:xfrm>
            <a:off x="6756745" y="1979629"/>
            <a:ext cx="4502787" cy="3723587"/>
          </a:xfrm>
          <a:prstGeom prst="leftArrowCallout">
            <a:avLst/>
          </a:prstGeom>
          <a:solidFill>
            <a:srgbClr val="004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4ACDCBB-78D4-481C-9C57-D4C2A5B303AA}"/>
              </a:ext>
            </a:extLst>
          </p:cNvPr>
          <p:cNvSpPr txBox="1"/>
          <p:nvPr/>
        </p:nvSpPr>
        <p:spPr>
          <a:xfrm>
            <a:off x="8568965" y="2562220"/>
            <a:ext cx="2601798" cy="2831544"/>
          </a:xfrm>
          <a:prstGeom prst="rect">
            <a:avLst/>
          </a:prstGeom>
          <a:noFill/>
        </p:spPr>
        <p:txBody>
          <a:bodyPr wrap="square" rtlCol="0">
            <a:spAutoFit/>
          </a:bodyPr>
          <a:lstStyle/>
          <a:p>
            <a:r>
              <a:rPr lang="en-US" sz="2000" dirty="0">
                <a:solidFill>
                  <a:schemeClr val="bg1"/>
                </a:solidFill>
                <a:latin typeface="Montserrat" panose="00000500000000000000" pitchFamily="2" charset="0"/>
              </a:rPr>
              <a:t>All required forms, agreements, provisions and documents will be listed on the right side of the Forms and Agreements page.</a:t>
            </a:r>
          </a:p>
          <a:p>
            <a:endParaRPr lang="en-US" dirty="0">
              <a:solidFill>
                <a:schemeClr val="bg1"/>
              </a:solidFill>
              <a:latin typeface="Montserrat Light" panose="00000400000000000000" pitchFamily="2" charset="0"/>
            </a:endParaRPr>
          </a:p>
        </p:txBody>
      </p:sp>
      <p:sp>
        <p:nvSpPr>
          <p:cNvPr id="7" name="Rectangle 6">
            <a:extLst>
              <a:ext uri="{FF2B5EF4-FFF2-40B4-BE49-F238E27FC236}">
                <a16:creationId xmlns:a16="http://schemas.microsoft.com/office/drawing/2014/main" id="{FD87238C-A773-4BD2-8B12-7D0103245663}"/>
              </a:ext>
            </a:extLst>
          </p:cNvPr>
          <p:cNvSpPr/>
          <p:nvPr/>
        </p:nvSpPr>
        <p:spPr>
          <a:xfrm>
            <a:off x="4279769" y="2149311"/>
            <a:ext cx="2476976" cy="3205114"/>
          </a:xfrm>
          <a:prstGeom prst="rect">
            <a:avLst/>
          </a:prstGeom>
          <a:noFill/>
          <a:ln w="38100">
            <a:solidFill>
              <a:srgbClr val="004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0848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8EAA60D-1E90-4FAE-AF29-885B82A79766}"/>
              </a:ext>
            </a:extLst>
          </p:cNvPr>
          <p:cNvSpPr/>
          <p:nvPr/>
        </p:nvSpPr>
        <p:spPr>
          <a:xfrm>
            <a:off x="838200" y="2828041"/>
            <a:ext cx="10515600" cy="2997723"/>
          </a:xfrm>
          <a:prstGeom prst="roundRect">
            <a:avLst/>
          </a:prstGeom>
          <a:solidFill>
            <a:srgbClr val="1C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A2CA30-C731-487C-87CE-F915F74E858A}"/>
              </a:ext>
            </a:extLst>
          </p:cNvPr>
          <p:cNvSpPr>
            <a:spLocks noGrp="1"/>
          </p:cNvSpPr>
          <p:nvPr>
            <p:ph type="title"/>
          </p:nvPr>
        </p:nvSpPr>
        <p:spPr/>
        <p:txBody>
          <a:bodyPr/>
          <a:lstStyle/>
          <a:p>
            <a:r>
              <a:rPr lang="en-US" dirty="0">
                <a:solidFill>
                  <a:schemeClr val="tx1"/>
                </a:solidFill>
              </a:rPr>
              <a:t>appendix a </a:t>
            </a:r>
          </a:p>
        </p:txBody>
      </p:sp>
      <p:sp>
        <p:nvSpPr>
          <p:cNvPr id="3" name="Content Placeholder 2">
            <a:extLst>
              <a:ext uri="{FF2B5EF4-FFF2-40B4-BE49-F238E27FC236}">
                <a16:creationId xmlns:a16="http://schemas.microsoft.com/office/drawing/2014/main" id="{100DC61A-9AC2-44FE-B60A-1EB06184FE1F}"/>
              </a:ext>
            </a:extLst>
          </p:cNvPr>
          <p:cNvSpPr>
            <a:spLocks noGrp="1"/>
          </p:cNvSpPr>
          <p:nvPr>
            <p:ph idx="1"/>
          </p:nvPr>
        </p:nvSpPr>
        <p:spPr>
          <a:xfrm>
            <a:off x="838200" y="1690688"/>
            <a:ext cx="10515600" cy="4486275"/>
          </a:xfrm>
        </p:spPr>
        <p:txBody>
          <a:bodyPr vert="horz" lIns="91440" tIns="45720" rIns="91440" bIns="45720" rtlCol="0" anchor="t">
            <a:normAutofit/>
          </a:bodyPr>
          <a:lstStyle/>
          <a:p>
            <a:pPr marL="0" indent="0">
              <a:buNone/>
            </a:pPr>
            <a:r>
              <a:rPr lang="en-US" sz="2400" dirty="0">
                <a:solidFill>
                  <a:schemeClr val="tx1"/>
                </a:solidFill>
              </a:rPr>
              <a:t>Specific business provider types are required to obtain a signature from each provider who appoints the business as the agent for receipt of payment for Medicaid-compensable health-care services. </a:t>
            </a:r>
          </a:p>
          <a:p>
            <a:pPr marL="0" indent="0">
              <a:buNone/>
            </a:pPr>
            <a:endParaRPr lang="en-US" sz="800" dirty="0">
              <a:solidFill>
                <a:schemeClr val="tx1"/>
              </a:solidFill>
            </a:endParaRPr>
          </a:p>
        </p:txBody>
      </p:sp>
      <p:graphicFrame>
        <p:nvGraphicFramePr>
          <p:cNvPr id="5" name="Table 5">
            <a:extLst>
              <a:ext uri="{FF2B5EF4-FFF2-40B4-BE49-F238E27FC236}">
                <a16:creationId xmlns:a16="http://schemas.microsoft.com/office/drawing/2014/main" id="{A4A44C18-D0C2-4715-BBB2-F366E2CD2153}"/>
              </a:ext>
            </a:extLst>
          </p:cNvPr>
          <p:cNvGraphicFramePr>
            <a:graphicFrameLocks noGrp="1"/>
          </p:cNvGraphicFramePr>
          <p:nvPr>
            <p:extLst>
              <p:ext uri="{D42A27DB-BD31-4B8C-83A1-F6EECF244321}">
                <p14:modId xmlns:p14="http://schemas.microsoft.com/office/powerpoint/2010/main" val="2477615113"/>
              </p:ext>
            </p:extLst>
          </p:nvPr>
        </p:nvGraphicFramePr>
        <p:xfrm>
          <a:off x="1023256" y="3796303"/>
          <a:ext cx="10134602" cy="1841244"/>
        </p:xfrm>
        <a:graphic>
          <a:graphicData uri="http://schemas.openxmlformats.org/drawingml/2006/table">
            <a:tbl>
              <a:tblPr bandRow="1">
                <a:tableStyleId>{5C22544A-7EE6-4342-B048-85BDC9FD1C3A}</a:tableStyleId>
              </a:tblPr>
              <a:tblGrid>
                <a:gridCol w="5067301">
                  <a:extLst>
                    <a:ext uri="{9D8B030D-6E8A-4147-A177-3AD203B41FA5}">
                      <a16:colId xmlns:a16="http://schemas.microsoft.com/office/drawing/2014/main" val="269762319"/>
                    </a:ext>
                  </a:extLst>
                </a:gridCol>
                <a:gridCol w="5067301">
                  <a:extLst>
                    <a:ext uri="{9D8B030D-6E8A-4147-A177-3AD203B41FA5}">
                      <a16:colId xmlns:a16="http://schemas.microsoft.com/office/drawing/2014/main" val="3161384599"/>
                    </a:ext>
                  </a:extLst>
                </a:gridCol>
              </a:tblGrid>
              <a:tr h="426906">
                <a:tc>
                  <a:txBody>
                    <a:bodyPr/>
                    <a:lstStyle/>
                    <a:p>
                      <a:pPr marL="342900" indent="-342900">
                        <a:buFont typeface="Arial" panose="020B0604020202020204" pitchFamily="34" charset="0"/>
                        <a:buChar char="•"/>
                      </a:pPr>
                      <a:r>
                        <a:rPr lang="en-US" sz="2000" dirty="0">
                          <a:solidFill>
                            <a:schemeClr val="bg1"/>
                          </a:solidFill>
                          <a:latin typeface="Montserrat"/>
                        </a:rPr>
                        <a:t>Groups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ontserrat"/>
                          <a:ea typeface="+mn-ea"/>
                          <a:cs typeface="+mn-cs"/>
                        </a:rPr>
                        <a:t>Outpatient Behavioral Health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0125658"/>
                  </a:ext>
                </a:extLst>
              </a:tr>
              <a:tr h="404203">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ontserrat"/>
                          <a:ea typeface="+mn-ea"/>
                          <a:cs typeface="+mn-cs"/>
                        </a:rPr>
                        <a:t>Public Health Agencies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ontserrat"/>
                          <a:ea typeface="+mn-ea"/>
                          <a:cs typeface="+mn-cs"/>
                        </a:rPr>
                        <a:t>Substance Use Disorder Agencies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5631052"/>
                  </a:ext>
                </a:extLst>
              </a:tr>
              <a:tr h="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ontserrat"/>
                          <a:ea typeface="+mn-ea"/>
                          <a:cs typeface="+mn-cs"/>
                        </a:rPr>
                        <a:t>Rural Health Clinics (RHCs)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ontserrat"/>
                          <a:ea typeface="+mn-ea"/>
                          <a:cs typeface="+mn-cs"/>
                        </a:rPr>
                        <a:t>School-Based EPSDT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2889574"/>
                  </a:ext>
                </a:extLst>
              </a:tr>
              <a:tr h="644375">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bg1"/>
                          </a:solidFill>
                          <a:effectLst/>
                          <a:uLnTx/>
                          <a:uFillTx/>
                          <a:latin typeface="Montserrat"/>
                          <a:ea typeface="+mn-ea"/>
                          <a:cs typeface="+mn-cs"/>
                        </a:rPr>
                        <a:t>Federal Qualified Health Centers (FQHCs)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0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1723615"/>
                  </a:ext>
                </a:extLst>
              </a:tr>
            </a:tbl>
          </a:graphicData>
        </a:graphic>
      </p:graphicFrame>
      <p:sp>
        <p:nvSpPr>
          <p:cNvPr id="7" name="TextBox 6">
            <a:extLst>
              <a:ext uri="{FF2B5EF4-FFF2-40B4-BE49-F238E27FC236}">
                <a16:creationId xmlns:a16="http://schemas.microsoft.com/office/drawing/2014/main" id="{2189436B-9835-C749-A056-F16A6A2B7A4F}"/>
              </a:ext>
            </a:extLst>
          </p:cNvPr>
          <p:cNvSpPr txBox="1"/>
          <p:nvPr/>
        </p:nvSpPr>
        <p:spPr>
          <a:xfrm>
            <a:off x="1023256" y="3039173"/>
            <a:ext cx="10134602" cy="757130"/>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Montserrat"/>
                <a:ea typeface="+mn-ea"/>
                <a:cs typeface="+mn-cs"/>
                <a:hlinkClick r:id="rId2">
                  <a:extLst>
                    <a:ext uri="{A12FA001-AC4F-418D-AE19-62706E023703}">
                      <ahyp:hlinkClr xmlns:ahyp="http://schemas.microsoft.com/office/drawing/2018/hyperlinkcolor" val="tx"/>
                    </a:ext>
                  </a:extLst>
                </a:hlinkClick>
              </a:rPr>
              <a:t>Appendix A</a:t>
            </a:r>
            <a:r>
              <a:rPr kumimoji="0" lang="en-US" sz="2400" b="0" i="0" u="none" strike="noStrike" kern="1200" cap="none" spc="0" normalizeH="0" baseline="0" noProof="0" dirty="0">
                <a:ln>
                  <a:noFill/>
                </a:ln>
                <a:solidFill>
                  <a:prstClr val="white"/>
                </a:solidFill>
                <a:effectLst/>
                <a:uLnTx/>
                <a:uFillTx/>
                <a:latin typeface="Montserrat"/>
                <a:ea typeface="+mn-ea"/>
                <a:cs typeface="+mn-cs"/>
              </a:rPr>
              <a:t> is required for the following business provider contracts:</a:t>
            </a:r>
          </a:p>
        </p:txBody>
      </p:sp>
    </p:spTree>
    <p:extLst>
      <p:ext uri="{BB962C8B-B14F-4D97-AF65-F5344CB8AC3E}">
        <p14:creationId xmlns:p14="http://schemas.microsoft.com/office/powerpoint/2010/main" val="210027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0BB0-BB9F-440F-B42D-F1478A25EB4A}"/>
              </a:ext>
            </a:extLst>
          </p:cNvPr>
          <p:cNvSpPr>
            <a:spLocks noGrp="1"/>
          </p:cNvSpPr>
          <p:nvPr>
            <p:ph type="title"/>
          </p:nvPr>
        </p:nvSpPr>
        <p:spPr/>
        <p:txBody>
          <a:bodyPr/>
          <a:lstStyle/>
          <a:p>
            <a:r>
              <a:rPr lang="en-US" dirty="0">
                <a:solidFill>
                  <a:schemeClr val="tx1"/>
                </a:solidFill>
              </a:rPr>
              <a:t>application submission</a:t>
            </a:r>
          </a:p>
        </p:txBody>
      </p:sp>
      <p:sp>
        <p:nvSpPr>
          <p:cNvPr id="3" name="Content Placeholder 2">
            <a:extLst>
              <a:ext uri="{FF2B5EF4-FFF2-40B4-BE49-F238E27FC236}">
                <a16:creationId xmlns:a16="http://schemas.microsoft.com/office/drawing/2014/main" id="{133A4E5D-5346-4533-8BDF-43063349A233}"/>
              </a:ext>
            </a:extLst>
          </p:cNvPr>
          <p:cNvSpPr>
            <a:spLocks noGrp="1"/>
          </p:cNvSpPr>
          <p:nvPr>
            <p:ph idx="1"/>
          </p:nvPr>
        </p:nvSpPr>
        <p:spPr>
          <a:xfrm>
            <a:off x="838200" y="1690688"/>
            <a:ext cx="10515600" cy="4486275"/>
          </a:xfrm>
        </p:spPr>
        <p:txBody>
          <a:bodyPr>
            <a:normAutofit/>
          </a:bodyPr>
          <a:lstStyle/>
          <a:p>
            <a:pPr marL="0" indent="0">
              <a:buNone/>
            </a:pPr>
            <a:r>
              <a:rPr lang="en-US" sz="2400" dirty="0">
                <a:solidFill>
                  <a:schemeClr val="tx1"/>
                </a:solidFill>
              </a:rPr>
              <a:t>New provider contracts are processed by provider enrollment within 4-6 weeks of submission. </a:t>
            </a:r>
            <a:endParaRPr lang="en-US" sz="800" dirty="0">
              <a:solidFill>
                <a:schemeClr val="tx1"/>
              </a:solidFill>
            </a:endParaRPr>
          </a:p>
          <a:p>
            <a:pPr marL="0" indent="0">
              <a:buNone/>
            </a:pPr>
            <a:r>
              <a:rPr kumimoji="0" lang="en-US" sz="24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rPr>
              <a:t>OHCA will acknowledge receipt of the application with an application tracking number (ATN). The ATN or SSN/FEIN may be used to </a:t>
            </a:r>
            <a:r>
              <a:rPr kumimoji="0" lang="en-US" sz="24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hlinkClick r:id="rId3"/>
              </a:rPr>
              <a:t>check the status</a:t>
            </a:r>
            <a:r>
              <a:rPr kumimoji="0" lang="en-US" sz="2400" b="0" i="0" u="none" strike="noStrike" kern="1200" cap="none" spc="0" normalizeH="0" baseline="0" noProof="0" dirty="0">
                <a:ln>
                  <a:noFill/>
                </a:ln>
                <a:solidFill>
                  <a:schemeClr val="tx1"/>
                </a:solidFill>
                <a:effectLst/>
                <a:uLnTx/>
                <a:uFillTx/>
                <a:latin typeface="Montserrat Light" panose="00000400000000000000" pitchFamily="50" charset="0"/>
                <a:ea typeface="+mn-ea"/>
                <a:cs typeface="+mn-cs"/>
              </a:rPr>
              <a:t> of the application</a:t>
            </a:r>
            <a:r>
              <a:rPr kumimoji="0" lang="en-US" sz="2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See </a:t>
            </a:r>
            <a:r>
              <a:rPr kumimoji="0" lang="en-US" sz="2400" b="1" i="0" u="none" strike="noStrike" kern="1200" cap="none" spc="0" normalizeH="0" baseline="0" noProof="0" dirty="0">
                <a:ln>
                  <a:noFill/>
                </a:ln>
                <a:solidFill>
                  <a:srgbClr val="004E9A"/>
                </a:solidFill>
                <a:effectLst/>
                <a:uLnTx/>
                <a:uFillTx/>
                <a:latin typeface="Montserrat Light" panose="00000400000000000000" pitchFamily="50" charset="0"/>
                <a:ea typeface="+mn-ea"/>
                <a:cs typeface="+mn-cs"/>
                <a:hlinkClick r:id="rId4">
                  <a:extLst>
                    <a:ext uri="{A12FA001-AC4F-418D-AE19-62706E023703}">
                      <ahyp:hlinkClr xmlns:ahyp="http://schemas.microsoft.com/office/drawing/2018/hyperlinkcolor" val="tx"/>
                    </a:ext>
                  </a:extLst>
                </a:hlinkClick>
              </a:rPr>
              <a:t>Global Message 8/4/20</a:t>
            </a:r>
            <a:r>
              <a:rPr kumimoji="0" lang="en-US" sz="2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a:t>
            </a:r>
            <a:endParaRPr lang="en-US" sz="2400" dirty="0">
              <a:solidFill>
                <a:schemeClr val="tx1"/>
              </a:solidFill>
            </a:endParaRPr>
          </a:p>
          <a:p>
            <a:pPr marL="0" indent="0">
              <a:buNone/>
            </a:pPr>
            <a:endParaRPr lang="en-US" sz="800" dirty="0">
              <a:solidFill>
                <a:schemeClr val="tx1"/>
              </a:solidFill>
            </a:endParaRPr>
          </a:p>
          <a:p>
            <a:pPr marL="914400" lvl="2" indent="0">
              <a:buNone/>
            </a:pPr>
            <a:r>
              <a:rPr lang="en-US" sz="2200" b="1" dirty="0">
                <a:solidFill>
                  <a:schemeClr val="tx1"/>
                </a:solidFill>
              </a:rPr>
              <a:t>If the application is returned for corrections</a:t>
            </a:r>
            <a:r>
              <a:rPr lang="en-US" sz="2200" dirty="0">
                <a:solidFill>
                  <a:schemeClr val="tx1"/>
                </a:solidFill>
              </a:rPr>
              <a:t>, email notifications will be sent to the enrollment contact submitted on the application.</a:t>
            </a:r>
          </a:p>
          <a:p>
            <a:pPr lvl="2"/>
            <a:r>
              <a:rPr lang="en-US" dirty="0">
                <a:solidFill>
                  <a:schemeClr val="tx1"/>
                </a:solidFill>
              </a:rPr>
              <a:t>Initial email: The first notification that corrections are needed.</a:t>
            </a:r>
          </a:p>
          <a:p>
            <a:pPr lvl="2"/>
            <a:r>
              <a:rPr lang="en-US" dirty="0">
                <a:solidFill>
                  <a:schemeClr val="tx1"/>
                </a:solidFill>
              </a:rPr>
              <a:t>Second email: Sent 15 days after the initial email as a reminder.</a:t>
            </a:r>
          </a:p>
          <a:p>
            <a:pPr lvl="2"/>
            <a:r>
              <a:rPr lang="en-US" dirty="0">
                <a:solidFill>
                  <a:schemeClr val="tx1"/>
                </a:solidFill>
              </a:rPr>
              <a:t>Expiration email: Sent 30 days after the initial email as notification that the contract is expired and a new application is required.</a:t>
            </a:r>
          </a:p>
        </p:txBody>
      </p:sp>
      <p:pic>
        <p:nvPicPr>
          <p:cNvPr id="11" name="Graphic 10" descr="Exclamation mark with solid fill">
            <a:extLst>
              <a:ext uri="{FF2B5EF4-FFF2-40B4-BE49-F238E27FC236}">
                <a16:creationId xmlns:a16="http://schemas.microsoft.com/office/drawing/2014/main" id="{3CF76457-7528-43B8-94CC-7F4AE17A24C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532" y="4211278"/>
            <a:ext cx="1408521" cy="1408521"/>
          </a:xfrm>
          <a:prstGeom prst="rect">
            <a:avLst/>
          </a:prstGeom>
        </p:spPr>
      </p:pic>
    </p:spTree>
    <p:extLst>
      <p:ext uri="{BB962C8B-B14F-4D97-AF65-F5344CB8AC3E}">
        <p14:creationId xmlns:p14="http://schemas.microsoft.com/office/powerpoint/2010/main" val="26309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8668-DA89-4B25-8C5C-F742E5AC80F1}"/>
              </a:ext>
            </a:extLst>
          </p:cNvPr>
          <p:cNvSpPr>
            <a:spLocks noGrp="1"/>
          </p:cNvSpPr>
          <p:nvPr>
            <p:ph type="title"/>
          </p:nvPr>
        </p:nvSpPr>
        <p:spPr/>
        <p:txBody>
          <a:bodyPr/>
          <a:lstStyle/>
          <a:p>
            <a:r>
              <a:rPr lang="en-US" dirty="0">
                <a:solidFill>
                  <a:schemeClr val="tx1"/>
                </a:solidFill>
              </a:rPr>
              <a:t>application approval</a:t>
            </a:r>
          </a:p>
        </p:txBody>
      </p:sp>
      <p:pic>
        <p:nvPicPr>
          <p:cNvPr id="9" name="Content Placeholder 8" descr="Text, letter&#10;&#10;Description automatically generated">
            <a:extLst>
              <a:ext uri="{FF2B5EF4-FFF2-40B4-BE49-F238E27FC236}">
                <a16:creationId xmlns:a16="http://schemas.microsoft.com/office/drawing/2014/main" id="{89BFEEAC-1B9A-4BF2-A68E-2522191F68E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183189" y="1055594"/>
            <a:ext cx="6172200" cy="53452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6">
            <a:extLst>
              <a:ext uri="{FF2B5EF4-FFF2-40B4-BE49-F238E27FC236}">
                <a16:creationId xmlns:a16="http://schemas.microsoft.com/office/drawing/2014/main" id="{F48925A9-E1D1-4BD5-BA70-12656DBDBBBE}"/>
              </a:ext>
            </a:extLst>
          </p:cNvPr>
          <p:cNvSpPr>
            <a:spLocks noGrp="1"/>
          </p:cNvSpPr>
          <p:nvPr>
            <p:ph sz="half" idx="2"/>
          </p:nvPr>
        </p:nvSpPr>
        <p:spPr>
          <a:xfrm>
            <a:off x="836611" y="1855788"/>
            <a:ext cx="4346577" cy="4545012"/>
          </a:xfrm>
        </p:spPr>
        <p:txBody>
          <a:bodyPr/>
          <a:lstStyle/>
          <a:p>
            <a:pPr marL="0" indent="0">
              <a:buNone/>
            </a:pPr>
            <a:r>
              <a:rPr lang="en-US" sz="2000" dirty="0">
                <a:solidFill>
                  <a:schemeClr val="tx1"/>
                </a:solidFill>
              </a:rPr>
              <a:t>Upon application approval, official contacts will receive:</a:t>
            </a:r>
          </a:p>
          <a:p>
            <a:r>
              <a:rPr lang="en-US" sz="2000" b="1" dirty="0">
                <a:solidFill>
                  <a:schemeClr val="tx1"/>
                </a:solidFill>
              </a:rPr>
              <a:t>Welcome letter </a:t>
            </a:r>
            <a:r>
              <a:rPr lang="en-US" sz="2000" dirty="0">
                <a:solidFill>
                  <a:schemeClr val="tx1"/>
                </a:solidFill>
              </a:rPr>
              <a:t>containing important contract information.</a:t>
            </a:r>
          </a:p>
          <a:p>
            <a:pPr lvl="1">
              <a:buFont typeface="Wingdings" panose="05000000000000000000" pitchFamily="2" charset="2"/>
              <a:buChar char="§"/>
            </a:pPr>
            <a:r>
              <a:rPr lang="en-US" sz="1600" dirty="0">
                <a:solidFill>
                  <a:schemeClr val="tx1"/>
                </a:solidFill>
              </a:rPr>
              <a:t>Provider ID</a:t>
            </a:r>
          </a:p>
          <a:p>
            <a:pPr lvl="1">
              <a:buFont typeface="Wingdings" panose="05000000000000000000" pitchFamily="2" charset="2"/>
              <a:buChar char="§"/>
            </a:pPr>
            <a:r>
              <a:rPr lang="en-US" sz="1600" dirty="0">
                <a:solidFill>
                  <a:schemeClr val="tx1"/>
                </a:solidFill>
              </a:rPr>
              <a:t>Primary taxonomy code</a:t>
            </a:r>
          </a:p>
          <a:p>
            <a:pPr lvl="1">
              <a:buFont typeface="Wingdings" panose="05000000000000000000" pitchFamily="2" charset="2"/>
              <a:buChar char="§"/>
            </a:pPr>
            <a:r>
              <a:rPr lang="en-US" sz="1600" dirty="0">
                <a:solidFill>
                  <a:schemeClr val="tx1"/>
                </a:solidFill>
              </a:rPr>
              <a:t>Zip +4</a:t>
            </a:r>
          </a:p>
          <a:p>
            <a:pPr lvl="1">
              <a:buFont typeface="Wingdings" panose="05000000000000000000" pitchFamily="2" charset="2"/>
              <a:buChar char="§"/>
            </a:pPr>
            <a:r>
              <a:rPr lang="en-US" sz="1600" dirty="0">
                <a:solidFill>
                  <a:schemeClr val="tx1"/>
                </a:solidFill>
              </a:rPr>
              <a:t>CN1 (if applicable)</a:t>
            </a:r>
          </a:p>
          <a:p>
            <a:pPr lvl="1">
              <a:buFont typeface="Wingdings" panose="05000000000000000000" pitchFamily="2" charset="2"/>
              <a:buChar char="§"/>
            </a:pPr>
            <a:r>
              <a:rPr lang="en-US" sz="1600" dirty="0">
                <a:solidFill>
                  <a:schemeClr val="tx1"/>
                </a:solidFill>
              </a:rPr>
              <a:t>Program</a:t>
            </a:r>
          </a:p>
          <a:p>
            <a:pPr lvl="1">
              <a:buFont typeface="Wingdings" panose="05000000000000000000" pitchFamily="2" charset="2"/>
              <a:buChar char="§"/>
            </a:pPr>
            <a:r>
              <a:rPr lang="en-US" sz="1600" dirty="0">
                <a:solidFill>
                  <a:schemeClr val="tx1"/>
                </a:solidFill>
              </a:rPr>
              <a:t>Effective date</a:t>
            </a:r>
          </a:p>
          <a:p>
            <a:pPr lvl="1">
              <a:buFont typeface="Wingdings" panose="05000000000000000000" pitchFamily="2" charset="2"/>
              <a:buChar char="§"/>
            </a:pPr>
            <a:r>
              <a:rPr lang="en-US" sz="1600" dirty="0">
                <a:solidFill>
                  <a:schemeClr val="tx1"/>
                </a:solidFill>
              </a:rPr>
              <a:t>Expiration date</a:t>
            </a:r>
          </a:p>
          <a:p>
            <a:r>
              <a:rPr lang="en-US" sz="2000" b="1" dirty="0">
                <a:solidFill>
                  <a:schemeClr val="tx1"/>
                </a:solidFill>
              </a:rPr>
              <a:t>PIN letter </a:t>
            </a:r>
            <a:r>
              <a:rPr lang="en-US" sz="2000" dirty="0">
                <a:solidFill>
                  <a:schemeClr val="tx1"/>
                </a:solidFill>
              </a:rPr>
              <a:t>containing secure provider portal login instructions.</a:t>
            </a:r>
          </a:p>
          <a:p>
            <a:endParaRPr lang="en-US" dirty="0"/>
          </a:p>
        </p:txBody>
      </p:sp>
      <p:pic>
        <p:nvPicPr>
          <p:cNvPr id="13" name="Picture 12" descr="Text, letter&#10;&#10;Description automatically generated">
            <a:extLst>
              <a:ext uri="{FF2B5EF4-FFF2-40B4-BE49-F238E27FC236}">
                <a16:creationId xmlns:a16="http://schemas.microsoft.com/office/drawing/2014/main" id="{97093D30-88DC-45EA-85A7-D517256BA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0178" y="2449745"/>
            <a:ext cx="3090045" cy="2556903"/>
          </a:xfrm>
          <a:prstGeom prst="rect">
            <a:avLst/>
          </a:prstGeom>
          <a:ln w="38100" cap="sq">
            <a:solidFill>
              <a:srgbClr val="787878"/>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868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E250-AF61-42A3-BA1C-8391D48CEA60}"/>
              </a:ext>
            </a:extLst>
          </p:cNvPr>
          <p:cNvSpPr>
            <a:spLocks noGrp="1"/>
          </p:cNvSpPr>
          <p:nvPr>
            <p:ph type="title"/>
          </p:nvPr>
        </p:nvSpPr>
        <p:spPr/>
        <p:txBody>
          <a:bodyPr/>
          <a:lstStyle/>
          <a:p>
            <a:r>
              <a:rPr lang="en-US" dirty="0">
                <a:solidFill>
                  <a:schemeClr val="tx1"/>
                </a:solidFill>
              </a:rPr>
              <a:t>PIN Letter</a:t>
            </a:r>
          </a:p>
        </p:txBody>
      </p:sp>
      <p:pic>
        <p:nvPicPr>
          <p:cNvPr id="4" name="Content Placeholder 3" descr="Text, letter&#10;&#10;Description automatically generated">
            <a:extLst>
              <a:ext uri="{FF2B5EF4-FFF2-40B4-BE49-F238E27FC236}">
                <a16:creationId xmlns:a16="http://schemas.microsoft.com/office/drawing/2014/main" id="{8E9948F2-B44F-40B4-973D-EC0BF4AB65C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38031" y="1087395"/>
            <a:ext cx="5517358" cy="5353307"/>
          </a:xfrm>
        </p:spPr>
      </p:pic>
      <p:sp>
        <p:nvSpPr>
          <p:cNvPr id="6" name="Content Placeholder 5">
            <a:extLst>
              <a:ext uri="{FF2B5EF4-FFF2-40B4-BE49-F238E27FC236}">
                <a16:creationId xmlns:a16="http://schemas.microsoft.com/office/drawing/2014/main" id="{8F943209-7AF6-4811-AD49-18E5E9C64E67}"/>
              </a:ext>
            </a:extLst>
          </p:cNvPr>
          <p:cNvSpPr>
            <a:spLocks noGrp="1"/>
          </p:cNvSpPr>
          <p:nvPr>
            <p:ph sz="half" idx="2"/>
          </p:nvPr>
        </p:nvSpPr>
        <p:spPr/>
        <p:txBody>
          <a:bodyPr/>
          <a:lstStyle/>
          <a:p>
            <a:pPr marL="0" indent="0">
              <a:buNone/>
            </a:pPr>
            <a:r>
              <a:rPr lang="en-US" sz="2400" dirty="0">
                <a:solidFill>
                  <a:schemeClr val="tx1"/>
                </a:solidFill>
              </a:rPr>
              <a:t>Upon contract approval from OHCA, official contacts will receive a welcome letter containing important contract information and a </a:t>
            </a:r>
            <a:r>
              <a:rPr lang="en-US" sz="2400" b="1" dirty="0">
                <a:solidFill>
                  <a:schemeClr val="tx1"/>
                </a:solidFill>
              </a:rPr>
              <a:t>PIN letter</a:t>
            </a:r>
            <a:r>
              <a:rPr lang="en-US" sz="2400" dirty="0">
                <a:solidFill>
                  <a:schemeClr val="tx1"/>
                </a:solidFill>
              </a:rPr>
              <a:t> containing secure provider portal login instructions.</a:t>
            </a:r>
          </a:p>
          <a:p>
            <a:r>
              <a:rPr lang="en-US" sz="2000" dirty="0">
                <a:solidFill>
                  <a:schemeClr val="tx1"/>
                </a:solidFill>
              </a:rPr>
              <a:t>Use your provider ID, service location and PIN to register on the portal.</a:t>
            </a:r>
          </a:p>
          <a:p>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1689586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71E3-DA92-6325-9B81-E4F8775ACACB}"/>
              </a:ext>
            </a:extLst>
          </p:cNvPr>
          <p:cNvSpPr>
            <a:spLocks noGrp="1"/>
          </p:cNvSpPr>
          <p:nvPr>
            <p:ph type="title"/>
          </p:nvPr>
        </p:nvSpPr>
        <p:spPr/>
        <p:txBody>
          <a:bodyPr/>
          <a:lstStyle/>
          <a:p>
            <a:r>
              <a:rPr lang="en-US" dirty="0"/>
              <a:t>Coverage and services</a:t>
            </a:r>
          </a:p>
        </p:txBody>
      </p:sp>
    </p:spTree>
    <p:extLst>
      <p:ext uri="{BB962C8B-B14F-4D97-AF65-F5344CB8AC3E}">
        <p14:creationId xmlns:p14="http://schemas.microsoft.com/office/powerpoint/2010/main" val="2858551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D5B31-038F-45D6-9871-228AF9E09AF5}"/>
              </a:ext>
            </a:extLst>
          </p:cNvPr>
          <p:cNvSpPr>
            <a:spLocks noGrp="1"/>
          </p:cNvSpPr>
          <p:nvPr>
            <p:ph type="title"/>
          </p:nvPr>
        </p:nvSpPr>
        <p:spPr/>
        <p:txBody>
          <a:bodyPr/>
          <a:lstStyle/>
          <a:p>
            <a:r>
              <a:rPr lang="en-US" dirty="0">
                <a:solidFill>
                  <a:schemeClr val="tx1"/>
                </a:solidFill>
              </a:rPr>
              <a:t>disclaimer</a:t>
            </a:r>
          </a:p>
        </p:txBody>
      </p:sp>
      <p:sp>
        <p:nvSpPr>
          <p:cNvPr id="3" name="Content Placeholder 2">
            <a:extLst>
              <a:ext uri="{FF2B5EF4-FFF2-40B4-BE49-F238E27FC236}">
                <a16:creationId xmlns:a16="http://schemas.microsoft.com/office/drawing/2014/main" id="{11C3B898-9FD7-4DF2-B300-4EED2A19E92E}"/>
              </a:ext>
            </a:extLst>
          </p:cNvPr>
          <p:cNvSpPr>
            <a:spLocks noGrp="1"/>
          </p:cNvSpPr>
          <p:nvPr>
            <p:ph idx="1"/>
          </p:nvPr>
        </p:nvSpPr>
        <p:spPr>
          <a:xfrm>
            <a:off x="838200" y="2622176"/>
            <a:ext cx="10515600" cy="1613647"/>
          </a:xfrm>
        </p:spPr>
        <p:txBody>
          <a:bodyPr>
            <a:normAutofit fontScale="92500" lnSpcReduction="20000"/>
          </a:bodyPr>
          <a:lstStyle/>
          <a:p>
            <a:pPr marL="0" indent="0">
              <a:lnSpc>
                <a:spcPct val="100000"/>
              </a:lnSpc>
              <a:buNone/>
            </a:pPr>
            <a:r>
              <a:rPr lang="en-US" sz="3000" dirty="0">
                <a:solidFill>
                  <a:schemeClr val="tx1"/>
                </a:solidFill>
              </a:rPr>
              <a:t>SoonerCare policy is subject to change. The information included in this presentation is current as of November 2024. The most current information can be found on the OHCA public website at </a:t>
            </a:r>
            <a:r>
              <a:rPr lang="en-US" sz="3000" b="1" dirty="0">
                <a:solidFill>
                  <a:srgbClr val="004E9A"/>
                </a:solidFill>
                <a:hlinkClick r:id="rId2">
                  <a:extLst>
                    <a:ext uri="{A12FA001-AC4F-418D-AE19-62706E023703}">
                      <ahyp:hlinkClr xmlns:ahyp="http://schemas.microsoft.com/office/drawing/2018/hyperlinkcolor" val="tx"/>
                    </a:ext>
                  </a:extLst>
                </a:hlinkClick>
              </a:rPr>
              <a:t>oklahoma.gov/ohca</a:t>
            </a:r>
            <a:r>
              <a:rPr lang="en-US" sz="3000" dirty="0">
                <a:solidFill>
                  <a:schemeClr val="tx1"/>
                </a:solidFill>
              </a:rPr>
              <a:t>.   </a:t>
            </a:r>
          </a:p>
          <a:p>
            <a:endParaRPr lang="en-US" dirty="0">
              <a:solidFill>
                <a:schemeClr val="tx1"/>
              </a:solidFill>
            </a:endParaRPr>
          </a:p>
          <a:p>
            <a:pPr marL="0" indent="0">
              <a:buNone/>
            </a:pPr>
            <a:endParaRPr lang="en-US" dirty="0">
              <a:solidFill>
                <a:schemeClr val="tx1"/>
              </a:solidFill>
            </a:endParaRPr>
          </a:p>
        </p:txBody>
      </p:sp>
    </p:spTree>
    <p:extLst>
      <p:ext uri="{BB962C8B-B14F-4D97-AF65-F5344CB8AC3E}">
        <p14:creationId xmlns:p14="http://schemas.microsoft.com/office/powerpoint/2010/main" val="3110105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ontserrat ExtraBold" panose="00000900000000000000" pitchFamily="2" charset="0"/>
                <a:cs typeface="Calibri Light" panose="020F0302020204030204"/>
              </a:rPr>
              <a:t>IMMUNIZATIONS/VACCINES</a:t>
            </a:r>
            <a:endParaRPr lang="en-US" dirty="0">
              <a:latin typeface="Montserrat ExtraBold" panose="00000900000000000000" pitchFamily="2" charset="0"/>
            </a:endParaRPr>
          </a:p>
        </p:txBody>
      </p:sp>
      <p:sp>
        <p:nvSpPr>
          <p:cNvPr id="3" name="Content Placeholder 2"/>
          <p:cNvSpPr>
            <a:spLocks noGrp="1"/>
          </p:cNvSpPr>
          <p:nvPr>
            <p:ph idx="1"/>
          </p:nvPr>
        </p:nvSpPr>
        <p:spPr>
          <a:xfrm>
            <a:off x="838200" y="1486502"/>
            <a:ext cx="10515600" cy="4351338"/>
          </a:xfrm>
        </p:spPr>
        <p:txBody>
          <a:bodyPr>
            <a:noAutofit/>
          </a:bodyPr>
          <a:lstStyle/>
          <a:p>
            <a:pPr>
              <a:defRPr/>
            </a:pPr>
            <a:r>
              <a:rPr kumimoji="0" lang="en-US" sz="24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No copay for children or adults. </a:t>
            </a:r>
          </a:p>
          <a:p>
            <a:pPr>
              <a:defRPr/>
            </a:pPr>
            <a:r>
              <a:rPr kumimoji="0" lang="en-US" sz="24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Check the OHCA provider portal for age/code restrictions prior to administering vaccines.</a:t>
            </a:r>
          </a:p>
          <a:p>
            <a:pPr>
              <a:lnSpc>
                <a:spcPct val="120000"/>
              </a:lnSpc>
              <a:spcBef>
                <a:spcPts val="0"/>
              </a:spcBef>
              <a:spcAft>
                <a:spcPts val="450"/>
              </a:spcAft>
            </a:pPr>
            <a:r>
              <a:rPr lang="en-US" sz="2400" dirty="0"/>
              <a:t>The medical record must include a complete history of immunizations received if member is &lt;21 years of age, and an appropriate history for adults. </a:t>
            </a:r>
          </a:p>
          <a:p>
            <a:pPr>
              <a:lnSpc>
                <a:spcPct val="120000"/>
              </a:lnSpc>
              <a:spcBef>
                <a:spcPts val="0"/>
              </a:spcBef>
              <a:spcAft>
                <a:spcPts val="450"/>
              </a:spcAft>
            </a:pPr>
            <a:r>
              <a:rPr lang="en-US" sz="2400" dirty="0"/>
              <a:t>The provider must provide an OSIIS pin number and submit data to OSIIS as appropriate.	</a:t>
            </a:r>
          </a:p>
          <a:p>
            <a:pPr>
              <a:lnSpc>
                <a:spcPct val="120000"/>
              </a:lnSpc>
              <a:spcBef>
                <a:spcPts val="0"/>
              </a:spcBef>
              <a:spcAft>
                <a:spcPts val="450"/>
              </a:spcAft>
            </a:pPr>
            <a:r>
              <a:rPr lang="en-US" sz="2400" dirty="0">
                <a:cs typeface="Arial"/>
              </a:rPr>
              <a:t>All vaccines administered should be fully documented in the patient’s permanent medical record. </a:t>
            </a:r>
          </a:p>
          <a:p>
            <a:endParaRPr lang="en-US" sz="2400" dirty="0"/>
          </a:p>
        </p:txBody>
      </p:sp>
    </p:spTree>
    <p:extLst>
      <p:ext uri="{BB962C8B-B14F-4D97-AF65-F5344CB8AC3E}">
        <p14:creationId xmlns:p14="http://schemas.microsoft.com/office/powerpoint/2010/main" val="2737159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Immunizations/vaccines </a:t>
            </a:r>
            <a:r>
              <a:rPr lang="en-US" sz="3600" dirty="0"/>
              <a:t>(CONT.)</a:t>
            </a:r>
          </a:p>
        </p:txBody>
      </p:sp>
      <p:sp>
        <p:nvSpPr>
          <p:cNvPr id="3" name="Content Placeholder 2"/>
          <p:cNvSpPr>
            <a:spLocks noGrp="1"/>
          </p:cNvSpPr>
          <p:nvPr>
            <p:ph idx="1"/>
          </p:nvPr>
        </p:nvSpPr>
        <p:spPr/>
        <p:txBody>
          <a:bodyPr numCol="1" spcCol="914400">
            <a:normAutofit/>
          </a:bodyPr>
          <a:lstStyle/>
          <a:p>
            <a:pPr marL="0" indent="0">
              <a:lnSpc>
                <a:spcPct val="120000"/>
              </a:lnSpc>
              <a:spcBef>
                <a:spcPts val="0"/>
              </a:spcBef>
              <a:spcAft>
                <a:spcPts val="450"/>
              </a:spcAft>
              <a:buNone/>
            </a:pPr>
            <a:r>
              <a:rPr lang="en-US" sz="2400" dirty="0">
                <a:cs typeface="Arial"/>
              </a:rPr>
              <a:t>As per the requirements of the National Childhood Vaccine Injury Act and best practice, documentation should include the following:</a:t>
            </a:r>
            <a:endParaRPr lang="en-US" sz="2400" dirty="0">
              <a:ea typeface="+mn-lt"/>
              <a:cs typeface="+mn-lt"/>
            </a:endParaRPr>
          </a:p>
        </p:txBody>
      </p:sp>
      <p:sp>
        <p:nvSpPr>
          <p:cNvPr id="4" name="Rectangle 3"/>
          <p:cNvSpPr/>
          <p:nvPr/>
        </p:nvSpPr>
        <p:spPr>
          <a:xfrm>
            <a:off x="838200" y="3193364"/>
            <a:ext cx="10515600" cy="311853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38200" y="3274387"/>
            <a:ext cx="10515600" cy="2970044"/>
          </a:xfrm>
          <a:prstGeom prst="rect">
            <a:avLst/>
          </a:prstGeom>
          <a:noFill/>
        </p:spPr>
        <p:txBody>
          <a:bodyPr wrap="square" numCol="2" spcCol="1371600" rtlCol="0">
            <a:spAutoFit/>
          </a:bodyPr>
          <a:lstStyle/>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Date of administration</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Vaccine manufacturer</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Vaccine lot number</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Name and title of person who administered vaccine and address of facility where permanent record will reside</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Vaccine information statement</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Date on VIS</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Date provided to patient or parent/guardian</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Vaccine type (ACIP abbreviation)</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Route</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Dosage (volume)</a:t>
            </a:r>
          </a:p>
          <a:p>
            <a:pPr marL="742950" marR="0" lvl="1" indent="-285750" algn="l" defTabSz="914400" rtl="0" eaLnBrk="1" fontAlgn="auto" latinLnBrk="0" hangingPunct="1">
              <a:lnSpc>
                <a:spcPct val="100000"/>
              </a:lnSpc>
              <a:spcBef>
                <a:spcPts val="0"/>
              </a:spcBef>
              <a:spcAft>
                <a:spcPts val="45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rPr>
              <a:t>Site</a:t>
            </a:r>
          </a:p>
          <a:p>
            <a:pPr marL="457200" marR="0" lvl="1"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a typeface="+mn-lt"/>
              <a:cs typeface="Calibri" panose="020F0502020204030204"/>
            </a:endParaRPr>
          </a:p>
        </p:txBody>
      </p:sp>
    </p:spTree>
    <p:extLst>
      <p:ext uri="{BB962C8B-B14F-4D97-AF65-F5344CB8AC3E}">
        <p14:creationId xmlns:p14="http://schemas.microsoft.com/office/powerpoint/2010/main" val="2791050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Immunizations/vaccines </a:t>
            </a:r>
            <a:r>
              <a:rPr lang="en-US" sz="3600" dirty="0"/>
              <a:t>(CONT.)</a:t>
            </a:r>
          </a:p>
        </p:txBody>
      </p:sp>
      <p:sp>
        <p:nvSpPr>
          <p:cNvPr id="5" name="Content Placeholder 4">
            <a:extLst>
              <a:ext uri="{FF2B5EF4-FFF2-40B4-BE49-F238E27FC236}">
                <a16:creationId xmlns:a16="http://schemas.microsoft.com/office/drawing/2014/main" id="{8951A808-04AF-4292-9213-05B7C42FA9E0}"/>
              </a:ext>
            </a:extLst>
          </p:cNvPr>
          <p:cNvSpPr>
            <a:spLocks noGrp="1"/>
          </p:cNvSpPr>
          <p:nvPr>
            <p:ph idx="1"/>
          </p:nvPr>
        </p:nvSpPr>
        <p:spPr/>
        <p:txBody>
          <a:bodyPr>
            <a:normAutofit/>
          </a:bodyPr>
          <a:lstStyle/>
          <a:p>
            <a:r>
              <a:rPr lang="en-US" altLang="en-US" dirty="0">
                <a:latin typeface="Montserrat Light" panose="00000400000000000000" pitchFamily="2" charset="0"/>
                <a:ea typeface="Calibri" panose="020F0502020204030204" pitchFamily="34" charset="0"/>
                <a:cs typeface="Arial" panose="020B0604020202020204" pitchFamily="34" charset="0"/>
              </a:rPr>
              <a:t>Pharmacies can participate in the </a:t>
            </a:r>
            <a:r>
              <a:rPr lang="en-US" altLang="en-US" dirty="0">
                <a:latin typeface="Montserrat Light" panose="00000400000000000000" pitchFamily="2" charset="0"/>
                <a:ea typeface="Calibri" panose="020F0502020204030204" pitchFamily="34" charset="0"/>
                <a:cs typeface="Arial" panose="020B0604020202020204" pitchFamily="34" charset="0"/>
                <a:hlinkClick r:id="rId3"/>
              </a:rPr>
              <a:t>VFC</a:t>
            </a:r>
            <a:r>
              <a:rPr lang="en-US" altLang="en-US" dirty="0">
                <a:latin typeface="Montserrat Light" panose="00000400000000000000" pitchFamily="2" charset="0"/>
                <a:ea typeface="Calibri" panose="020F0502020204030204" pitchFamily="34" charset="0"/>
                <a:cs typeface="Arial" panose="020B0604020202020204" pitchFamily="34" charset="0"/>
              </a:rPr>
              <a:t> program.</a:t>
            </a:r>
          </a:p>
          <a:p>
            <a:r>
              <a:rPr lang="en-US" altLang="en-US" dirty="0">
                <a:latin typeface="Montserrat Light" panose="00000400000000000000" pitchFamily="2" charset="0"/>
                <a:ea typeface="Calibri" panose="020F0502020204030204" pitchFamily="34" charset="0"/>
                <a:cs typeface="Arial" panose="020B0604020202020204" pitchFamily="34" charset="0"/>
              </a:rPr>
              <a:t>An administration fee can be paid per vaccine/injection administered by the pharmacist.</a:t>
            </a:r>
          </a:p>
          <a:p>
            <a:r>
              <a:rPr lang="en-US" altLang="en-US" dirty="0">
                <a:latin typeface="Montserrat Light" panose="00000400000000000000" pitchFamily="2" charset="0"/>
                <a:ea typeface="Calibri" panose="020F0502020204030204" pitchFamily="34" charset="0"/>
                <a:cs typeface="Arial" panose="020B0604020202020204" pitchFamily="34" charset="0"/>
              </a:rPr>
              <a:t>Only one administration fee is permitted per vaccine/injection, regardless of the number of vaccine/toxoid components in the vaccine (e.g., MMR).</a:t>
            </a:r>
          </a:p>
          <a:p>
            <a:r>
              <a:rPr lang="en-US" altLang="en-US" dirty="0">
                <a:latin typeface="Montserrat Light" panose="00000400000000000000" pitchFamily="2" charset="0"/>
                <a:ea typeface="Calibri" panose="020F0502020204030204" pitchFamily="34" charset="0"/>
                <a:cs typeface="Arial" panose="020B0604020202020204" pitchFamily="34" charset="0"/>
              </a:rPr>
              <a:t>For members ages 0-18 and </a:t>
            </a:r>
            <a:r>
              <a:rPr lang="en-US" altLang="en-US">
                <a:latin typeface="Montserrat Light" panose="00000400000000000000" pitchFamily="2" charset="0"/>
                <a:ea typeface="Calibri" panose="020F0502020204030204" pitchFamily="34" charset="0"/>
                <a:cs typeface="Arial" panose="020B0604020202020204" pitchFamily="34" charset="0"/>
              </a:rPr>
              <a:t>providers who choose </a:t>
            </a:r>
            <a:r>
              <a:rPr lang="en-US" altLang="en-US" dirty="0">
                <a:latin typeface="Montserrat Light" panose="00000400000000000000" pitchFamily="2" charset="0"/>
                <a:ea typeface="Calibri" panose="020F0502020204030204" pitchFamily="34" charset="0"/>
                <a:cs typeface="Arial" panose="020B0604020202020204" pitchFamily="34" charset="0"/>
              </a:rPr>
              <a:t>not to participate in the VFC program, payment will not be made for vaccines that are covered through the VFC program; the member cannot be charged.  </a:t>
            </a:r>
          </a:p>
          <a:p>
            <a:pPr marL="0" indent="0">
              <a:buNone/>
            </a:pPr>
            <a:endParaRPr lang="en-US" dirty="0"/>
          </a:p>
        </p:txBody>
      </p:sp>
    </p:spTree>
    <p:extLst>
      <p:ext uri="{BB962C8B-B14F-4D97-AF65-F5344CB8AC3E}">
        <p14:creationId xmlns:p14="http://schemas.microsoft.com/office/powerpoint/2010/main" val="1627223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Immunizations/vaccines </a:t>
            </a:r>
            <a:r>
              <a:rPr lang="en-US" sz="3600" dirty="0"/>
              <a:t>(cont.)</a:t>
            </a:r>
          </a:p>
        </p:txBody>
      </p:sp>
      <p:sp>
        <p:nvSpPr>
          <p:cNvPr id="5" name="Content Placeholder 4">
            <a:extLst>
              <a:ext uri="{FF2B5EF4-FFF2-40B4-BE49-F238E27FC236}">
                <a16:creationId xmlns:a16="http://schemas.microsoft.com/office/drawing/2014/main" id="{77FA9C98-8F8B-4487-BC91-59EA1711EA88}"/>
              </a:ext>
            </a:extLst>
          </p:cNvPr>
          <p:cNvSpPr>
            <a:spLocks noGrp="1"/>
          </p:cNvSpPr>
          <p:nvPr>
            <p:ph idx="1"/>
          </p:nvPr>
        </p:nvSpPr>
        <p:spPr>
          <a:xfrm>
            <a:off x="838200" y="1834502"/>
            <a:ext cx="10515600" cy="4351338"/>
          </a:xfrm>
        </p:spPr>
        <p:txBody>
          <a:bodyPr/>
          <a:lstStyle/>
          <a:p>
            <a:r>
              <a:rPr lang="en-US" altLang="en-US" dirty="0">
                <a:solidFill>
                  <a:schemeClr val="tx1"/>
                </a:solidFill>
              </a:rPr>
              <a:t>For members ages 19 and older, covered vaccines along with administration fees can be paid. </a:t>
            </a:r>
          </a:p>
          <a:p>
            <a:r>
              <a:rPr lang="en-US" altLang="en-US" dirty="0">
                <a:solidFill>
                  <a:schemeClr val="tx1"/>
                </a:solidFill>
              </a:rPr>
              <a:t>The appropriate HCPCS code and National Drug Code (NDC) must be billed. </a:t>
            </a:r>
          </a:p>
          <a:p>
            <a:r>
              <a:rPr lang="en-US" altLang="en-US" dirty="0">
                <a:solidFill>
                  <a:schemeClr val="tx1"/>
                </a:solidFill>
              </a:rPr>
              <a:t>In addition to the NDC and HCPCS code, claims must contain the drug name, strength and dosage amount.</a:t>
            </a:r>
          </a:p>
          <a:p>
            <a:endParaRPr lang="en-US" dirty="0"/>
          </a:p>
        </p:txBody>
      </p:sp>
    </p:spTree>
    <p:extLst>
      <p:ext uri="{BB962C8B-B14F-4D97-AF65-F5344CB8AC3E}">
        <p14:creationId xmlns:p14="http://schemas.microsoft.com/office/powerpoint/2010/main" val="668765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BD31D-F4D9-B6EA-B3B4-9866746FC30E}"/>
              </a:ext>
            </a:extLst>
          </p:cNvPr>
          <p:cNvSpPr>
            <a:spLocks noGrp="1"/>
          </p:cNvSpPr>
          <p:nvPr>
            <p:ph type="title"/>
          </p:nvPr>
        </p:nvSpPr>
        <p:spPr>
          <a:xfrm>
            <a:off x="635000" y="640823"/>
            <a:ext cx="3569856" cy="5583148"/>
          </a:xfrm>
        </p:spPr>
        <p:txBody>
          <a:bodyPr anchor="ctr">
            <a:normAutofit/>
          </a:bodyPr>
          <a:lstStyle/>
          <a:p>
            <a:r>
              <a:rPr lang="en-US" sz="2800" dirty="0">
                <a:latin typeface="Montserrat ExtraBold" panose="00000900000000000000" pitchFamily="2" charset="0"/>
              </a:rPr>
              <a:t>Procedure codes</a:t>
            </a:r>
            <a:br>
              <a:rPr lang="en-US" sz="2800" dirty="0">
                <a:latin typeface="Montserrat ExtraBold" panose="00000900000000000000" pitchFamily="2" charset="0"/>
              </a:rPr>
            </a:br>
            <a:br>
              <a:rPr lang="en-US" sz="2800" dirty="0">
                <a:latin typeface="Montserrat ExtraBold" panose="00000900000000000000" pitchFamily="2" charset="0"/>
              </a:rPr>
            </a:br>
            <a:r>
              <a:rPr lang="en-US" sz="2800" dirty="0">
                <a:solidFill>
                  <a:schemeClr val="tx1"/>
                </a:solidFill>
                <a:latin typeface="Montserrat ExtraBold" panose="00000900000000000000" pitchFamily="2" charset="0"/>
              </a:rPr>
              <a:t>Diagnosis code:  </a:t>
            </a:r>
            <a:r>
              <a:rPr lang="en-US" sz="2800" dirty="0">
                <a:solidFill>
                  <a:schemeClr val="accent2"/>
                </a:solidFill>
                <a:latin typeface="Montserrat ExtraBold" panose="00000900000000000000" pitchFamily="2" charset="0"/>
              </a:rPr>
              <a:t>Z23 </a:t>
            </a:r>
            <a:r>
              <a:rPr lang="en-US" sz="2800" dirty="0">
                <a:latin typeface="Montserrat ExtraBold" panose="00000900000000000000" pitchFamily="2" charset="0"/>
              </a:rPr>
              <a:t>encounter for vaccine</a:t>
            </a:r>
            <a:br>
              <a:rPr lang="en-US" sz="2800" dirty="0">
                <a:latin typeface="Montserrat ExtraBold" panose="00000900000000000000" pitchFamily="2" charset="0"/>
              </a:rPr>
            </a:br>
            <a:br>
              <a:rPr lang="en-US" sz="2800" dirty="0">
                <a:solidFill>
                  <a:srgbClr val="FF0000"/>
                </a:solidFill>
                <a:latin typeface="Montserrat ExtraBold" panose="00000900000000000000" pitchFamily="2" charset="0"/>
              </a:rPr>
            </a:br>
            <a:r>
              <a:rPr lang="en-US" sz="1800" dirty="0">
                <a:solidFill>
                  <a:schemeClr val="accent2"/>
                </a:solidFill>
                <a:latin typeface="Montserrat ExtraBold" panose="00000900000000000000" pitchFamily="2" charset="0"/>
              </a:rPr>
              <a:t>*</a:t>
            </a:r>
            <a:r>
              <a:rPr lang="en-US" sz="1800" b="1" dirty="0">
                <a:effectLst/>
                <a:latin typeface="Montserrat Light" panose="00000400000000000000" pitchFamily="2" charset="0"/>
                <a:ea typeface="Calibri" panose="020F0502020204030204" pitchFamily="34" charset="0"/>
              </a:rPr>
              <a:t>Diagnosis code:</a:t>
            </a:r>
            <a:r>
              <a:rPr lang="en-US" sz="1800" b="1" dirty="0">
                <a:solidFill>
                  <a:srgbClr val="FF0000"/>
                </a:solidFill>
                <a:effectLst/>
                <a:latin typeface="Montserrat Light" panose="00000400000000000000" pitchFamily="2" charset="0"/>
                <a:ea typeface="Calibri" panose="020F0502020204030204" pitchFamily="34" charset="0"/>
              </a:rPr>
              <a:t> </a:t>
            </a:r>
            <a:r>
              <a:rPr lang="en-US" sz="1800" b="1" dirty="0">
                <a:solidFill>
                  <a:schemeClr val="accent2"/>
                </a:solidFill>
                <a:effectLst/>
                <a:latin typeface="Montserrat ExtraBold" panose="00000900000000000000" pitchFamily="2" charset="0"/>
                <a:ea typeface="Calibri" panose="020F0502020204030204" pitchFamily="34" charset="0"/>
              </a:rPr>
              <a:t> Z23   </a:t>
            </a:r>
            <a:r>
              <a:rPr lang="en-US" sz="1800" b="1" dirty="0">
                <a:effectLst/>
                <a:latin typeface="Montserrat Light" panose="00000400000000000000" pitchFamily="2" charset="0"/>
                <a:ea typeface="Calibri" panose="020F0502020204030204" pitchFamily="34" charset="0"/>
              </a:rPr>
              <a:t>encounter for vaccine must be used to trigger our system to not apply a copay.</a:t>
            </a:r>
            <a:br>
              <a:rPr lang="en-US" sz="1800" dirty="0">
                <a:latin typeface="Montserrat Light" panose="00000400000000000000" pitchFamily="2" charset="0"/>
              </a:rPr>
            </a:br>
            <a:br>
              <a:rPr lang="en-US" dirty="0"/>
            </a:br>
            <a:endParaRPr lang="en-US" sz="3400" dirty="0"/>
          </a:p>
        </p:txBody>
      </p:sp>
      <p:graphicFrame>
        <p:nvGraphicFramePr>
          <p:cNvPr id="75" name="Content Placeholder 2">
            <a:extLst>
              <a:ext uri="{FF2B5EF4-FFF2-40B4-BE49-F238E27FC236}">
                <a16:creationId xmlns:a16="http://schemas.microsoft.com/office/drawing/2014/main" id="{E9700AFD-5A5A-664B-386F-DF41C2801CC2}"/>
              </a:ext>
            </a:extLst>
          </p:cNvPr>
          <p:cNvGraphicFramePr>
            <a:graphicFrameLocks noGrp="1"/>
          </p:cNvGraphicFramePr>
          <p:nvPr>
            <p:ph idx="1"/>
            <p:extLst>
              <p:ext uri="{D42A27DB-BD31-4B8C-83A1-F6EECF244321}">
                <p14:modId xmlns:p14="http://schemas.microsoft.com/office/powerpoint/2010/main" val="4236885412"/>
              </p:ext>
            </p:extLst>
          </p:nvPr>
        </p:nvGraphicFramePr>
        <p:xfrm>
          <a:off x="4648018" y="640821"/>
          <a:ext cx="7100820" cy="579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traight Connector 2">
            <a:extLst>
              <a:ext uri="{FF2B5EF4-FFF2-40B4-BE49-F238E27FC236}">
                <a16:creationId xmlns:a16="http://schemas.microsoft.com/office/drawing/2014/main" id="{82DFA27D-A636-F9F4-5497-8E8F6E7A49E0}"/>
              </a:ext>
            </a:extLst>
          </p:cNvPr>
          <p:cNvSpPr/>
          <p:nvPr/>
        </p:nvSpPr>
        <p:spPr>
          <a:xfrm>
            <a:off x="6096000" y="8520089"/>
            <a:ext cx="7100820"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210994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9B2A2-C160-C74A-9FA0-50402DF8AE38}"/>
              </a:ext>
            </a:extLst>
          </p:cNvPr>
          <p:cNvSpPr>
            <a:spLocks noGrp="1"/>
          </p:cNvSpPr>
          <p:nvPr>
            <p:ph type="title"/>
          </p:nvPr>
        </p:nvSpPr>
        <p:spPr/>
        <p:txBody>
          <a:bodyPr/>
          <a:lstStyle/>
          <a:p>
            <a:r>
              <a:rPr lang="en-US" dirty="0"/>
              <a:t>Pharmacy billing: Vaccine claims</a:t>
            </a:r>
          </a:p>
        </p:txBody>
      </p:sp>
    </p:spTree>
    <p:extLst>
      <p:ext uri="{BB962C8B-B14F-4D97-AF65-F5344CB8AC3E}">
        <p14:creationId xmlns:p14="http://schemas.microsoft.com/office/powerpoint/2010/main" val="1998852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1FF4-ECCA-EEA3-D9A3-1DC9F56024DF}"/>
              </a:ext>
            </a:extLst>
          </p:cNvPr>
          <p:cNvSpPr>
            <a:spLocks noGrp="1"/>
          </p:cNvSpPr>
          <p:nvPr>
            <p:ph type="title"/>
          </p:nvPr>
        </p:nvSpPr>
        <p:spPr/>
        <p:txBody>
          <a:bodyPr>
            <a:normAutofit/>
          </a:bodyPr>
          <a:lstStyle/>
          <a:p>
            <a:r>
              <a:rPr lang="en-US" sz="3600" dirty="0"/>
              <a:t>Current state: Point of sale Billing</a:t>
            </a:r>
          </a:p>
        </p:txBody>
      </p:sp>
      <p:graphicFrame>
        <p:nvGraphicFramePr>
          <p:cNvPr id="4" name="Content Placeholder 3">
            <a:extLst>
              <a:ext uri="{FF2B5EF4-FFF2-40B4-BE49-F238E27FC236}">
                <a16:creationId xmlns:a16="http://schemas.microsoft.com/office/drawing/2014/main" id="{D149CBAB-AC5C-03A9-D4B6-4B397E0AFEA1}"/>
              </a:ext>
            </a:extLst>
          </p:cNvPr>
          <p:cNvGraphicFramePr>
            <a:graphicFrameLocks noGrp="1"/>
          </p:cNvGraphicFramePr>
          <p:nvPr>
            <p:ph idx="1"/>
            <p:extLst>
              <p:ext uri="{D42A27DB-BD31-4B8C-83A1-F6EECF244321}">
                <p14:modId xmlns:p14="http://schemas.microsoft.com/office/powerpoint/2010/main" val="3940676893"/>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37355870"/>
                    </a:ext>
                  </a:extLst>
                </a:gridCol>
                <a:gridCol w="5257800">
                  <a:extLst>
                    <a:ext uri="{9D8B030D-6E8A-4147-A177-3AD203B41FA5}">
                      <a16:colId xmlns:a16="http://schemas.microsoft.com/office/drawing/2014/main" val="2480449662"/>
                    </a:ext>
                  </a:extLst>
                </a:gridCol>
              </a:tblGrid>
              <a:tr h="370840">
                <a:tc>
                  <a:txBody>
                    <a:bodyPr/>
                    <a:lstStyle/>
                    <a:p>
                      <a:r>
                        <a:rPr lang="en-US" dirty="0">
                          <a:latin typeface="Montserrat" panose="00000500000000000000" pitchFamily="2" charset="0"/>
                        </a:rPr>
                        <a:t>Entity</a:t>
                      </a:r>
                    </a:p>
                  </a:txBody>
                  <a:tcPr/>
                </a:tc>
                <a:tc>
                  <a:txBody>
                    <a:bodyPr/>
                    <a:lstStyle/>
                    <a:p>
                      <a:r>
                        <a:rPr lang="en-US" dirty="0">
                          <a:latin typeface="Montserrat" panose="00000500000000000000" pitchFamily="2" charset="0"/>
                        </a:rPr>
                        <a:t>Pharmacist as Vaccine Prescriber </a:t>
                      </a:r>
                    </a:p>
                  </a:txBody>
                  <a:tcPr/>
                </a:tc>
                <a:extLst>
                  <a:ext uri="{0D108BD9-81ED-4DB2-BD59-A6C34878D82A}">
                    <a16:rowId xmlns:a16="http://schemas.microsoft.com/office/drawing/2014/main" val="350964954"/>
                  </a:ext>
                </a:extLst>
              </a:tr>
              <a:tr h="370840">
                <a:tc>
                  <a:txBody>
                    <a:bodyPr/>
                    <a:lstStyle/>
                    <a:p>
                      <a:r>
                        <a:rPr lang="en-US" sz="1600" dirty="0">
                          <a:latin typeface="Montserrat" panose="00000500000000000000" pitchFamily="2" charset="0"/>
                        </a:rPr>
                        <a:t>OHCA/Fee For Service</a:t>
                      </a:r>
                    </a:p>
                  </a:txBody>
                  <a:tcPr/>
                </a:tc>
                <a:tc>
                  <a:txBody>
                    <a:bodyPr/>
                    <a:lstStyle/>
                    <a:p>
                      <a:r>
                        <a:rPr lang="en-US" sz="1600" dirty="0">
                          <a:latin typeface="Montserrat" panose="00000500000000000000" pitchFamily="2" charset="0"/>
                        </a:rPr>
                        <a:t>SCC 42</a:t>
                      </a:r>
                    </a:p>
                  </a:txBody>
                  <a:tcPr/>
                </a:tc>
                <a:extLst>
                  <a:ext uri="{0D108BD9-81ED-4DB2-BD59-A6C34878D82A}">
                    <a16:rowId xmlns:a16="http://schemas.microsoft.com/office/drawing/2014/main" val="3079707050"/>
                  </a:ext>
                </a:extLst>
              </a:tr>
              <a:tr h="370840">
                <a:tc>
                  <a:txBody>
                    <a:bodyPr/>
                    <a:lstStyle/>
                    <a:p>
                      <a:r>
                        <a:rPr lang="en-US" sz="1600" dirty="0">
                          <a:latin typeface="Montserrat" panose="00000500000000000000" pitchFamily="2" charset="0"/>
                        </a:rPr>
                        <a:t>Oklahoma Complete Health</a:t>
                      </a:r>
                    </a:p>
                  </a:txBody>
                  <a:tcPr/>
                </a:tc>
                <a:tc>
                  <a:txBody>
                    <a:bodyPr/>
                    <a:lstStyle/>
                    <a:p>
                      <a:r>
                        <a:rPr lang="en-US" sz="1600" dirty="0">
                          <a:latin typeface="Montserrat" panose="00000500000000000000" pitchFamily="2" charset="0"/>
                        </a:rPr>
                        <a:t>SCC 42</a:t>
                      </a:r>
                    </a:p>
                  </a:txBody>
                  <a:tcPr/>
                </a:tc>
                <a:extLst>
                  <a:ext uri="{0D108BD9-81ED-4DB2-BD59-A6C34878D82A}">
                    <a16:rowId xmlns:a16="http://schemas.microsoft.com/office/drawing/2014/main" val="3838736456"/>
                  </a:ext>
                </a:extLst>
              </a:tr>
              <a:tr h="370840">
                <a:tc>
                  <a:txBody>
                    <a:bodyPr/>
                    <a:lstStyle/>
                    <a:p>
                      <a:r>
                        <a:rPr lang="en-US" sz="1600" dirty="0">
                          <a:latin typeface="Montserrat" panose="00000500000000000000" pitchFamily="2" charset="0"/>
                        </a:rPr>
                        <a:t>Aetna Better Health of Oklahoma</a:t>
                      </a:r>
                    </a:p>
                  </a:txBody>
                  <a:tcPr/>
                </a:tc>
                <a:tc>
                  <a:txBody>
                    <a:bodyPr/>
                    <a:lstStyle/>
                    <a:p>
                      <a:r>
                        <a:rPr lang="en-US" sz="1600" dirty="0">
                          <a:latin typeface="Montserrat" panose="00000500000000000000" pitchFamily="2" charset="0"/>
                        </a:rPr>
                        <a:t>SCC 55</a:t>
                      </a:r>
                    </a:p>
                  </a:txBody>
                  <a:tcPr/>
                </a:tc>
                <a:extLst>
                  <a:ext uri="{0D108BD9-81ED-4DB2-BD59-A6C34878D82A}">
                    <a16:rowId xmlns:a16="http://schemas.microsoft.com/office/drawing/2014/main" val="687475456"/>
                  </a:ext>
                </a:extLst>
              </a:tr>
              <a:tr h="370840">
                <a:tc>
                  <a:txBody>
                    <a:bodyPr/>
                    <a:lstStyle/>
                    <a:p>
                      <a:r>
                        <a:rPr lang="en-US" dirty="0">
                          <a:latin typeface="Montserrat" panose="00000500000000000000" pitchFamily="2" charset="0"/>
                        </a:rPr>
                        <a:t>Humana </a:t>
                      </a:r>
                      <a:r>
                        <a:rPr lang="en-US" sz="1800" kern="1200" dirty="0">
                          <a:solidFill>
                            <a:schemeClr val="dk1"/>
                          </a:solidFill>
                          <a:effectLst/>
                          <a:latin typeface="Montserrat" panose="00000500000000000000" pitchFamily="2" charset="0"/>
                          <a:ea typeface="+mn-ea"/>
                          <a:cs typeface="+mn-cs"/>
                        </a:rPr>
                        <a:t>Healthy Horizons in Oklahoma</a:t>
                      </a:r>
                      <a:endParaRPr lang="en-US" dirty="0">
                        <a:latin typeface="Montserrat" panose="00000500000000000000" pitchFamily="2" charset="0"/>
                      </a:endParaRPr>
                    </a:p>
                  </a:txBody>
                  <a:tcPr/>
                </a:tc>
                <a:tc>
                  <a:txBody>
                    <a:bodyPr/>
                    <a:lstStyle/>
                    <a:p>
                      <a:r>
                        <a:rPr lang="en-US" sz="1600" dirty="0">
                          <a:latin typeface="Montserrat" panose="00000500000000000000" pitchFamily="2" charset="0"/>
                        </a:rPr>
                        <a:t>SCC 55</a:t>
                      </a:r>
                    </a:p>
                  </a:txBody>
                  <a:tcPr/>
                </a:tc>
                <a:extLst>
                  <a:ext uri="{0D108BD9-81ED-4DB2-BD59-A6C34878D82A}">
                    <a16:rowId xmlns:a16="http://schemas.microsoft.com/office/drawing/2014/main" val="2332245574"/>
                  </a:ext>
                </a:extLst>
              </a:tr>
            </a:tbl>
          </a:graphicData>
        </a:graphic>
      </p:graphicFrame>
      <p:sp>
        <p:nvSpPr>
          <p:cNvPr id="5" name="TextBox 4">
            <a:extLst>
              <a:ext uri="{FF2B5EF4-FFF2-40B4-BE49-F238E27FC236}">
                <a16:creationId xmlns:a16="http://schemas.microsoft.com/office/drawing/2014/main" id="{AA404191-C433-3199-56A4-37509C859B6F}"/>
              </a:ext>
            </a:extLst>
          </p:cNvPr>
          <p:cNvSpPr txBox="1"/>
          <p:nvPr/>
        </p:nvSpPr>
        <p:spPr>
          <a:xfrm>
            <a:off x="1021978" y="4159623"/>
            <a:ext cx="10650070"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ontserrat Light" panose="00000400000000000000" pitchFamily="2" charset="0"/>
              </a:rPr>
              <a:t>Vaccine coverage will continue to be allowed on pharmacy POS billing until further notice</a:t>
            </a:r>
          </a:p>
          <a:p>
            <a:pPr marL="285750" indent="-285750">
              <a:buFont typeface="Arial" panose="020B0604020202020204" pitchFamily="34" charset="0"/>
              <a:buChar char="•"/>
            </a:pPr>
            <a:r>
              <a:rPr lang="en-US" dirty="0">
                <a:latin typeface="Montserrat Light" panose="00000400000000000000" pitchFamily="2" charset="0"/>
              </a:rPr>
              <a:t>At some point, only flu and COVID vaccines will remain as pharmacy POS eligible</a:t>
            </a:r>
          </a:p>
          <a:p>
            <a:pPr marL="285750" indent="-285750">
              <a:buFont typeface="Arial" panose="020B0604020202020204" pitchFamily="34" charset="0"/>
              <a:buChar char="•"/>
            </a:pPr>
            <a:r>
              <a:rPr lang="en-US" dirty="0">
                <a:latin typeface="Montserrat Light" panose="00000400000000000000" pitchFamily="2" charset="0"/>
              </a:rPr>
              <a:t>COVID admin fees were reduced to regular vaccine admin fee of $18.34 on Oct. 1, 2024</a:t>
            </a:r>
          </a:p>
          <a:p>
            <a:pPr marL="285750" indent="-285750">
              <a:buFont typeface="Arial" panose="020B0604020202020204" pitchFamily="34" charset="0"/>
              <a:buChar char="•"/>
            </a:pPr>
            <a:r>
              <a:rPr lang="en-US" dirty="0">
                <a:latin typeface="Montserrat Light" panose="00000400000000000000" pitchFamily="2" charset="0"/>
              </a:rPr>
              <a:t>Reminder to pharmacies to register as a VFC provider if they intend to vaccinate members 18 and younger</a:t>
            </a:r>
          </a:p>
          <a:p>
            <a:pPr marL="285750" indent="-285750">
              <a:buFont typeface="Arial" panose="020B0604020202020204" pitchFamily="34" charset="0"/>
              <a:buChar char="•"/>
            </a:pPr>
            <a:r>
              <a:rPr lang="en-US" dirty="0">
                <a:latin typeface="Montserrat Light" panose="00000400000000000000" pitchFamily="2" charset="0"/>
              </a:rPr>
              <a:t>VFC vaccines are only reimbursed an administration fee</a:t>
            </a:r>
          </a:p>
        </p:txBody>
      </p:sp>
    </p:spTree>
    <p:extLst>
      <p:ext uri="{BB962C8B-B14F-4D97-AF65-F5344CB8AC3E}">
        <p14:creationId xmlns:p14="http://schemas.microsoft.com/office/powerpoint/2010/main" val="1851696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9B2A2-C160-C74A-9FA0-50402DF8AE38}"/>
              </a:ext>
            </a:extLst>
          </p:cNvPr>
          <p:cNvSpPr>
            <a:spLocks noGrp="1"/>
          </p:cNvSpPr>
          <p:nvPr>
            <p:ph type="title"/>
          </p:nvPr>
        </p:nvSpPr>
        <p:spPr/>
        <p:txBody>
          <a:bodyPr/>
          <a:lstStyle/>
          <a:p>
            <a:r>
              <a:rPr lang="en-US" dirty="0"/>
              <a:t>NEXT STEPS WITH THE CONTRACTED ENTITIES</a:t>
            </a:r>
          </a:p>
        </p:txBody>
      </p:sp>
    </p:spTree>
    <p:extLst>
      <p:ext uri="{BB962C8B-B14F-4D97-AF65-F5344CB8AC3E}">
        <p14:creationId xmlns:p14="http://schemas.microsoft.com/office/powerpoint/2010/main" val="3411828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3117" y="102475"/>
            <a:ext cx="9753600" cy="1447800"/>
          </a:xfrm>
        </p:spPr>
        <p:txBody>
          <a:bodyPr>
            <a:normAutofit/>
          </a:bodyPr>
          <a:lstStyle/>
          <a:p>
            <a:pPr algn="l"/>
            <a:r>
              <a:rPr lang="en-US" dirty="0">
                <a:solidFill>
                  <a:schemeClr val="tx1"/>
                </a:solidFill>
                <a:latin typeface="Montserrat ExtraBold"/>
              </a:rPr>
              <a:t>CONTRACTED ENTITIES</a:t>
            </a:r>
          </a:p>
        </p:txBody>
      </p:sp>
      <p:sp>
        <p:nvSpPr>
          <p:cNvPr id="6" name="Content Placeholder 5"/>
          <p:cNvSpPr>
            <a:spLocks noGrp="1"/>
          </p:cNvSpPr>
          <p:nvPr>
            <p:ph idx="1"/>
          </p:nvPr>
        </p:nvSpPr>
        <p:spPr>
          <a:xfrm>
            <a:off x="496614" y="1293091"/>
            <a:ext cx="11390586" cy="5060576"/>
          </a:xfrm>
        </p:spPr>
        <p:txBody>
          <a:bodyPr>
            <a:normAutofit lnSpcReduction="10000"/>
          </a:bodyPr>
          <a:lstStyle/>
          <a:p>
            <a:pPr marL="0" indent="0">
              <a:spcBef>
                <a:spcPts val="1200"/>
              </a:spcBef>
              <a:spcAft>
                <a:spcPts val="600"/>
              </a:spcAft>
              <a:buNone/>
            </a:pPr>
            <a:r>
              <a:rPr lang="en-US" sz="1600" b="1" u="sng" dirty="0">
                <a:solidFill>
                  <a:schemeClr val="tx1"/>
                </a:solidFill>
                <a:latin typeface="Montserrat Light"/>
                <a:cs typeface="Arial" panose="020B0604020202020204" pitchFamily="34" charset="0"/>
              </a:rPr>
              <a:t>Aetna Better Health of Oklahoma Contacts</a:t>
            </a:r>
            <a:r>
              <a:rPr lang="en-US" sz="1600" dirty="0">
                <a:solidFill>
                  <a:schemeClr val="tx1"/>
                </a:solidFill>
                <a:latin typeface="Montserrat Light"/>
                <a:cs typeface="Arial" panose="020B0604020202020204" pitchFamily="34" charset="0"/>
              </a:rPr>
              <a:t>:</a:t>
            </a:r>
          </a:p>
          <a:p>
            <a:pPr>
              <a:spcBef>
                <a:spcPts val="1200"/>
              </a:spcBef>
              <a:spcAft>
                <a:spcPts val="600"/>
              </a:spcAft>
            </a:pPr>
            <a:r>
              <a:rPr lang="en-US" sz="1600" dirty="0">
                <a:solidFill>
                  <a:schemeClr val="tx1"/>
                </a:solidFill>
                <a:latin typeface="Montserrat Light"/>
                <a:cs typeface="Arial" panose="020B0604020202020204" pitchFamily="34" charset="0"/>
              </a:rPr>
              <a:t>Pharmacy Director Irene Chung: </a:t>
            </a:r>
            <a:r>
              <a:rPr lang="en-US" sz="1600" dirty="0">
                <a:solidFill>
                  <a:schemeClr val="tx1"/>
                </a:solidFill>
                <a:latin typeface="Montserrat Light"/>
                <a:cs typeface="Arial" panose="020B0604020202020204" pitchFamily="34" charset="0"/>
                <a:hlinkClick r:id="rId2"/>
              </a:rPr>
              <a:t>chungi1@aetna.com</a:t>
            </a:r>
            <a:endParaRPr lang="en-US" sz="1600" dirty="0">
              <a:solidFill>
                <a:schemeClr val="tx1"/>
              </a:solidFill>
              <a:latin typeface="Montserrat Light"/>
              <a:cs typeface="Arial" panose="020B0604020202020204" pitchFamily="34" charset="0"/>
            </a:endParaRPr>
          </a:p>
          <a:p>
            <a:pPr>
              <a:spcBef>
                <a:spcPts val="1200"/>
              </a:spcBef>
              <a:spcAft>
                <a:spcPts val="600"/>
              </a:spcAft>
            </a:pPr>
            <a:r>
              <a:rPr lang="en-US" sz="1600" dirty="0">
                <a:solidFill>
                  <a:schemeClr val="tx1"/>
                </a:solidFill>
                <a:latin typeface="Montserrat Light"/>
                <a:cs typeface="Arial" panose="020B0604020202020204" pitchFamily="34" charset="0"/>
              </a:rPr>
              <a:t>Provider Engagement: </a:t>
            </a:r>
            <a:r>
              <a:rPr lang="en-US" sz="1600" dirty="0">
                <a:solidFill>
                  <a:schemeClr val="tx1"/>
                </a:solidFill>
                <a:latin typeface="Montserrat Light"/>
                <a:cs typeface="Arial" panose="020B0604020202020204" pitchFamily="34" charset="0"/>
                <a:hlinkClick r:id="rId3"/>
              </a:rPr>
              <a:t>ABHOKProviderEngagement@AETNA.com</a:t>
            </a:r>
            <a:endParaRPr lang="en-US" sz="1600" dirty="0">
              <a:solidFill>
                <a:schemeClr val="tx1"/>
              </a:solidFill>
              <a:latin typeface="Montserrat Light"/>
              <a:cs typeface="Arial" panose="020B0604020202020204" pitchFamily="34" charset="0"/>
            </a:endParaRPr>
          </a:p>
          <a:p>
            <a:pPr marL="0" indent="0">
              <a:spcBef>
                <a:spcPts val="1200"/>
              </a:spcBef>
              <a:spcAft>
                <a:spcPts val="600"/>
              </a:spcAft>
              <a:buNone/>
            </a:pPr>
            <a:r>
              <a:rPr lang="en-US" sz="1600" b="1" u="sng" dirty="0">
                <a:solidFill>
                  <a:schemeClr val="tx1"/>
                </a:solidFill>
                <a:latin typeface="Montserrat Light"/>
                <a:cs typeface="Arial" panose="020B0604020202020204" pitchFamily="34" charset="0"/>
              </a:rPr>
              <a:t>Oklahoma Complete Health Contacts</a:t>
            </a:r>
            <a:r>
              <a:rPr lang="en-US" sz="1600" dirty="0">
                <a:solidFill>
                  <a:schemeClr val="tx1"/>
                </a:solidFill>
                <a:latin typeface="Montserrat Light"/>
                <a:cs typeface="Arial" panose="020B0604020202020204" pitchFamily="34" charset="0"/>
              </a:rPr>
              <a:t>:</a:t>
            </a:r>
          </a:p>
          <a:p>
            <a:pPr>
              <a:spcBef>
                <a:spcPts val="1200"/>
              </a:spcBef>
              <a:spcAft>
                <a:spcPts val="600"/>
              </a:spcAft>
            </a:pPr>
            <a:r>
              <a:rPr lang="en-US" sz="1600" dirty="0">
                <a:solidFill>
                  <a:schemeClr val="tx1"/>
                </a:solidFill>
                <a:latin typeface="Montserrat Light"/>
                <a:cs typeface="Arial" panose="020B0604020202020204" pitchFamily="34" charset="0"/>
              </a:rPr>
              <a:t>Pharmacy Director Kristen Winters: </a:t>
            </a:r>
            <a:r>
              <a:rPr lang="en-US" sz="1600" dirty="0">
                <a:solidFill>
                  <a:schemeClr val="tx1"/>
                </a:solidFill>
                <a:latin typeface="Montserrat Light"/>
                <a:cs typeface="Arial" panose="020B0604020202020204" pitchFamily="34" charset="0"/>
                <a:hlinkClick r:id="rId4"/>
              </a:rPr>
              <a:t>kristen.winters@centene.com</a:t>
            </a:r>
            <a:r>
              <a:rPr lang="en-US" sz="1600" dirty="0">
                <a:solidFill>
                  <a:schemeClr val="tx1"/>
                </a:solidFill>
                <a:latin typeface="Montserrat Light"/>
                <a:cs typeface="Arial" panose="020B0604020202020204" pitchFamily="34" charset="0"/>
              </a:rPr>
              <a:t> </a:t>
            </a:r>
          </a:p>
          <a:p>
            <a:pPr>
              <a:spcBef>
                <a:spcPts val="1200"/>
              </a:spcBef>
              <a:spcAft>
                <a:spcPts val="600"/>
              </a:spcAft>
            </a:pPr>
            <a:r>
              <a:rPr lang="en-US" sz="1600" dirty="0">
                <a:solidFill>
                  <a:schemeClr val="tx1"/>
                </a:solidFill>
                <a:latin typeface="Montserrat Light"/>
                <a:cs typeface="Arial" panose="020B0604020202020204" pitchFamily="34" charset="0"/>
              </a:rPr>
              <a:t>Pharmacy Team: </a:t>
            </a:r>
            <a:r>
              <a:rPr lang="en-US" sz="1600" dirty="0">
                <a:solidFill>
                  <a:schemeClr val="tx1"/>
                </a:solidFill>
                <a:latin typeface="Montserrat Light"/>
                <a:cs typeface="Arial" panose="020B0604020202020204" pitchFamily="34" charset="0"/>
                <a:hlinkClick r:id="rId5"/>
              </a:rPr>
              <a:t>oklahoma_complete_health_pharmacy@centene.com</a:t>
            </a:r>
            <a:r>
              <a:rPr lang="en-US" sz="1600" dirty="0">
                <a:solidFill>
                  <a:schemeClr val="tx1"/>
                </a:solidFill>
                <a:latin typeface="Montserrat Light"/>
                <a:cs typeface="Arial" panose="020B0604020202020204" pitchFamily="34" charset="0"/>
              </a:rPr>
              <a:t> </a:t>
            </a:r>
          </a:p>
          <a:p>
            <a:pPr>
              <a:spcBef>
                <a:spcPts val="1200"/>
              </a:spcBef>
              <a:spcAft>
                <a:spcPts val="600"/>
              </a:spcAft>
            </a:pPr>
            <a:r>
              <a:rPr lang="en-US" sz="1600" dirty="0">
                <a:solidFill>
                  <a:schemeClr val="tx1"/>
                </a:solidFill>
                <a:latin typeface="Montserrat Light"/>
                <a:cs typeface="Arial" panose="020B0604020202020204" pitchFamily="34" charset="0"/>
              </a:rPr>
              <a:t>Provider Engagement: </a:t>
            </a:r>
            <a:r>
              <a:rPr lang="en-US" sz="1600" dirty="0">
                <a:solidFill>
                  <a:schemeClr val="tx1"/>
                </a:solidFill>
                <a:latin typeface="Montserrat Light"/>
                <a:cs typeface="Arial" panose="020B0604020202020204" pitchFamily="34" charset="0"/>
                <a:hlinkClick r:id="rId6"/>
              </a:rPr>
              <a:t>oklahomacompletehealth_pr@oklahomacompletehealth.com</a:t>
            </a:r>
            <a:r>
              <a:rPr lang="en-US" sz="1600" dirty="0">
                <a:solidFill>
                  <a:schemeClr val="tx1"/>
                </a:solidFill>
                <a:latin typeface="Montserrat Light"/>
                <a:cs typeface="Arial" panose="020B0604020202020204" pitchFamily="34" charset="0"/>
              </a:rPr>
              <a:t> </a:t>
            </a:r>
          </a:p>
          <a:p>
            <a:pPr marL="0" indent="0">
              <a:spcBef>
                <a:spcPts val="1200"/>
              </a:spcBef>
              <a:spcAft>
                <a:spcPts val="600"/>
              </a:spcAft>
              <a:buNone/>
            </a:pPr>
            <a:r>
              <a:rPr lang="en-US" sz="1600" b="1" u="sng" dirty="0">
                <a:solidFill>
                  <a:schemeClr val="tx1"/>
                </a:solidFill>
                <a:latin typeface="Montserrat Light"/>
                <a:cs typeface="Arial" panose="020B0604020202020204" pitchFamily="34" charset="0"/>
              </a:rPr>
              <a:t>Humana Healthy Horizons Contacts</a:t>
            </a:r>
            <a:r>
              <a:rPr lang="en-US" sz="1600" dirty="0">
                <a:solidFill>
                  <a:schemeClr val="tx1"/>
                </a:solidFill>
                <a:latin typeface="Montserrat Light"/>
                <a:cs typeface="Arial" panose="020B0604020202020204" pitchFamily="34" charset="0"/>
              </a:rPr>
              <a:t>:</a:t>
            </a:r>
          </a:p>
          <a:p>
            <a:pPr>
              <a:spcBef>
                <a:spcPts val="1200"/>
              </a:spcBef>
              <a:spcAft>
                <a:spcPts val="600"/>
              </a:spcAft>
            </a:pPr>
            <a:r>
              <a:rPr lang="en-US" sz="1600" dirty="0">
                <a:solidFill>
                  <a:schemeClr val="tx1"/>
                </a:solidFill>
                <a:latin typeface="Montserrat Light"/>
                <a:cs typeface="Arial" panose="020B0604020202020204" pitchFamily="34" charset="0"/>
              </a:rPr>
              <a:t>Pharmacy Director Deidra Williams: </a:t>
            </a:r>
            <a:r>
              <a:rPr lang="en-US" sz="1600" dirty="0">
                <a:solidFill>
                  <a:schemeClr val="tx1"/>
                </a:solidFill>
                <a:latin typeface="Montserrat Light"/>
                <a:cs typeface="Arial" panose="020B0604020202020204" pitchFamily="34" charset="0"/>
                <a:hlinkClick r:id="rId7"/>
              </a:rPr>
              <a:t>dwilliams308@humana.com</a:t>
            </a:r>
            <a:r>
              <a:rPr lang="en-US" sz="1600" dirty="0">
                <a:solidFill>
                  <a:schemeClr val="tx1"/>
                </a:solidFill>
                <a:latin typeface="Montserrat Light"/>
                <a:cs typeface="Arial" panose="020B0604020202020204" pitchFamily="34" charset="0"/>
              </a:rPr>
              <a:t> </a:t>
            </a:r>
          </a:p>
          <a:p>
            <a:pPr>
              <a:spcBef>
                <a:spcPts val="1200"/>
              </a:spcBef>
              <a:spcAft>
                <a:spcPts val="600"/>
              </a:spcAft>
            </a:pPr>
            <a:r>
              <a:rPr lang="en-US" sz="1600" dirty="0">
                <a:solidFill>
                  <a:schemeClr val="tx1"/>
                </a:solidFill>
                <a:latin typeface="Montserrat Light"/>
                <a:cs typeface="Arial" panose="020B0604020202020204" pitchFamily="34" charset="0"/>
              </a:rPr>
              <a:t>Provider Engagement: </a:t>
            </a:r>
            <a:r>
              <a:rPr lang="en-US" sz="1600" b="0" i="0" u="sng" strike="noStrike" dirty="0">
                <a:solidFill>
                  <a:srgbClr val="007480"/>
                </a:solidFill>
                <a:effectLst/>
                <a:latin typeface="Montserrat Light" panose="00000400000000000000" pitchFamily="2" charset="0"/>
                <a:hlinkClick r:id="rId8"/>
              </a:rPr>
              <a:t>OkMedicaidProviderRelations@humana.com</a:t>
            </a:r>
            <a:r>
              <a:rPr lang="en-US" sz="1600" b="0" i="0" dirty="0">
                <a:solidFill>
                  <a:srgbClr val="53575A"/>
                </a:solidFill>
                <a:effectLst/>
                <a:latin typeface="Montserrat Light" panose="00000400000000000000" pitchFamily="2" charset="0"/>
              </a:rPr>
              <a:t>​</a:t>
            </a:r>
          </a:p>
          <a:p>
            <a:pPr algn="l" rtl="0" fontAlgn="base">
              <a:spcBef>
                <a:spcPts val="1200"/>
              </a:spcBef>
              <a:spcAft>
                <a:spcPts val="600"/>
              </a:spcAft>
            </a:pPr>
            <a:r>
              <a:rPr lang="en-US" sz="1600" dirty="0">
                <a:solidFill>
                  <a:schemeClr val="tx1"/>
                </a:solidFill>
                <a:latin typeface="Montserrat Light"/>
                <a:cs typeface="Arial" panose="020B0604020202020204" pitchFamily="34" charset="0"/>
              </a:rPr>
              <a:t>Contracting: </a:t>
            </a:r>
            <a:r>
              <a:rPr lang="en-US" sz="1600" b="0" i="0" u="sng" strike="noStrike" dirty="0">
                <a:solidFill>
                  <a:srgbClr val="007480"/>
                </a:solidFill>
                <a:effectLst/>
                <a:latin typeface="Montserrat Light" panose="00000400000000000000" pitchFamily="2" charset="0"/>
                <a:hlinkClick r:id="rId9"/>
              </a:rPr>
              <a:t>OKProviderDevelopment@humana.com</a:t>
            </a:r>
            <a:r>
              <a:rPr lang="en-US" sz="1600" b="0" i="0" dirty="0">
                <a:solidFill>
                  <a:srgbClr val="53575A"/>
                </a:solidFill>
                <a:effectLst/>
                <a:latin typeface="Montserrat Light" panose="00000400000000000000" pitchFamily="2" charset="0"/>
              </a:rPr>
              <a:t>​</a:t>
            </a:r>
          </a:p>
          <a:p>
            <a:pPr algn="l" rtl="0" fontAlgn="base">
              <a:spcBef>
                <a:spcPts val="1200"/>
              </a:spcBef>
              <a:spcAft>
                <a:spcPts val="600"/>
              </a:spcAft>
            </a:pPr>
            <a:r>
              <a:rPr lang="en-US" sz="1600" dirty="0">
                <a:solidFill>
                  <a:schemeClr val="tx1"/>
                </a:solidFill>
                <a:latin typeface="Montserrat Light" panose="00000400000000000000" pitchFamily="2" charset="0"/>
              </a:rPr>
              <a:t>Call Center: 855-223-9868 (TTY: 711), Monday-Friday, 8 a.m.-5 p.m.</a:t>
            </a:r>
            <a:endParaRPr lang="en-US" sz="1600" b="0" i="0" dirty="0">
              <a:solidFill>
                <a:schemeClr val="tx1"/>
              </a:solidFill>
              <a:effectLst/>
              <a:latin typeface="Montserrat Light" panose="00000400000000000000" pitchFamily="2" charset="0"/>
            </a:endParaRPr>
          </a:p>
          <a:p>
            <a:pPr marL="0" indent="0">
              <a:spcBef>
                <a:spcPts val="1200"/>
              </a:spcBef>
              <a:spcAft>
                <a:spcPts val="600"/>
              </a:spcAft>
              <a:buNone/>
            </a:pPr>
            <a:endParaRPr lang="en-US" sz="2400" dirty="0">
              <a:solidFill>
                <a:schemeClr val="tx1"/>
              </a:solidFill>
              <a:latin typeface="Montserrat Light"/>
              <a:cs typeface="Arial" panose="020B0604020202020204" pitchFamily="34" charset="0"/>
            </a:endParaRPr>
          </a:p>
          <a:p>
            <a:pPr>
              <a:spcBef>
                <a:spcPts val="1200"/>
              </a:spcBef>
              <a:spcAft>
                <a:spcPts val="600"/>
              </a:spcAft>
            </a:pPr>
            <a:endParaRPr lang="en-US" sz="2800" dirty="0">
              <a:latin typeface="Montserrat Light"/>
              <a:cs typeface="Arial" panose="020B0604020202020204" pitchFamily="34" charset="0"/>
            </a:endParaRPr>
          </a:p>
        </p:txBody>
      </p:sp>
    </p:spTree>
    <p:extLst>
      <p:ext uri="{BB962C8B-B14F-4D97-AF65-F5344CB8AC3E}">
        <p14:creationId xmlns:p14="http://schemas.microsoft.com/office/powerpoint/2010/main" val="1943290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40F2-1D6C-A6C0-1C7E-5352A0BDB50C}"/>
              </a:ext>
            </a:extLst>
          </p:cNvPr>
          <p:cNvSpPr>
            <a:spLocks noGrp="1"/>
          </p:cNvSpPr>
          <p:nvPr>
            <p:ph type="title"/>
          </p:nvPr>
        </p:nvSpPr>
        <p:spPr/>
        <p:txBody>
          <a:bodyPr/>
          <a:lstStyle/>
          <a:p>
            <a:r>
              <a:rPr lang="en-US" dirty="0"/>
              <a:t>Secure provider portal</a:t>
            </a:r>
          </a:p>
        </p:txBody>
      </p:sp>
    </p:spTree>
    <p:extLst>
      <p:ext uri="{BB962C8B-B14F-4D97-AF65-F5344CB8AC3E}">
        <p14:creationId xmlns:p14="http://schemas.microsoft.com/office/powerpoint/2010/main" val="897878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A5876-DD18-42EA-E759-82DA852B26C5}"/>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96AFBA44-E234-8679-4487-5FE12FFF1C08}"/>
              </a:ext>
            </a:extLst>
          </p:cNvPr>
          <p:cNvSpPr>
            <a:spLocks noGrp="1"/>
          </p:cNvSpPr>
          <p:nvPr>
            <p:ph idx="1"/>
          </p:nvPr>
        </p:nvSpPr>
        <p:spPr>
          <a:xfrm>
            <a:off x="838200" y="2135333"/>
            <a:ext cx="10515600" cy="4351338"/>
          </a:xfrm>
        </p:spPr>
        <p:txBody>
          <a:bodyPr/>
          <a:lstStyle/>
          <a:p>
            <a:pPr marL="0" indent="0">
              <a:buNone/>
            </a:pPr>
            <a:endParaRPr lang="en-US" dirty="0">
              <a:effectLst/>
              <a:latin typeface="Montserrat Light" panose="00000400000000000000" pitchFamily="2" charset="0"/>
              <a:ea typeface="Calibri" panose="020F0502020204030204" pitchFamily="34" charset="0"/>
            </a:endParaRPr>
          </a:p>
          <a:p>
            <a:pPr marL="0" indent="0">
              <a:buNone/>
            </a:pPr>
            <a:r>
              <a:rPr lang="en-US" dirty="0">
                <a:solidFill>
                  <a:schemeClr val="tx1"/>
                </a:solidFill>
                <a:effectLst/>
                <a:latin typeface="Montserrat Light" panose="00000400000000000000" pitchFamily="2" charset="0"/>
                <a:ea typeface="Calibri" panose="020F0502020204030204" pitchFamily="34" charset="0"/>
              </a:rPr>
              <a:t>Recent SoonerCare policy changes allow vaccinations to be performed in the pharmacy by a pharmacist. Both the pharmacy and pharmacist must be contracted with SoonerCare. </a:t>
            </a:r>
          </a:p>
          <a:p>
            <a:pPr marL="0" indent="0">
              <a:buNone/>
            </a:pPr>
            <a:endParaRPr lang="en-US" dirty="0"/>
          </a:p>
        </p:txBody>
      </p:sp>
    </p:spTree>
    <p:extLst>
      <p:ext uri="{BB962C8B-B14F-4D97-AF65-F5344CB8AC3E}">
        <p14:creationId xmlns:p14="http://schemas.microsoft.com/office/powerpoint/2010/main" val="3507253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01A2-BA0C-4506-AB69-8A4345139083}"/>
              </a:ext>
            </a:extLst>
          </p:cNvPr>
          <p:cNvSpPr>
            <a:spLocks noGrp="1"/>
          </p:cNvSpPr>
          <p:nvPr>
            <p:ph type="title"/>
          </p:nvPr>
        </p:nvSpPr>
        <p:spPr/>
        <p:txBody>
          <a:bodyPr/>
          <a:lstStyle/>
          <a:p>
            <a:r>
              <a:rPr lang="en-US" dirty="0">
                <a:solidFill>
                  <a:schemeClr val="tx1"/>
                </a:solidFill>
              </a:rPr>
              <a:t>provider portal</a:t>
            </a:r>
          </a:p>
        </p:txBody>
      </p:sp>
      <p:pic>
        <p:nvPicPr>
          <p:cNvPr id="6" name="Content Placeholder 5" descr="A doctor using a computer&#10;&#10;Description automatically generated with low confidence">
            <a:extLst>
              <a:ext uri="{FF2B5EF4-FFF2-40B4-BE49-F238E27FC236}">
                <a16:creationId xmlns:a16="http://schemas.microsoft.com/office/drawing/2014/main" id="{1A215427-C4A2-44F9-A90E-5BE7D0795C3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5464" b="9537"/>
          <a:stretch/>
        </p:blipFill>
        <p:spPr>
          <a:xfrm>
            <a:off x="6096000" y="0"/>
            <a:ext cx="6096000" cy="6858000"/>
          </a:xfrm>
        </p:spPr>
      </p:pic>
      <p:sp>
        <p:nvSpPr>
          <p:cNvPr id="3" name="Content Placeholder 2">
            <a:extLst>
              <a:ext uri="{FF2B5EF4-FFF2-40B4-BE49-F238E27FC236}">
                <a16:creationId xmlns:a16="http://schemas.microsoft.com/office/drawing/2014/main" id="{1807A4AB-9E2C-43F8-9DE8-721AD3439EFE}"/>
              </a:ext>
            </a:extLst>
          </p:cNvPr>
          <p:cNvSpPr>
            <a:spLocks noGrp="1"/>
          </p:cNvSpPr>
          <p:nvPr>
            <p:ph sz="half" idx="2"/>
          </p:nvPr>
        </p:nvSpPr>
        <p:spPr>
          <a:xfrm>
            <a:off x="836611" y="1855787"/>
            <a:ext cx="5259389" cy="4903232"/>
          </a:xfrm>
        </p:spPr>
        <p:txBody>
          <a:bodyPr>
            <a:normAutofit/>
          </a:bodyPr>
          <a:lstStyle/>
          <a:p>
            <a:pPr marL="0" indent="0">
              <a:buNone/>
            </a:pPr>
            <a:r>
              <a:rPr lang="en-US" sz="2600" dirty="0">
                <a:solidFill>
                  <a:schemeClr val="tx1"/>
                </a:solidFill>
              </a:rPr>
              <a:t>OHCA’s SoonerCare provider portal is a secure website that offers several services for providers:</a:t>
            </a:r>
          </a:p>
          <a:p>
            <a:pPr lvl="1"/>
            <a:r>
              <a:rPr lang="en-US" sz="2200" dirty="0">
                <a:solidFill>
                  <a:schemeClr val="tx1"/>
                </a:solidFill>
              </a:rPr>
              <a:t>Claim functions (submitting, editing, voiding) and status</a:t>
            </a:r>
          </a:p>
          <a:p>
            <a:pPr lvl="1"/>
            <a:r>
              <a:rPr lang="en-US" sz="2200" dirty="0">
                <a:solidFill>
                  <a:schemeClr val="tx1"/>
                </a:solidFill>
              </a:rPr>
              <a:t>Eligibility verification </a:t>
            </a:r>
          </a:p>
          <a:p>
            <a:pPr lvl="1"/>
            <a:r>
              <a:rPr lang="en-US" sz="2200" dirty="0">
                <a:solidFill>
                  <a:schemeClr val="tx1"/>
                </a:solidFill>
              </a:rPr>
              <a:t>Fee schedule search</a:t>
            </a:r>
          </a:p>
          <a:p>
            <a:pPr lvl="1"/>
            <a:r>
              <a:rPr lang="en-US" sz="2200" dirty="0">
                <a:solidFill>
                  <a:schemeClr val="tx1"/>
                </a:solidFill>
              </a:rPr>
              <a:t>Find a provider</a:t>
            </a:r>
          </a:p>
          <a:p>
            <a:pPr lvl="1"/>
            <a:r>
              <a:rPr lang="en-US" sz="2200" dirty="0">
                <a:solidFill>
                  <a:schemeClr val="tx1"/>
                </a:solidFill>
              </a:rPr>
              <a:t>Provider letters</a:t>
            </a:r>
          </a:p>
          <a:p>
            <a:pPr lvl="1"/>
            <a:r>
              <a:rPr lang="en-US" sz="2200" dirty="0">
                <a:solidFill>
                  <a:schemeClr val="tx1"/>
                </a:solidFill>
              </a:rPr>
              <a:t>Remittance advice and other reports</a:t>
            </a:r>
          </a:p>
          <a:p>
            <a:pPr marL="0" indent="0">
              <a:buNone/>
            </a:pPr>
            <a:r>
              <a:rPr lang="en-US" sz="2600" b="1" dirty="0">
                <a:solidFill>
                  <a:srgbClr val="187BC0"/>
                </a:solidFill>
                <a:hlinkClick r:id="rId4">
                  <a:extLst>
                    <a:ext uri="{A12FA001-AC4F-418D-AE19-62706E023703}">
                      <ahyp:hlinkClr xmlns:ahyp="http://schemas.microsoft.com/office/drawing/2018/hyperlinkcolor" val="tx"/>
                    </a:ext>
                  </a:extLst>
                </a:hlinkClick>
              </a:rPr>
              <a:t>ohcaprovider.com</a:t>
            </a:r>
            <a:r>
              <a:rPr lang="en-US" sz="2600" dirty="0">
                <a:solidFill>
                  <a:schemeClr val="tx1"/>
                </a:solidFill>
              </a:rPr>
              <a:t> </a:t>
            </a:r>
          </a:p>
          <a:p>
            <a:pPr marL="0" indent="0">
              <a:buNone/>
            </a:pPr>
            <a:endParaRPr lang="en-US" sz="900" dirty="0">
              <a:solidFill>
                <a:schemeClr val="tx1"/>
              </a:solidFill>
            </a:endParaRPr>
          </a:p>
        </p:txBody>
      </p:sp>
    </p:spTree>
    <p:extLst>
      <p:ext uri="{BB962C8B-B14F-4D97-AF65-F5344CB8AC3E}">
        <p14:creationId xmlns:p14="http://schemas.microsoft.com/office/powerpoint/2010/main" val="1760429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2C26B6-59AD-497E-BAE7-3504E2D9AE06}"/>
              </a:ext>
            </a:extLst>
          </p:cNvPr>
          <p:cNvSpPr/>
          <p:nvPr/>
        </p:nvSpPr>
        <p:spPr>
          <a:xfrm>
            <a:off x="838200" y="2632364"/>
            <a:ext cx="10515600" cy="3195781"/>
          </a:xfrm>
          <a:prstGeom prst="rect">
            <a:avLst/>
          </a:prstGeom>
          <a:solidFill>
            <a:srgbClr val="669B41">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138DDA6-F906-48E1-97C7-2F561C57EA6A}"/>
              </a:ext>
            </a:extLst>
          </p:cNvPr>
          <p:cNvSpPr>
            <a:spLocks noGrp="1"/>
          </p:cNvSpPr>
          <p:nvPr>
            <p:ph type="title"/>
          </p:nvPr>
        </p:nvSpPr>
        <p:spPr/>
        <p:txBody>
          <a:bodyPr/>
          <a:lstStyle/>
          <a:p>
            <a:r>
              <a:rPr lang="en-US" dirty="0">
                <a:solidFill>
                  <a:schemeClr val="tx1"/>
                </a:solidFill>
              </a:rPr>
              <a:t>provider portal resources</a:t>
            </a:r>
          </a:p>
        </p:txBody>
      </p:sp>
      <p:sp>
        <p:nvSpPr>
          <p:cNvPr id="3" name="Content Placeholder 2">
            <a:extLst>
              <a:ext uri="{FF2B5EF4-FFF2-40B4-BE49-F238E27FC236}">
                <a16:creationId xmlns:a16="http://schemas.microsoft.com/office/drawing/2014/main" id="{5D7C6A71-9164-466C-8EBC-025EE94E5F46}"/>
              </a:ext>
            </a:extLst>
          </p:cNvPr>
          <p:cNvSpPr>
            <a:spLocks noGrp="1"/>
          </p:cNvSpPr>
          <p:nvPr>
            <p:ph idx="1"/>
          </p:nvPr>
        </p:nvSpPr>
        <p:spPr>
          <a:xfrm>
            <a:off x="838200" y="1690688"/>
            <a:ext cx="10515600" cy="4349894"/>
          </a:xfrm>
        </p:spPr>
        <p:txBody>
          <a:bodyPr/>
          <a:lstStyle/>
          <a:p>
            <a:pPr marL="0" indent="0">
              <a:buNone/>
            </a:pPr>
            <a:r>
              <a:rPr lang="en-US" sz="2400" dirty="0">
                <a:solidFill>
                  <a:schemeClr val="tx1"/>
                </a:solidFill>
              </a:rPr>
              <a:t>Several helpful resources are available online for assistance navigating the secure provider portal:</a:t>
            </a:r>
          </a:p>
          <a:p>
            <a:pPr marL="0" indent="0">
              <a:buNone/>
            </a:pPr>
            <a:endParaRPr lang="en-US" sz="800" dirty="0">
              <a:solidFill>
                <a:schemeClr val="tx1"/>
              </a:solidFill>
            </a:endParaRPr>
          </a:p>
          <a:p>
            <a:r>
              <a:rPr lang="en-US" sz="2000" b="1" dirty="0">
                <a:solidFill>
                  <a:srgbClr val="187BC0"/>
                </a:solidFill>
                <a:hlinkClick r:id="rId3">
                  <a:extLst>
                    <a:ext uri="{A12FA001-AC4F-418D-AE19-62706E023703}">
                      <ahyp:hlinkClr xmlns:ahyp="http://schemas.microsoft.com/office/drawing/2018/hyperlinkcolor" val="tx"/>
                    </a:ext>
                  </a:extLst>
                </a:hlinkClick>
              </a:rPr>
              <a:t>OHCA Secure Provider Portal Functions</a:t>
            </a:r>
            <a:r>
              <a:rPr lang="en-US" sz="2000" dirty="0">
                <a:solidFill>
                  <a:schemeClr val="tx1"/>
                </a:solidFill>
              </a:rPr>
              <a:t> presentation</a:t>
            </a:r>
          </a:p>
          <a:p>
            <a:r>
              <a:rPr lang="en-US" sz="2000" b="1" dirty="0">
                <a:solidFill>
                  <a:srgbClr val="187BC0"/>
                </a:solidFill>
                <a:hlinkClick r:id="rId4">
                  <a:extLst>
                    <a:ext uri="{A12FA001-AC4F-418D-AE19-62706E023703}">
                      <ahyp:hlinkClr xmlns:ahyp="http://schemas.microsoft.com/office/drawing/2018/hyperlinkcolor" val="tx"/>
                    </a:ext>
                  </a:extLst>
                </a:hlinkClick>
              </a:rPr>
              <a:t>Update Provider Files</a:t>
            </a:r>
            <a:r>
              <a:rPr lang="en-US" sz="2000" dirty="0">
                <a:solidFill>
                  <a:schemeClr val="tx1"/>
                </a:solidFill>
              </a:rPr>
              <a:t> presentation</a:t>
            </a:r>
          </a:p>
          <a:p>
            <a:r>
              <a:rPr lang="en-US" sz="2000" b="1" dirty="0">
                <a:solidFill>
                  <a:srgbClr val="187BC0"/>
                </a:solidFill>
                <a:hlinkClick r:id="rId5">
                  <a:extLst>
                    <a:ext uri="{A12FA001-AC4F-418D-AE19-62706E023703}">
                      <ahyp:hlinkClr xmlns:ahyp="http://schemas.microsoft.com/office/drawing/2018/hyperlinkcolor" val="tx"/>
                    </a:ext>
                  </a:extLst>
                </a:hlinkClick>
              </a:rPr>
              <a:t>Register a Clerk</a:t>
            </a:r>
            <a:r>
              <a:rPr lang="en-US" sz="2000" dirty="0">
                <a:solidFill>
                  <a:schemeClr val="tx1"/>
                </a:solidFill>
              </a:rPr>
              <a:t> how-to video</a:t>
            </a:r>
          </a:p>
          <a:p>
            <a:r>
              <a:rPr lang="en-US" sz="2000" b="1" dirty="0">
                <a:solidFill>
                  <a:srgbClr val="187BC0"/>
                </a:solidFill>
                <a:hlinkClick r:id="rId6">
                  <a:extLst>
                    <a:ext uri="{A12FA001-AC4F-418D-AE19-62706E023703}">
                      <ahyp:hlinkClr xmlns:ahyp="http://schemas.microsoft.com/office/drawing/2018/hyperlinkcolor" val="tx"/>
                    </a:ext>
                  </a:extLst>
                </a:hlinkClick>
              </a:rPr>
              <a:t>Create Clerks</a:t>
            </a:r>
            <a:r>
              <a:rPr lang="en-US" sz="2000" dirty="0">
                <a:solidFill>
                  <a:schemeClr val="tx1"/>
                </a:solidFill>
              </a:rPr>
              <a:t> how-to video</a:t>
            </a:r>
          </a:p>
          <a:p>
            <a:r>
              <a:rPr lang="en-US" sz="2000" b="1" dirty="0">
                <a:solidFill>
                  <a:srgbClr val="187BC0"/>
                </a:solidFill>
                <a:hlinkClick r:id="rId7">
                  <a:extLst>
                    <a:ext uri="{A12FA001-AC4F-418D-AE19-62706E023703}">
                      <ahyp:hlinkClr xmlns:ahyp="http://schemas.microsoft.com/office/drawing/2018/hyperlinkcolor" val="tx"/>
                    </a:ext>
                  </a:extLst>
                </a:hlinkClick>
              </a:rPr>
              <a:t>Add Credential Agent</a:t>
            </a:r>
            <a:r>
              <a:rPr lang="en-US" sz="2000" dirty="0">
                <a:solidFill>
                  <a:schemeClr val="tx1"/>
                </a:solidFill>
              </a:rPr>
              <a:t> how-to video</a:t>
            </a:r>
          </a:p>
          <a:p>
            <a:r>
              <a:rPr lang="en-US" sz="2000" dirty="0">
                <a:solidFill>
                  <a:schemeClr val="tx1"/>
                </a:solidFill>
              </a:rPr>
              <a:t>Provider training manual: </a:t>
            </a:r>
            <a:r>
              <a:rPr lang="en-US" sz="2000" b="1" dirty="0">
                <a:solidFill>
                  <a:srgbClr val="187BC0"/>
                </a:solidFill>
                <a:hlinkClick r:id="rId8">
                  <a:extLst>
                    <a:ext uri="{A12FA001-AC4F-418D-AE19-62706E023703}">
                      <ahyp:hlinkClr xmlns:ahyp="http://schemas.microsoft.com/office/drawing/2018/hyperlinkcolor" val="tx"/>
                    </a:ext>
                  </a:extLst>
                </a:hlinkClick>
              </a:rPr>
              <a:t>Medicaid on the Web</a:t>
            </a:r>
            <a:endParaRPr lang="en-US" sz="2000" b="1" dirty="0">
              <a:solidFill>
                <a:srgbClr val="187BC0"/>
              </a:solidFill>
            </a:endParaRPr>
          </a:p>
          <a:p>
            <a:r>
              <a:rPr kumimoji="0" lang="en-US" sz="2000" b="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The </a:t>
            </a:r>
            <a:r>
              <a:rPr kumimoji="0" lang="en-US" sz="2000" b="1" u="none" strike="noStrike" kern="1200" cap="none" spc="0" normalizeH="0" baseline="0" noProof="0" dirty="0">
                <a:ln>
                  <a:noFill/>
                </a:ln>
                <a:solidFill>
                  <a:srgbClr val="187BC0"/>
                </a:solidFill>
                <a:effectLst/>
                <a:uLnTx/>
                <a:uFillTx/>
                <a:latin typeface="Montserrat Light" panose="00000400000000000000" pitchFamily="50" charset="0"/>
                <a:ea typeface="+mn-ea"/>
                <a:cs typeface="+mn-cs"/>
                <a:hlinkClick r:id="rId9">
                  <a:extLst>
                    <a:ext uri="{A12FA001-AC4F-418D-AE19-62706E023703}">
                      <ahyp:hlinkClr xmlns:ahyp="http://schemas.microsoft.com/office/drawing/2018/hyperlinkcolor" val="tx"/>
                    </a:ext>
                  </a:extLst>
                </a:hlinkClick>
              </a:rPr>
              <a:t>Provider Portal Access Form</a:t>
            </a:r>
            <a:r>
              <a:rPr kumimoji="0" lang="en-US" sz="2000" b="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 is available for administrator account locks. </a:t>
            </a:r>
            <a:r>
              <a:rPr lang="en-US" sz="2000" dirty="0">
                <a:solidFill>
                  <a:schemeClr val="tx1"/>
                </a:solidFill>
              </a:rPr>
              <a:t>See </a:t>
            </a:r>
            <a:r>
              <a:rPr lang="en-US" sz="2000" b="1" dirty="0">
                <a:solidFill>
                  <a:srgbClr val="187BC0"/>
                </a:solidFill>
                <a:hlinkClick r:id="rId10">
                  <a:extLst>
                    <a:ext uri="{A12FA001-AC4F-418D-AE19-62706E023703}">
                      <ahyp:hlinkClr xmlns:ahyp="http://schemas.microsoft.com/office/drawing/2018/hyperlinkcolor" val="tx"/>
                    </a:ext>
                  </a:extLst>
                </a:hlinkClick>
              </a:rPr>
              <a:t>Global Message 3/19/21</a:t>
            </a:r>
            <a:r>
              <a:rPr lang="en-US" sz="2000" b="1" dirty="0">
                <a:solidFill>
                  <a:schemeClr val="tx1"/>
                </a:solidFill>
              </a:rPr>
              <a:t> </a:t>
            </a:r>
            <a:r>
              <a:rPr lang="en-US" sz="2000" dirty="0">
                <a:solidFill>
                  <a:schemeClr val="tx1"/>
                </a:solidFill>
              </a:rPr>
              <a:t>for more information.</a:t>
            </a:r>
            <a:endParaRPr lang="en-US" sz="2400"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670182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BD75E8-B8A0-BD61-1435-6B1CCC4118C7}"/>
              </a:ext>
            </a:extLst>
          </p:cNvPr>
          <p:cNvSpPr>
            <a:spLocks noGrp="1"/>
          </p:cNvSpPr>
          <p:nvPr>
            <p:ph type="title"/>
          </p:nvPr>
        </p:nvSpPr>
        <p:spPr/>
        <p:txBody>
          <a:bodyPr/>
          <a:lstStyle/>
          <a:p>
            <a:r>
              <a:rPr lang="en-US" dirty="0"/>
              <a:t>Claims Submission </a:t>
            </a:r>
          </a:p>
        </p:txBody>
      </p:sp>
    </p:spTree>
    <p:extLst>
      <p:ext uri="{BB962C8B-B14F-4D97-AF65-F5344CB8AC3E}">
        <p14:creationId xmlns:p14="http://schemas.microsoft.com/office/powerpoint/2010/main" val="533645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AA2A-F6A6-4A41-A133-78AB8E8C4475}"/>
              </a:ext>
            </a:extLst>
          </p:cNvPr>
          <p:cNvSpPr>
            <a:spLocks noGrp="1"/>
          </p:cNvSpPr>
          <p:nvPr>
            <p:ph type="title"/>
          </p:nvPr>
        </p:nvSpPr>
        <p:spPr/>
        <p:txBody>
          <a:bodyPr/>
          <a:lstStyle/>
          <a:p>
            <a:r>
              <a:rPr lang="en-US" dirty="0"/>
              <a:t>Medicaid primary</a:t>
            </a:r>
          </a:p>
        </p:txBody>
      </p:sp>
      <p:sp>
        <p:nvSpPr>
          <p:cNvPr id="6" name="TextBox 5">
            <a:extLst>
              <a:ext uri="{FF2B5EF4-FFF2-40B4-BE49-F238E27FC236}">
                <a16:creationId xmlns:a16="http://schemas.microsoft.com/office/drawing/2014/main" id="{3795D178-3B3A-498E-9C66-2024F502B217}"/>
              </a:ext>
            </a:extLst>
          </p:cNvPr>
          <p:cNvSpPr txBox="1"/>
          <p:nvPr/>
        </p:nvSpPr>
        <p:spPr>
          <a:xfrm>
            <a:off x="838200" y="5832520"/>
            <a:ext cx="10515599" cy="461665"/>
          </a:xfrm>
          <a:prstGeom prst="rect">
            <a:avLst/>
          </a:prstGeom>
          <a:noFill/>
        </p:spPr>
        <p:txBody>
          <a:bodyPr wrap="square" rtlCol="0">
            <a:spAutoFit/>
          </a:bodyPr>
          <a:lstStyle/>
          <a:p>
            <a:r>
              <a:rPr lang="en-US" sz="2400" dirty="0">
                <a:latin typeface="Montserrat Light" panose="00000400000000000000" pitchFamily="2" charset="0"/>
              </a:rPr>
              <a:t>Select </a:t>
            </a:r>
            <a:r>
              <a:rPr lang="en-US" sz="2400" b="1" dirty="0">
                <a:latin typeface="Montserrat Light" panose="00000400000000000000" pitchFamily="2" charset="0"/>
              </a:rPr>
              <a:t>Submit Claim Prof </a:t>
            </a:r>
            <a:r>
              <a:rPr lang="en-US" sz="2400" dirty="0">
                <a:latin typeface="Montserrat Light" panose="00000400000000000000" pitchFamily="2" charset="0"/>
              </a:rPr>
              <a:t>under the </a:t>
            </a:r>
            <a:r>
              <a:rPr lang="en-US" sz="2400" b="1" dirty="0">
                <a:latin typeface="Montserrat Light" panose="00000400000000000000" pitchFamily="2" charset="0"/>
              </a:rPr>
              <a:t>Claims </a:t>
            </a:r>
            <a:r>
              <a:rPr lang="en-US" sz="2400" dirty="0">
                <a:latin typeface="Montserrat Light" panose="00000400000000000000" pitchFamily="2" charset="0"/>
              </a:rPr>
              <a:t>tab.</a:t>
            </a:r>
          </a:p>
        </p:txBody>
      </p:sp>
      <p:pic>
        <p:nvPicPr>
          <p:cNvPr id="5" name="Picture 4" descr="Graphical user interface, text, application, email&#10;&#10;Description automatically generated">
            <a:extLst>
              <a:ext uri="{FF2B5EF4-FFF2-40B4-BE49-F238E27FC236}">
                <a16:creationId xmlns:a16="http://schemas.microsoft.com/office/drawing/2014/main" id="{A8100682-C116-4167-8766-0A0B5F6AE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02720"/>
            <a:ext cx="10515598" cy="3945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63581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82DF46FE-F4D1-5187-F715-941C632C7B50}"/>
              </a:ext>
            </a:extLst>
          </p:cNvPr>
          <p:cNvPicPr>
            <a:picLocks noGrp="1" noChangeAspect="1"/>
          </p:cNvPicPr>
          <p:nvPr>
            <p:ph idx="1"/>
          </p:nvPr>
        </p:nvPicPr>
        <p:blipFill rotWithShape="1">
          <a:blip r:embed="rId2"/>
          <a:srcRect l="6743" t="17489" r="10985" b="9514"/>
          <a:stretch/>
        </p:blipFill>
        <p:spPr>
          <a:xfrm>
            <a:off x="1080655" y="1200727"/>
            <a:ext cx="10030691" cy="5006110"/>
          </a:xfrm>
          <a:prstGeom prst="rect">
            <a:avLst/>
          </a:prstGeom>
        </p:spPr>
      </p:pic>
    </p:spTree>
    <p:extLst>
      <p:ext uri="{BB962C8B-B14F-4D97-AF65-F5344CB8AC3E}">
        <p14:creationId xmlns:p14="http://schemas.microsoft.com/office/powerpoint/2010/main" val="320191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primary</a:t>
            </a:r>
          </a:p>
        </p:txBody>
      </p:sp>
      <p:sp>
        <p:nvSpPr>
          <p:cNvPr id="5" name="Content Placeholder 4">
            <a:extLst>
              <a:ext uri="{FF2B5EF4-FFF2-40B4-BE49-F238E27FC236}">
                <a16:creationId xmlns:a16="http://schemas.microsoft.com/office/drawing/2014/main" id="{6FDA07CD-C386-42D8-AEBA-41FE2322B755}"/>
              </a:ext>
            </a:extLst>
          </p:cNvPr>
          <p:cNvSpPr>
            <a:spLocks noGrp="1"/>
          </p:cNvSpPr>
          <p:nvPr>
            <p:ph idx="1"/>
          </p:nvPr>
        </p:nvSpPr>
        <p:spPr>
          <a:xfrm>
            <a:off x="838200" y="4702189"/>
            <a:ext cx="10515600" cy="1325563"/>
          </a:xfrm>
        </p:spPr>
        <p:txBody>
          <a:bodyPr>
            <a:normAutofit fontScale="25000" lnSpcReduction="20000"/>
          </a:bodyPr>
          <a:lstStyle/>
          <a:p>
            <a:pPr marL="0" indent="0">
              <a:buNone/>
            </a:pPr>
            <a:r>
              <a:rPr lang="en-US" sz="9600" b="1" dirty="0">
                <a:solidFill>
                  <a:srgbClr val="FF0000"/>
                </a:solidFill>
              </a:rPr>
              <a:t>*</a:t>
            </a:r>
            <a:r>
              <a:rPr lang="en-US" sz="9600" b="1" u="sng" dirty="0"/>
              <a:t>Ordering Provider</a:t>
            </a:r>
            <a:r>
              <a:rPr lang="en-US" sz="9600" b="1" dirty="0"/>
              <a:t> </a:t>
            </a:r>
            <a:r>
              <a:rPr lang="en-US" sz="9600" dirty="0"/>
              <a:t>is the contracted pharmacist and is required. </a:t>
            </a:r>
          </a:p>
          <a:p>
            <a:pPr marL="0" indent="0">
              <a:buNone/>
            </a:pPr>
            <a:r>
              <a:rPr lang="en-US" sz="9600" dirty="0"/>
              <a:t> </a:t>
            </a:r>
          </a:p>
          <a:p>
            <a:pPr marL="0" indent="0">
              <a:buNone/>
            </a:pPr>
            <a:r>
              <a:rPr lang="en-US" sz="9600" b="1" dirty="0">
                <a:solidFill>
                  <a:srgbClr val="FF0000"/>
                </a:solidFill>
              </a:rPr>
              <a:t>*</a:t>
            </a:r>
            <a:r>
              <a:rPr lang="en-US" sz="9600" b="1" dirty="0"/>
              <a:t>ID Type </a:t>
            </a:r>
            <a:r>
              <a:rPr lang="en-US" sz="9600" dirty="0"/>
              <a:t>is NPI.</a:t>
            </a:r>
          </a:p>
          <a:p>
            <a:pPr marL="0" indent="0">
              <a:buNone/>
            </a:pPr>
            <a:r>
              <a:rPr lang="en-US" sz="9600" dirty="0"/>
              <a:t> </a:t>
            </a:r>
          </a:p>
          <a:p>
            <a:pPr marL="0" indent="0">
              <a:buNone/>
            </a:pPr>
            <a:endParaRPr lang="en-US" dirty="0"/>
          </a:p>
        </p:txBody>
      </p:sp>
      <p:sp>
        <p:nvSpPr>
          <p:cNvPr id="3" name="TextBox 2">
            <a:extLst>
              <a:ext uri="{FF2B5EF4-FFF2-40B4-BE49-F238E27FC236}">
                <a16:creationId xmlns:a16="http://schemas.microsoft.com/office/drawing/2014/main" id="{A0E48CA0-3AE5-5BCA-CA7E-943A83316DF8}"/>
              </a:ext>
            </a:extLst>
          </p:cNvPr>
          <p:cNvSpPr txBox="1"/>
          <p:nvPr/>
        </p:nvSpPr>
        <p:spPr>
          <a:xfrm>
            <a:off x="3383280" y="3005864"/>
            <a:ext cx="1493520" cy="369332"/>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42254F42-87DC-097D-1EAE-CA5F8FE297AB}"/>
              </a:ext>
            </a:extLst>
          </p:cNvPr>
          <p:cNvPicPr>
            <a:picLocks noChangeAspect="1"/>
          </p:cNvPicPr>
          <p:nvPr/>
        </p:nvPicPr>
        <p:blipFill rotWithShape="1">
          <a:blip r:embed="rId3"/>
          <a:srcRect l="19125" t="36887" r="19438" b="39668"/>
          <a:stretch/>
        </p:blipFill>
        <p:spPr>
          <a:xfrm>
            <a:off x="933965" y="2096154"/>
            <a:ext cx="10324070" cy="2218070"/>
          </a:xfrm>
          <a:prstGeom prst="rect">
            <a:avLst/>
          </a:prstGeom>
          <a:ln w="38100">
            <a:solidFill>
              <a:schemeClr val="tx1"/>
            </a:solidFill>
          </a:ln>
        </p:spPr>
      </p:pic>
      <p:sp>
        <p:nvSpPr>
          <p:cNvPr id="6" name="Rectangle 5">
            <a:extLst>
              <a:ext uri="{FF2B5EF4-FFF2-40B4-BE49-F238E27FC236}">
                <a16:creationId xmlns:a16="http://schemas.microsoft.com/office/drawing/2014/main" id="{99118468-E14D-8AD1-31E9-02D2D73C96C5}"/>
              </a:ext>
            </a:extLst>
          </p:cNvPr>
          <p:cNvSpPr/>
          <p:nvPr/>
        </p:nvSpPr>
        <p:spPr>
          <a:xfrm>
            <a:off x="3356919" y="3708362"/>
            <a:ext cx="1425146" cy="214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980EE32-496E-D41C-1E2C-B67B5FA369E1}"/>
              </a:ext>
            </a:extLst>
          </p:cNvPr>
          <p:cNvSpPr/>
          <p:nvPr/>
        </p:nvSpPr>
        <p:spPr>
          <a:xfrm>
            <a:off x="3356919" y="2712219"/>
            <a:ext cx="757881" cy="180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EB32E44-B9DF-2BCC-4362-B07076AB5E64}"/>
              </a:ext>
            </a:extLst>
          </p:cNvPr>
          <p:cNvSpPr/>
          <p:nvPr/>
        </p:nvSpPr>
        <p:spPr>
          <a:xfrm>
            <a:off x="2660822" y="2969353"/>
            <a:ext cx="1186249" cy="180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69EC9CB-06CB-7000-925F-D623F043986B}"/>
              </a:ext>
            </a:extLst>
          </p:cNvPr>
          <p:cNvSpPr/>
          <p:nvPr/>
        </p:nvSpPr>
        <p:spPr>
          <a:xfrm>
            <a:off x="2339546" y="3146702"/>
            <a:ext cx="757881" cy="22849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86246C5-60C5-868D-0A11-166384F21E45}"/>
              </a:ext>
            </a:extLst>
          </p:cNvPr>
          <p:cNvPicPr>
            <a:picLocks noChangeAspect="1"/>
          </p:cNvPicPr>
          <p:nvPr/>
        </p:nvPicPr>
        <p:blipFill>
          <a:blip r:embed="rId4"/>
          <a:stretch>
            <a:fillRect/>
          </a:stretch>
        </p:blipFill>
        <p:spPr>
          <a:xfrm>
            <a:off x="6255615" y="3190530"/>
            <a:ext cx="768163" cy="243861"/>
          </a:xfrm>
          <a:prstGeom prst="rect">
            <a:avLst/>
          </a:prstGeom>
        </p:spPr>
      </p:pic>
      <p:pic>
        <p:nvPicPr>
          <p:cNvPr id="12" name="Picture 11">
            <a:extLst>
              <a:ext uri="{FF2B5EF4-FFF2-40B4-BE49-F238E27FC236}">
                <a16:creationId xmlns:a16="http://schemas.microsoft.com/office/drawing/2014/main" id="{035FF83C-964C-C140-27C7-23B0528DF495}"/>
              </a:ext>
            </a:extLst>
          </p:cNvPr>
          <p:cNvPicPr>
            <a:picLocks noChangeAspect="1"/>
          </p:cNvPicPr>
          <p:nvPr/>
        </p:nvPicPr>
        <p:blipFill>
          <a:blip r:embed="rId4"/>
          <a:stretch>
            <a:fillRect/>
          </a:stretch>
        </p:blipFill>
        <p:spPr>
          <a:xfrm>
            <a:off x="8908199" y="3190530"/>
            <a:ext cx="1059585" cy="336376"/>
          </a:xfrm>
          <a:prstGeom prst="rect">
            <a:avLst/>
          </a:prstGeom>
        </p:spPr>
      </p:pic>
      <p:pic>
        <p:nvPicPr>
          <p:cNvPr id="13" name="Picture 12">
            <a:extLst>
              <a:ext uri="{FF2B5EF4-FFF2-40B4-BE49-F238E27FC236}">
                <a16:creationId xmlns:a16="http://schemas.microsoft.com/office/drawing/2014/main" id="{BC46F2B5-3B52-C386-06FD-D1CFF680317F}"/>
              </a:ext>
            </a:extLst>
          </p:cNvPr>
          <p:cNvPicPr>
            <a:picLocks noChangeAspect="1"/>
          </p:cNvPicPr>
          <p:nvPr/>
        </p:nvPicPr>
        <p:blipFill>
          <a:blip r:embed="rId4"/>
          <a:stretch>
            <a:fillRect/>
          </a:stretch>
        </p:blipFill>
        <p:spPr>
          <a:xfrm>
            <a:off x="4782065" y="3190531"/>
            <a:ext cx="666740" cy="211663"/>
          </a:xfrm>
          <a:prstGeom prst="rect">
            <a:avLst/>
          </a:prstGeom>
        </p:spPr>
      </p:pic>
      <p:sp>
        <p:nvSpPr>
          <p:cNvPr id="4" name="Rectangle 3">
            <a:extLst>
              <a:ext uri="{FF2B5EF4-FFF2-40B4-BE49-F238E27FC236}">
                <a16:creationId xmlns:a16="http://schemas.microsoft.com/office/drawing/2014/main" id="{D0AE9C11-32F5-1177-2CBF-37FE3BB9D852}"/>
              </a:ext>
            </a:extLst>
          </p:cNvPr>
          <p:cNvSpPr/>
          <p:nvPr/>
        </p:nvSpPr>
        <p:spPr>
          <a:xfrm>
            <a:off x="6251498" y="3708362"/>
            <a:ext cx="1096653" cy="21435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8267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11" y="260350"/>
            <a:ext cx="4687077" cy="1325563"/>
          </a:xfrm>
        </p:spPr>
        <p:txBody>
          <a:bodyPr/>
          <a:lstStyle/>
          <a:p>
            <a:r>
              <a:rPr lang="en-US" dirty="0"/>
              <a:t>Medicaid primary</a:t>
            </a:r>
          </a:p>
        </p:txBody>
      </p:sp>
      <p:sp>
        <p:nvSpPr>
          <p:cNvPr id="4" name="Content Placeholder 3"/>
          <p:cNvSpPr>
            <a:spLocks noGrp="1"/>
          </p:cNvSpPr>
          <p:nvPr>
            <p:ph sz="half" idx="2"/>
          </p:nvPr>
        </p:nvSpPr>
        <p:spPr>
          <a:xfrm>
            <a:off x="496111" y="1855787"/>
            <a:ext cx="3562705" cy="4413037"/>
          </a:xfrm>
        </p:spPr>
        <p:txBody>
          <a:bodyPr>
            <a:noAutofit/>
          </a:bodyPr>
          <a:lstStyle/>
          <a:p>
            <a:r>
              <a:rPr lang="en-US" sz="2200" b="1" dirty="0"/>
              <a:t>Member ID </a:t>
            </a:r>
            <a:r>
              <a:rPr lang="en-US" sz="2200" dirty="0"/>
              <a:t>is always required. The member demographics will auto populate if the member ID is valid. </a:t>
            </a:r>
          </a:p>
          <a:p>
            <a:r>
              <a:rPr lang="en-US" sz="2200" b="1" dirty="0"/>
              <a:t>Other Insurance </a:t>
            </a:r>
            <a:r>
              <a:rPr lang="en-US" sz="2200" dirty="0"/>
              <a:t>needs to be left at </a:t>
            </a:r>
            <a:r>
              <a:rPr lang="en-US" sz="2200" i="1" dirty="0"/>
              <a:t>None</a:t>
            </a:r>
            <a:r>
              <a:rPr lang="en-US" sz="2200" dirty="0"/>
              <a:t>. </a:t>
            </a:r>
          </a:p>
          <a:p>
            <a:r>
              <a:rPr lang="en-US" sz="2200" dirty="0"/>
              <a:t>Select </a:t>
            </a:r>
            <a:r>
              <a:rPr lang="en-US" sz="2200" b="1" dirty="0"/>
              <a:t>Continue</a:t>
            </a:r>
            <a:r>
              <a:rPr lang="en-US" sz="2200" dirty="0"/>
              <a:t> to proceed to step 2. </a:t>
            </a:r>
          </a:p>
          <a:p>
            <a:endParaRPr lang="en-US" sz="1800" dirty="0"/>
          </a:p>
        </p:txBody>
      </p:sp>
      <p:pic>
        <p:nvPicPr>
          <p:cNvPr id="6" name="Picture 5" descr="Graphical user interface&#10;&#10;Description automatically generated">
            <a:extLst>
              <a:ext uri="{FF2B5EF4-FFF2-40B4-BE49-F238E27FC236}">
                <a16:creationId xmlns:a16="http://schemas.microsoft.com/office/drawing/2014/main" id="{B366F53E-FADC-4A0B-989E-269ECA9C06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16" y="1585912"/>
            <a:ext cx="7637073" cy="3993793"/>
          </a:xfrm>
          <a:prstGeom prst="rect">
            <a:avLst/>
          </a:prstGeom>
        </p:spPr>
      </p:pic>
    </p:spTree>
    <p:extLst>
      <p:ext uri="{BB962C8B-B14F-4D97-AF65-F5344CB8AC3E}">
        <p14:creationId xmlns:p14="http://schemas.microsoft.com/office/powerpoint/2010/main" val="3007272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66F1-DB5A-182F-1EFF-81BF4EF4EC13}"/>
              </a:ext>
            </a:extLst>
          </p:cNvPr>
          <p:cNvSpPr>
            <a:spLocks noGrp="1"/>
          </p:cNvSpPr>
          <p:nvPr>
            <p:ph type="title"/>
          </p:nvPr>
        </p:nvSpPr>
        <p:spPr>
          <a:xfrm>
            <a:off x="1138990" y="169645"/>
            <a:ext cx="10487525" cy="2117557"/>
          </a:xfrm>
        </p:spPr>
        <p:txBody>
          <a:bodyPr>
            <a:normAutofit fontScale="90000"/>
          </a:bodyPr>
          <a:lstStyle/>
          <a:p>
            <a:br>
              <a:rPr lang="en-US" sz="4900" dirty="0"/>
            </a:br>
            <a:br>
              <a:rPr lang="en-US" sz="4900" dirty="0"/>
            </a:br>
            <a:r>
              <a:rPr lang="en-US" sz="4900" dirty="0"/>
              <a:t>Medicaid primary</a:t>
            </a:r>
            <a:br>
              <a:rPr lang="en-US" sz="4900" dirty="0"/>
            </a:br>
            <a:br>
              <a:rPr lang="en-US" sz="4900" dirty="0"/>
            </a:br>
            <a:br>
              <a:rPr lang="en-US" dirty="0"/>
            </a:br>
            <a:br>
              <a:rPr lang="en-US" dirty="0"/>
            </a:br>
            <a:r>
              <a:rPr lang="en-US" dirty="0"/>
              <a:t> </a:t>
            </a:r>
          </a:p>
        </p:txBody>
      </p:sp>
      <p:pic>
        <p:nvPicPr>
          <p:cNvPr id="5" name="Content Placeholder 4">
            <a:extLst>
              <a:ext uri="{FF2B5EF4-FFF2-40B4-BE49-F238E27FC236}">
                <a16:creationId xmlns:a16="http://schemas.microsoft.com/office/drawing/2014/main" id="{1367BFDB-BA4B-FC5A-2E26-F613FA9B74D3}"/>
              </a:ext>
            </a:extLst>
          </p:cNvPr>
          <p:cNvPicPr>
            <a:picLocks noGrp="1" noChangeAspect="1"/>
          </p:cNvPicPr>
          <p:nvPr>
            <p:ph idx="1"/>
          </p:nvPr>
        </p:nvPicPr>
        <p:blipFill rotWithShape="1">
          <a:blip r:embed="rId2"/>
          <a:srcRect l="18138" t="57374" r="18671" b="12160"/>
          <a:stretch/>
        </p:blipFill>
        <p:spPr>
          <a:xfrm>
            <a:off x="1519846" y="1444496"/>
            <a:ext cx="9183683" cy="3203179"/>
          </a:xfrm>
          <a:ln>
            <a:solidFill>
              <a:schemeClr val="tx1"/>
            </a:solidFill>
          </a:ln>
        </p:spPr>
      </p:pic>
      <p:sp>
        <p:nvSpPr>
          <p:cNvPr id="8" name="TextBox 7">
            <a:extLst>
              <a:ext uri="{FF2B5EF4-FFF2-40B4-BE49-F238E27FC236}">
                <a16:creationId xmlns:a16="http://schemas.microsoft.com/office/drawing/2014/main" id="{E8FA4217-A5C8-4A88-2C24-485BF5BABECC}"/>
              </a:ext>
            </a:extLst>
          </p:cNvPr>
          <p:cNvSpPr txBox="1"/>
          <p:nvPr/>
        </p:nvSpPr>
        <p:spPr>
          <a:xfrm>
            <a:off x="1472781" y="4780140"/>
            <a:ext cx="9199372" cy="1908215"/>
          </a:xfrm>
          <a:prstGeom prst="rect">
            <a:avLst/>
          </a:prstGeom>
          <a:noFill/>
        </p:spPr>
        <p:txBody>
          <a:bodyPr wrap="square" rtlCol="0">
            <a:spAutoFit/>
          </a:bodyPr>
          <a:lstStyle/>
          <a:p>
            <a:pPr marL="342900" indent="-342900">
              <a:buFont typeface="Arial" panose="020B0604020202020204" pitchFamily="34" charset="0"/>
              <a:buChar char="•"/>
            </a:pPr>
            <a:r>
              <a:rPr lang="en-US" sz="2000" b="1" dirty="0">
                <a:latin typeface="Montserrat Light" panose="00000400000000000000" pitchFamily="2" charset="0"/>
              </a:rPr>
              <a:t>Diagnosis Code </a:t>
            </a:r>
            <a:r>
              <a:rPr lang="en-US" sz="2000" dirty="0">
                <a:latin typeface="Montserrat Light" panose="00000400000000000000" pitchFamily="2" charset="0"/>
              </a:rPr>
              <a:t>field is required. Enter the diagnosis code</a:t>
            </a:r>
            <a:r>
              <a:rPr lang="en-US" sz="2000" dirty="0">
                <a:solidFill>
                  <a:schemeClr val="accent1"/>
                </a:solidFill>
                <a:latin typeface="Montserrat Light" panose="00000400000000000000" pitchFamily="2" charset="0"/>
              </a:rPr>
              <a:t> </a:t>
            </a:r>
            <a:r>
              <a:rPr lang="en-US" sz="2000" b="1" dirty="0">
                <a:solidFill>
                  <a:srgbClr val="FF0000"/>
                </a:solidFill>
                <a:latin typeface="Montserrat Light" panose="00000400000000000000" pitchFamily="2" charset="0"/>
              </a:rPr>
              <a:t>Z23</a:t>
            </a:r>
            <a:r>
              <a:rPr lang="en-US" sz="2000" b="1" dirty="0">
                <a:solidFill>
                  <a:schemeClr val="accent1"/>
                </a:solidFill>
                <a:latin typeface="Montserrat Light" panose="00000400000000000000" pitchFamily="2" charset="0"/>
              </a:rPr>
              <a:t> </a:t>
            </a:r>
            <a:r>
              <a:rPr lang="en-US" sz="2000" dirty="0">
                <a:latin typeface="Montserrat Light" panose="00000400000000000000" pitchFamily="2" charset="0"/>
              </a:rPr>
              <a:t>without the decimal point and select the </a:t>
            </a:r>
            <a:r>
              <a:rPr lang="en-US" sz="2000" b="1" dirty="0">
                <a:latin typeface="Montserrat Light" panose="00000400000000000000" pitchFamily="2" charset="0"/>
              </a:rPr>
              <a:t>Add</a:t>
            </a:r>
            <a:r>
              <a:rPr lang="en-US" sz="2000" dirty="0">
                <a:latin typeface="Montserrat Light" panose="00000400000000000000" pitchFamily="2" charset="0"/>
              </a:rPr>
              <a:t> button.</a:t>
            </a:r>
          </a:p>
          <a:p>
            <a:pPr marL="342900" indent="-342900">
              <a:buFont typeface="Arial" panose="020B0604020202020204" pitchFamily="34" charset="0"/>
              <a:buChar char="•"/>
            </a:pPr>
            <a:r>
              <a:rPr lang="en-US" sz="2000" dirty="0">
                <a:latin typeface="Montserrat Light" panose="00000400000000000000" pitchFamily="2" charset="0"/>
              </a:rPr>
              <a:t>Click </a:t>
            </a:r>
            <a:r>
              <a:rPr lang="en-US" sz="2000" b="1" dirty="0">
                <a:latin typeface="Montserrat Light" panose="00000400000000000000" pitchFamily="2" charset="0"/>
              </a:rPr>
              <a:t>Continue</a:t>
            </a:r>
            <a:r>
              <a:rPr lang="en-US" sz="2000" dirty="0">
                <a:latin typeface="Montserrat Light" panose="00000400000000000000" pitchFamily="2" charset="0"/>
              </a:rPr>
              <a:t> to proceed to step 3. </a:t>
            </a:r>
          </a:p>
          <a:p>
            <a:pPr marL="342900" indent="-342900">
              <a:buFont typeface="Arial" panose="020B0604020202020204" pitchFamily="34" charset="0"/>
              <a:buChar char="•"/>
            </a:pPr>
            <a:r>
              <a:rPr lang="en-US" sz="2000" dirty="0">
                <a:effectLst/>
                <a:latin typeface="Montserrat Light" panose="00000400000000000000" pitchFamily="2" charset="0"/>
                <a:ea typeface="Calibri" panose="020F0502020204030204" pitchFamily="34" charset="0"/>
              </a:rPr>
              <a:t>Diagnosis code:</a:t>
            </a:r>
            <a:r>
              <a:rPr lang="en-US" sz="2000" dirty="0">
                <a:solidFill>
                  <a:srgbClr val="FF0000"/>
                </a:solidFill>
                <a:effectLst/>
                <a:latin typeface="Montserrat Light" panose="00000400000000000000" pitchFamily="2" charset="0"/>
                <a:ea typeface="Calibri" panose="020F0502020204030204" pitchFamily="34" charset="0"/>
              </a:rPr>
              <a:t> </a:t>
            </a:r>
            <a:r>
              <a:rPr lang="en-US" sz="2000" b="1" dirty="0">
                <a:solidFill>
                  <a:srgbClr val="FF0000"/>
                </a:solidFill>
                <a:effectLst/>
                <a:latin typeface="Montserrat Light" panose="00000400000000000000" pitchFamily="2" charset="0"/>
                <a:ea typeface="Calibri" panose="020F0502020204030204" pitchFamily="34" charset="0"/>
              </a:rPr>
              <a:t>Z23</a:t>
            </a:r>
            <a:r>
              <a:rPr lang="en-US" sz="2000" dirty="0">
                <a:solidFill>
                  <a:srgbClr val="FF0000"/>
                </a:solidFill>
                <a:effectLst/>
                <a:latin typeface="Montserrat Light" panose="00000400000000000000" pitchFamily="2" charset="0"/>
                <a:ea typeface="Calibri" panose="020F0502020204030204" pitchFamily="34" charset="0"/>
              </a:rPr>
              <a:t> </a:t>
            </a:r>
            <a:r>
              <a:rPr lang="en-US" sz="2000" dirty="0">
                <a:effectLst/>
                <a:latin typeface="Montserrat Light" panose="00000400000000000000" pitchFamily="2" charset="0"/>
                <a:ea typeface="Calibri" panose="020F0502020204030204" pitchFamily="34" charset="0"/>
              </a:rPr>
              <a:t>encounter for vaccine must be used to trigger our system to not apply a copay.</a:t>
            </a:r>
            <a:endParaRPr lang="en-US" sz="2000" dirty="0">
              <a:latin typeface="Montserrat Light" panose="00000400000000000000" pitchFamily="2" charset="0"/>
            </a:endParaRPr>
          </a:p>
          <a:p>
            <a:endParaRPr lang="en-US" dirty="0"/>
          </a:p>
        </p:txBody>
      </p:sp>
      <p:sp>
        <p:nvSpPr>
          <p:cNvPr id="10" name="Rectangle 9">
            <a:extLst>
              <a:ext uri="{FF2B5EF4-FFF2-40B4-BE49-F238E27FC236}">
                <a16:creationId xmlns:a16="http://schemas.microsoft.com/office/drawing/2014/main" id="{F223384D-CAC9-AA06-F1C4-7B022EE0A95D}"/>
              </a:ext>
            </a:extLst>
          </p:cNvPr>
          <p:cNvSpPr/>
          <p:nvPr/>
        </p:nvSpPr>
        <p:spPr>
          <a:xfrm>
            <a:off x="1519845" y="1419182"/>
            <a:ext cx="9183684" cy="3227642"/>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5FBB0B-B4E4-1F81-1D43-332C680696F4}"/>
              </a:ext>
            </a:extLst>
          </p:cNvPr>
          <p:cNvSpPr/>
          <p:nvPr/>
        </p:nvSpPr>
        <p:spPr>
          <a:xfrm>
            <a:off x="6816225" y="2925771"/>
            <a:ext cx="3367681" cy="24063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C66A9470-54E2-5D1D-9D53-14F5696C655D}"/>
              </a:ext>
            </a:extLst>
          </p:cNvPr>
          <p:cNvSpPr/>
          <p:nvPr/>
        </p:nvSpPr>
        <p:spPr>
          <a:xfrm>
            <a:off x="2086437" y="2912688"/>
            <a:ext cx="569844" cy="24063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C1C46991-D05D-CAD7-6747-C014051A2308}"/>
              </a:ext>
            </a:extLst>
          </p:cNvPr>
          <p:cNvSpPr/>
          <p:nvPr/>
        </p:nvSpPr>
        <p:spPr>
          <a:xfrm>
            <a:off x="7743166" y="4198541"/>
            <a:ext cx="569844" cy="24063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934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3195A-9DF2-E3ED-6DB3-D44BC94CE4F4}"/>
              </a:ext>
            </a:extLst>
          </p:cNvPr>
          <p:cNvSpPr>
            <a:spLocks noGrp="1"/>
          </p:cNvSpPr>
          <p:nvPr>
            <p:ph type="title"/>
          </p:nvPr>
        </p:nvSpPr>
        <p:spPr/>
        <p:txBody>
          <a:bodyPr/>
          <a:lstStyle/>
          <a:p>
            <a:r>
              <a:rPr lang="en-US" dirty="0"/>
              <a:t>Medicaid primary</a:t>
            </a:r>
          </a:p>
        </p:txBody>
      </p:sp>
      <p:pic>
        <p:nvPicPr>
          <p:cNvPr id="7" name="Content Placeholder 6">
            <a:extLst>
              <a:ext uri="{FF2B5EF4-FFF2-40B4-BE49-F238E27FC236}">
                <a16:creationId xmlns:a16="http://schemas.microsoft.com/office/drawing/2014/main" id="{2CE306C1-061E-1E10-1FFC-DCA80EB76F7B}"/>
              </a:ext>
            </a:extLst>
          </p:cNvPr>
          <p:cNvPicPr>
            <a:picLocks noGrp="1" noChangeAspect="1"/>
          </p:cNvPicPr>
          <p:nvPr>
            <p:ph sz="half" idx="1"/>
          </p:nvPr>
        </p:nvPicPr>
        <p:blipFill>
          <a:blip r:embed="rId2"/>
          <a:stretch>
            <a:fillRect/>
          </a:stretch>
        </p:blipFill>
        <p:spPr>
          <a:xfrm>
            <a:off x="4271320" y="1059955"/>
            <a:ext cx="7652951" cy="5012233"/>
          </a:xfrm>
          <a:prstGeom prst="rect">
            <a:avLst/>
          </a:prstGeom>
        </p:spPr>
      </p:pic>
      <p:sp>
        <p:nvSpPr>
          <p:cNvPr id="6" name="Content Placeholder 5">
            <a:extLst>
              <a:ext uri="{FF2B5EF4-FFF2-40B4-BE49-F238E27FC236}">
                <a16:creationId xmlns:a16="http://schemas.microsoft.com/office/drawing/2014/main" id="{82FBE58C-D7F1-BDA3-349C-AB8F67D84840}"/>
              </a:ext>
            </a:extLst>
          </p:cNvPr>
          <p:cNvSpPr>
            <a:spLocks noGrp="1"/>
          </p:cNvSpPr>
          <p:nvPr>
            <p:ph sz="half" idx="2"/>
          </p:nvPr>
        </p:nvSpPr>
        <p:spPr>
          <a:xfrm>
            <a:off x="836612" y="1855788"/>
            <a:ext cx="3257594" cy="4216400"/>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Charge Amount </a:t>
            </a:r>
            <a:r>
              <a:rPr kumimoji="0" lang="en-US" sz="18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must be entered but the code will pay at $0 if it is a VFC vaccine.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Rendering Provider </a:t>
            </a:r>
            <a:r>
              <a:rPr kumimoji="0" lang="en-US" sz="18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is required.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ID Type </a:t>
            </a:r>
            <a:r>
              <a:rPr lang="en-US" sz="1800" dirty="0"/>
              <a:t>is always NPI, enter the zip code that you listed on the rendering provider’s contract.</a:t>
            </a:r>
            <a:endParaRPr kumimoji="0" lang="en-US" sz="1800" b="1"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If the </a:t>
            </a:r>
            <a:r>
              <a:rPr kumimoji="0" lang="en-US" sz="1800" b="1"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Ordering Provider </a:t>
            </a:r>
            <a:r>
              <a:rPr kumimoji="0" lang="en-US" sz="18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is entered in Step 1.  It will carry over to Step 3 on all line items.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Select</a:t>
            </a:r>
            <a:r>
              <a:rPr kumimoji="0" lang="en-US" sz="1800" b="1"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 Add </a:t>
            </a:r>
            <a:r>
              <a:rPr kumimoji="0" lang="en-US" sz="18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to enter additional service lines</a:t>
            </a: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mn-cs"/>
              </a:rPr>
              <a:t>.</a:t>
            </a:r>
          </a:p>
          <a:p>
            <a:endParaRPr lang="en-US" dirty="0"/>
          </a:p>
        </p:txBody>
      </p:sp>
      <p:sp>
        <p:nvSpPr>
          <p:cNvPr id="8" name="TextBox 7">
            <a:extLst>
              <a:ext uri="{FF2B5EF4-FFF2-40B4-BE49-F238E27FC236}">
                <a16:creationId xmlns:a16="http://schemas.microsoft.com/office/drawing/2014/main" id="{827912D2-969E-27C1-4638-25C9FAC4E3FD}"/>
              </a:ext>
            </a:extLst>
          </p:cNvPr>
          <p:cNvSpPr txBox="1"/>
          <p:nvPr/>
        </p:nvSpPr>
        <p:spPr>
          <a:xfrm>
            <a:off x="6186616" y="3819826"/>
            <a:ext cx="2680947" cy="266142"/>
          </a:xfrm>
          <a:prstGeom prst="rect">
            <a:avLst/>
          </a:prstGeom>
          <a:noFill/>
          <a:ln w="38100">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3465945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11" y="260350"/>
            <a:ext cx="4687077" cy="1325563"/>
          </a:xfrm>
        </p:spPr>
        <p:txBody>
          <a:bodyPr/>
          <a:lstStyle/>
          <a:p>
            <a:r>
              <a:rPr lang="en-US" dirty="0"/>
              <a:t>Medicaid primary</a:t>
            </a:r>
          </a:p>
        </p:txBody>
      </p:sp>
      <p:sp>
        <p:nvSpPr>
          <p:cNvPr id="4" name="Content Placeholder 3"/>
          <p:cNvSpPr>
            <a:spLocks noGrp="1"/>
          </p:cNvSpPr>
          <p:nvPr>
            <p:ph sz="half" idx="2"/>
          </p:nvPr>
        </p:nvSpPr>
        <p:spPr>
          <a:xfrm>
            <a:off x="496111" y="1855788"/>
            <a:ext cx="3945260" cy="4409546"/>
          </a:xfrm>
        </p:spPr>
        <p:txBody>
          <a:bodyPr>
            <a:noAutofit/>
          </a:bodyPr>
          <a:lstStyle/>
          <a:p>
            <a:r>
              <a:rPr lang="en-US" sz="2200" dirty="0">
                <a:latin typeface="Montserrat Light" panose="00000400000000000000" pitchFamily="2" charset="0"/>
              </a:rPr>
              <a:t>The National Drug Code (NDC) information must be entered for vaccine codes.</a:t>
            </a:r>
          </a:p>
          <a:p>
            <a:r>
              <a:rPr lang="en-US" sz="2200" dirty="0">
                <a:latin typeface="Montserrat Light" panose="00000400000000000000" pitchFamily="2" charset="0"/>
              </a:rPr>
              <a:t>Select the </a:t>
            </a:r>
            <a:r>
              <a:rPr lang="en-US" sz="2200" b="1" dirty="0">
                <a:latin typeface="Montserrat Light" panose="00000400000000000000" pitchFamily="2" charset="0"/>
              </a:rPr>
              <a:t>+</a:t>
            </a:r>
            <a:r>
              <a:rPr lang="en-US" sz="2200" dirty="0">
                <a:latin typeface="Montserrat Light" panose="00000400000000000000" pitchFamily="2" charset="0"/>
              </a:rPr>
              <a:t> sign to expand the </a:t>
            </a:r>
            <a:r>
              <a:rPr lang="en-US" sz="2200" b="1" dirty="0">
                <a:latin typeface="Montserrat Light" panose="00000400000000000000" pitchFamily="2" charset="0"/>
              </a:rPr>
              <a:t>NDC</a:t>
            </a:r>
            <a:r>
              <a:rPr lang="en-US" sz="2200" dirty="0">
                <a:latin typeface="Montserrat Light" panose="00000400000000000000" pitchFamily="2" charset="0"/>
              </a:rPr>
              <a:t> box. Enter the information and select </a:t>
            </a:r>
            <a:r>
              <a:rPr lang="en-US" sz="2200" b="1" dirty="0">
                <a:latin typeface="Montserrat Light" panose="00000400000000000000" pitchFamily="2" charset="0"/>
              </a:rPr>
              <a:t>Add </a:t>
            </a:r>
            <a:r>
              <a:rPr lang="en-US" sz="2200" dirty="0">
                <a:latin typeface="Montserrat Light" panose="00000400000000000000" pitchFamily="2" charset="0"/>
              </a:rPr>
              <a:t>to save to the line item of service.</a:t>
            </a:r>
          </a:p>
          <a:p>
            <a:endParaRPr lang="en-US" sz="1800" dirty="0"/>
          </a:p>
        </p:txBody>
      </p:sp>
      <p:pic>
        <p:nvPicPr>
          <p:cNvPr id="5" name="Picture 4" descr="A picture containing rectangle&#10;&#10;Description automatically generated">
            <a:extLst>
              <a:ext uri="{FF2B5EF4-FFF2-40B4-BE49-F238E27FC236}">
                <a16:creationId xmlns:a16="http://schemas.microsoft.com/office/drawing/2014/main" id="{CEDA9E0D-D4AF-4CEF-8E3B-06CED9DD6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372" y="1585913"/>
            <a:ext cx="7254518" cy="1325563"/>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14683C40-B9BE-409A-B97B-2050DB3C2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71" y="2911477"/>
            <a:ext cx="7254518" cy="2360610"/>
          </a:xfrm>
          <a:prstGeom prst="rect">
            <a:avLst/>
          </a:prstGeom>
        </p:spPr>
      </p:pic>
    </p:spTree>
    <p:extLst>
      <p:ext uri="{BB962C8B-B14F-4D97-AF65-F5344CB8AC3E}">
        <p14:creationId xmlns:p14="http://schemas.microsoft.com/office/powerpoint/2010/main" val="74393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B333-1344-391B-7D38-BDA1295E298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48FE33B9-FDA7-9757-EAB1-BFA6820A22D7}"/>
              </a:ext>
            </a:extLst>
          </p:cNvPr>
          <p:cNvSpPr>
            <a:spLocks noGrp="1"/>
          </p:cNvSpPr>
          <p:nvPr>
            <p:ph idx="1"/>
          </p:nvPr>
        </p:nvSpPr>
        <p:spPr/>
        <p:txBody>
          <a:bodyPr>
            <a:normAutofit lnSpcReduction="10000"/>
          </a:bodyPr>
          <a:lstStyle/>
          <a:p>
            <a:r>
              <a:rPr lang="en-US" dirty="0"/>
              <a:t>Eligible providers and contracting</a:t>
            </a:r>
          </a:p>
          <a:p>
            <a:r>
              <a:rPr lang="en-US" dirty="0"/>
              <a:t>Coverage and services</a:t>
            </a:r>
          </a:p>
          <a:p>
            <a:r>
              <a:rPr lang="en-US" dirty="0"/>
              <a:t>Pharmacy billing: vaccine claims</a:t>
            </a:r>
          </a:p>
          <a:p>
            <a:r>
              <a:rPr lang="en-US" dirty="0"/>
              <a:t>Next steps with the contracted entities</a:t>
            </a:r>
          </a:p>
          <a:p>
            <a:r>
              <a:rPr lang="en-US" dirty="0"/>
              <a:t>Secure provider portal</a:t>
            </a:r>
          </a:p>
          <a:p>
            <a:r>
              <a:rPr lang="en-US" dirty="0"/>
              <a:t>Claims submission</a:t>
            </a:r>
          </a:p>
          <a:p>
            <a:r>
              <a:rPr lang="en-US" dirty="0"/>
              <a:t>Claims resources</a:t>
            </a:r>
          </a:p>
          <a:p>
            <a:r>
              <a:rPr lang="en-US" dirty="0"/>
              <a:t>Resources</a:t>
            </a:r>
          </a:p>
          <a:p>
            <a:r>
              <a:rPr lang="en-US" dirty="0"/>
              <a:t>Questions</a:t>
            </a:r>
          </a:p>
        </p:txBody>
      </p:sp>
    </p:spTree>
    <p:extLst>
      <p:ext uri="{BB962C8B-B14F-4D97-AF65-F5344CB8AC3E}">
        <p14:creationId xmlns:p14="http://schemas.microsoft.com/office/powerpoint/2010/main" val="2507087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BE4A-53F9-445B-A82A-988ACBA131E8}"/>
              </a:ext>
            </a:extLst>
          </p:cNvPr>
          <p:cNvSpPr>
            <a:spLocks noGrp="1"/>
          </p:cNvSpPr>
          <p:nvPr>
            <p:ph type="title"/>
          </p:nvPr>
        </p:nvSpPr>
        <p:spPr/>
        <p:txBody>
          <a:bodyPr/>
          <a:lstStyle/>
          <a:p>
            <a:r>
              <a:rPr lang="en-US" dirty="0"/>
              <a:t>Medicaid primary</a:t>
            </a:r>
          </a:p>
        </p:txBody>
      </p:sp>
      <p:sp>
        <p:nvSpPr>
          <p:cNvPr id="5" name="Content Placeholder 4">
            <a:extLst>
              <a:ext uri="{FF2B5EF4-FFF2-40B4-BE49-F238E27FC236}">
                <a16:creationId xmlns:a16="http://schemas.microsoft.com/office/drawing/2014/main" id="{7F909A05-F510-4604-B5B3-31682AD8B314}"/>
              </a:ext>
            </a:extLst>
          </p:cNvPr>
          <p:cNvSpPr>
            <a:spLocks noGrp="1"/>
          </p:cNvSpPr>
          <p:nvPr>
            <p:ph sz="half" idx="4294967295"/>
          </p:nvPr>
        </p:nvSpPr>
        <p:spPr>
          <a:xfrm>
            <a:off x="838200" y="4870580"/>
            <a:ext cx="10515600" cy="1371600"/>
          </a:xfrm>
        </p:spPr>
        <p:txBody>
          <a:bodyPr>
            <a:normAutofit/>
          </a:bodyPr>
          <a:lstStyle/>
          <a:p>
            <a:r>
              <a:rPr lang="en-US" sz="2200" dirty="0">
                <a:latin typeface="Montserrat Light" panose="00000400000000000000" pitchFamily="2" charset="0"/>
              </a:rPr>
              <a:t>Review the claim to verify the information was entered correctly.</a:t>
            </a:r>
          </a:p>
          <a:p>
            <a:r>
              <a:rPr lang="en-US" sz="2200" dirty="0">
                <a:latin typeface="Montserrat Light" panose="00000400000000000000" pitchFamily="2" charset="0"/>
              </a:rPr>
              <a:t>Information can be changed by selecting </a:t>
            </a:r>
            <a:r>
              <a:rPr lang="en-US" sz="2200" b="1" dirty="0">
                <a:latin typeface="Montserrat Light" panose="00000400000000000000" pitchFamily="2" charset="0"/>
              </a:rPr>
              <a:t>Back to Step 1, 2 </a:t>
            </a:r>
            <a:r>
              <a:rPr lang="en-US" sz="2200" dirty="0">
                <a:latin typeface="Montserrat Light" panose="00000400000000000000" pitchFamily="2" charset="0"/>
              </a:rPr>
              <a:t>or </a:t>
            </a:r>
            <a:r>
              <a:rPr lang="en-US" sz="2200" b="1" dirty="0">
                <a:latin typeface="Montserrat Light" panose="00000400000000000000" pitchFamily="2" charset="0"/>
              </a:rPr>
              <a:t>3</a:t>
            </a:r>
            <a:r>
              <a:rPr lang="en-US" sz="2200" dirty="0">
                <a:latin typeface="Montserrat Light" panose="00000400000000000000" pitchFamily="2" charset="0"/>
              </a:rPr>
              <a:t>.</a:t>
            </a:r>
          </a:p>
          <a:p>
            <a:r>
              <a:rPr lang="en-US" sz="2200" dirty="0">
                <a:latin typeface="Montserrat Light" panose="00000400000000000000" pitchFamily="2" charset="0"/>
              </a:rPr>
              <a:t>Select </a:t>
            </a:r>
            <a:r>
              <a:rPr lang="en-US" sz="2200" b="1" dirty="0">
                <a:latin typeface="Montserrat Light" panose="00000400000000000000" pitchFamily="2" charset="0"/>
              </a:rPr>
              <a:t>Confirm</a:t>
            </a:r>
            <a:r>
              <a:rPr lang="en-US" sz="2200" dirty="0">
                <a:latin typeface="Montserrat Light" panose="00000400000000000000" pitchFamily="2" charset="0"/>
              </a:rPr>
              <a:t> to finalize the claim.</a:t>
            </a:r>
          </a:p>
          <a:p>
            <a:pPr marL="0" indent="0">
              <a:buNone/>
            </a:pPr>
            <a:endParaRPr lang="en-US" dirty="0"/>
          </a:p>
        </p:txBody>
      </p:sp>
      <p:pic>
        <p:nvPicPr>
          <p:cNvPr id="6" name="Picture 5" descr="Table&#10;&#10;Description automatically generated">
            <a:extLst>
              <a:ext uri="{FF2B5EF4-FFF2-40B4-BE49-F238E27FC236}">
                <a16:creationId xmlns:a16="http://schemas.microsoft.com/office/drawing/2014/main" id="{D061F871-62D7-4A41-99D0-39B0135AD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90688"/>
            <a:ext cx="10515600" cy="3067924"/>
          </a:xfrm>
          <a:prstGeom prst="rect">
            <a:avLst/>
          </a:prstGeom>
        </p:spPr>
      </p:pic>
    </p:spTree>
    <p:extLst>
      <p:ext uri="{BB962C8B-B14F-4D97-AF65-F5344CB8AC3E}">
        <p14:creationId xmlns:p14="http://schemas.microsoft.com/office/powerpoint/2010/main" val="2485172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CB4C0-8780-43EE-AD74-B4E9785A9A85}"/>
              </a:ext>
            </a:extLst>
          </p:cNvPr>
          <p:cNvSpPr>
            <a:spLocks noGrp="1"/>
          </p:cNvSpPr>
          <p:nvPr>
            <p:ph type="title"/>
          </p:nvPr>
        </p:nvSpPr>
        <p:spPr/>
        <p:txBody>
          <a:bodyPr/>
          <a:lstStyle/>
          <a:p>
            <a:r>
              <a:rPr lang="en-US" dirty="0"/>
              <a:t>Medicaid primary</a:t>
            </a:r>
          </a:p>
        </p:txBody>
      </p:sp>
      <p:sp>
        <p:nvSpPr>
          <p:cNvPr id="4" name="Content Placeholder 3">
            <a:extLst>
              <a:ext uri="{FF2B5EF4-FFF2-40B4-BE49-F238E27FC236}">
                <a16:creationId xmlns:a16="http://schemas.microsoft.com/office/drawing/2014/main" id="{C5BB9F1A-E9D5-4DD8-8ACD-D666FF88F554}"/>
              </a:ext>
            </a:extLst>
          </p:cNvPr>
          <p:cNvSpPr>
            <a:spLocks noGrp="1"/>
          </p:cNvSpPr>
          <p:nvPr>
            <p:ph sz="half" idx="2"/>
          </p:nvPr>
        </p:nvSpPr>
        <p:spPr>
          <a:xfrm>
            <a:off x="836612" y="1855786"/>
            <a:ext cx="3138229" cy="4409547"/>
          </a:xfrm>
        </p:spPr>
        <p:txBody>
          <a:bodyPr>
            <a:normAutofit/>
          </a:bodyPr>
          <a:lstStyle/>
          <a:p>
            <a:r>
              <a:rPr lang="en-US" sz="2200" dirty="0">
                <a:latin typeface="Montserrat Light" panose="00000400000000000000" pitchFamily="2" charset="0"/>
              </a:rPr>
              <a:t>Upon confirmation, the claim will adjudicate, and the claim ID will populate. </a:t>
            </a:r>
          </a:p>
          <a:p>
            <a:r>
              <a:rPr lang="en-US" sz="2200" dirty="0">
                <a:latin typeface="Montserrat Light" panose="00000400000000000000" pitchFamily="2" charset="0"/>
              </a:rPr>
              <a:t>Status is either </a:t>
            </a:r>
            <a:r>
              <a:rPr lang="en-US" sz="2200" b="1" dirty="0">
                <a:latin typeface="Montserrat Light" panose="00000400000000000000" pitchFamily="2" charset="0"/>
              </a:rPr>
              <a:t>Paid</a:t>
            </a:r>
            <a:r>
              <a:rPr lang="en-US" sz="2200" dirty="0">
                <a:latin typeface="Montserrat Light" panose="00000400000000000000" pitchFamily="2" charset="0"/>
              </a:rPr>
              <a:t>, </a:t>
            </a:r>
            <a:r>
              <a:rPr lang="en-US" sz="2200" b="1" dirty="0">
                <a:latin typeface="Montserrat Light" panose="00000400000000000000" pitchFamily="2" charset="0"/>
              </a:rPr>
              <a:t>Denied</a:t>
            </a:r>
            <a:r>
              <a:rPr lang="en-US" sz="2200" dirty="0">
                <a:latin typeface="Montserrat Light" panose="00000400000000000000" pitchFamily="2" charset="0"/>
              </a:rPr>
              <a:t>, </a:t>
            </a:r>
            <a:r>
              <a:rPr lang="en-US" sz="2200" b="1" dirty="0">
                <a:latin typeface="Montserrat Light" panose="00000400000000000000" pitchFamily="2" charset="0"/>
              </a:rPr>
              <a:t>Suspended</a:t>
            </a:r>
            <a:r>
              <a:rPr lang="en-US" sz="2200" dirty="0">
                <a:latin typeface="Montserrat Light" panose="00000400000000000000" pitchFamily="2" charset="0"/>
              </a:rPr>
              <a:t> or </a:t>
            </a:r>
            <a:r>
              <a:rPr lang="en-US" sz="2200" b="1" dirty="0">
                <a:latin typeface="Montserrat Light" panose="00000400000000000000" pitchFamily="2" charset="0"/>
              </a:rPr>
              <a:t>Resubmit</a:t>
            </a:r>
            <a:r>
              <a:rPr lang="en-US" sz="2200" dirty="0">
                <a:latin typeface="Montserrat Light" panose="00000400000000000000" pitchFamily="2" charset="0"/>
              </a:rPr>
              <a:t>.</a:t>
            </a:r>
          </a:p>
          <a:p>
            <a:r>
              <a:rPr lang="en-US" sz="2200" dirty="0">
                <a:latin typeface="Montserrat Light" panose="00000400000000000000" pitchFamily="2" charset="0"/>
              </a:rPr>
              <a:t>Claim Options are </a:t>
            </a:r>
            <a:r>
              <a:rPr lang="en-US" sz="2200" b="1" dirty="0">
                <a:latin typeface="Montserrat Light" panose="00000400000000000000" pitchFamily="2" charset="0"/>
              </a:rPr>
              <a:t>Print</a:t>
            </a:r>
            <a:r>
              <a:rPr lang="en-US" sz="2200" dirty="0">
                <a:latin typeface="Montserrat Light" panose="00000400000000000000" pitchFamily="2" charset="0"/>
              </a:rPr>
              <a:t> </a:t>
            </a:r>
            <a:r>
              <a:rPr lang="en-US" sz="2200" b="1" dirty="0">
                <a:latin typeface="Montserrat Light" panose="00000400000000000000" pitchFamily="2" charset="0"/>
              </a:rPr>
              <a:t>Preview</a:t>
            </a:r>
            <a:r>
              <a:rPr lang="en-US" sz="2200" dirty="0">
                <a:latin typeface="Montserrat Light" panose="00000400000000000000" pitchFamily="2" charset="0"/>
              </a:rPr>
              <a:t>, </a:t>
            </a:r>
            <a:r>
              <a:rPr lang="en-US" sz="2200" b="1" dirty="0">
                <a:latin typeface="Montserrat Light" panose="00000400000000000000" pitchFamily="2" charset="0"/>
              </a:rPr>
              <a:t>Edit</a:t>
            </a:r>
            <a:r>
              <a:rPr lang="en-US" sz="2200" dirty="0">
                <a:latin typeface="Montserrat Light" panose="00000400000000000000" pitchFamily="2" charset="0"/>
              </a:rPr>
              <a:t>, </a:t>
            </a:r>
            <a:r>
              <a:rPr lang="en-US" sz="2200" b="1" dirty="0">
                <a:latin typeface="Montserrat Light" panose="00000400000000000000" pitchFamily="2" charset="0"/>
              </a:rPr>
              <a:t>New</a:t>
            </a:r>
            <a:r>
              <a:rPr lang="en-US" sz="2200" dirty="0">
                <a:latin typeface="Montserrat Light" panose="00000400000000000000" pitchFamily="2" charset="0"/>
              </a:rPr>
              <a:t> or </a:t>
            </a:r>
            <a:r>
              <a:rPr lang="en-US" sz="2200" b="1" dirty="0">
                <a:latin typeface="Montserrat Light" panose="00000400000000000000" pitchFamily="2" charset="0"/>
              </a:rPr>
              <a:t>View</a:t>
            </a:r>
            <a:r>
              <a:rPr lang="en-US" sz="2200" dirty="0">
                <a:latin typeface="Montserrat Light" panose="00000400000000000000" pitchFamily="2" charset="0"/>
              </a:rPr>
              <a:t>. </a:t>
            </a:r>
          </a:p>
          <a:p>
            <a:endParaRPr lang="en-US" dirty="0"/>
          </a:p>
        </p:txBody>
      </p:sp>
      <p:sp>
        <p:nvSpPr>
          <p:cNvPr id="7" name="Rectangle 6"/>
          <p:cNvSpPr/>
          <p:nvPr/>
        </p:nvSpPr>
        <p:spPr>
          <a:xfrm>
            <a:off x="7512957" y="3877733"/>
            <a:ext cx="413657" cy="152400"/>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49159" y="4107201"/>
            <a:ext cx="1023255" cy="146958"/>
          </a:xfrm>
          <a:prstGeom prst="rect">
            <a:avLst/>
          </a:prstGeom>
          <a:solidFill>
            <a:srgbClr val="FEFEFE"/>
          </a:solidFill>
          <a:ln>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219267" y="3022600"/>
            <a:ext cx="1617133" cy="1439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40FC617D-29D6-4BD0-A58A-CB7ECEC45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6808" y="1585913"/>
            <a:ext cx="7268580" cy="42177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46708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2A122-B285-A161-6D21-F561A4DCD8CD}"/>
              </a:ext>
            </a:extLst>
          </p:cNvPr>
          <p:cNvSpPr>
            <a:spLocks noGrp="1"/>
          </p:cNvSpPr>
          <p:nvPr>
            <p:ph type="title"/>
          </p:nvPr>
        </p:nvSpPr>
        <p:spPr/>
        <p:txBody>
          <a:bodyPr/>
          <a:lstStyle/>
          <a:p>
            <a:r>
              <a:rPr lang="en-US" dirty="0"/>
              <a:t>Secondary/Crossover claims</a:t>
            </a:r>
          </a:p>
        </p:txBody>
      </p:sp>
      <p:sp>
        <p:nvSpPr>
          <p:cNvPr id="3" name="Content Placeholder 2">
            <a:extLst>
              <a:ext uri="{FF2B5EF4-FFF2-40B4-BE49-F238E27FC236}">
                <a16:creationId xmlns:a16="http://schemas.microsoft.com/office/drawing/2014/main" id="{4A62236D-9670-184D-4EBA-1FA28011CE5B}"/>
              </a:ext>
            </a:extLst>
          </p:cNvPr>
          <p:cNvSpPr>
            <a:spLocks noGrp="1"/>
          </p:cNvSpPr>
          <p:nvPr>
            <p:ph idx="1"/>
          </p:nvPr>
        </p:nvSpPr>
        <p:spPr/>
        <p:txBody>
          <a:bodyPr>
            <a:normAutofit/>
          </a:bodyPr>
          <a:lstStyle/>
          <a:p>
            <a:pPr marL="0" indent="0">
              <a:buNone/>
            </a:pPr>
            <a:endParaRPr lang="en-US" dirty="0"/>
          </a:p>
          <a:p>
            <a:pPr marL="0" indent="0">
              <a:buNone/>
            </a:pPr>
            <a:r>
              <a:rPr lang="en-US" dirty="0"/>
              <a:t>For instructions on how to bill a Medicaid secondary or a Medicare crossover claim please view the </a:t>
            </a:r>
            <a:r>
              <a:rPr lang="en-US" sz="2800" b="1" dirty="0">
                <a:solidFill>
                  <a:srgbClr val="187BC0"/>
                </a:solidFill>
                <a:hlinkClick r:id="rId2">
                  <a:extLst>
                    <a:ext uri="{A12FA001-AC4F-418D-AE19-62706E023703}">
                      <ahyp:hlinkClr xmlns:ahyp="http://schemas.microsoft.com/office/drawing/2018/hyperlinkcolor" val="tx"/>
                    </a:ext>
                  </a:extLst>
                </a:hlinkClick>
              </a:rPr>
              <a:t>1500 Professional Claim Submission</a:t>
            </a:r>
            <a:r>
              <a:rPr lang="en-US" sz="2800" b="1" dirty="0">
                <a:solidFill>
                  <a:srgbClr val="187BC0"/>
                </a:solidFill>
              </a:rPr>
              <a:t> </a:t>
            </a:r>
            <a:r>
              <a:rPr lang="en-US" sz="2800" dirty="0">
                <a:solidFill>
                  <a:schemeClr val="tx1"/>
                </a:solidFill>
              </a:rPr>
              <a:t>presentation. </a:t>
            </a:r>
          </a:p>
          <a:p>
            <a:endParaRPr lang="en-US" dirty="0"/>
          </a:p>
        </p:txBody>
      </p:sp>
    </p:spTree>
    <p:extLst>
      <p:ext uri="{BB962C8B-B14F-4D97-AF65-F5344CB8AC3E}">
        <p14:creationId xmlns:p14="http://schemas.microsoft.com/office/powerpoint/2010/main" val="1156511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A467D-E024-A637-94A1-3793C96D5C76}"/>
              </a:ext>
            </a:extLst>
          </p:cNvPr>
          <p:cNvSpPr>
            <a:spLocks noGrp="1"/>
          </p:cNvSpPr>
          <p:nvPr>
            <p:ph type="title"/>
          </p:nvPr>
        </p:nvSpPr>
        <p:spPr/>
        <p:txBody>
          <a:bodyPr/>
          <a:lstStyle/>
          <a:p>
            <a:r>
              <a:rPr lang="en-US" dirty="0"/>
              <a:t>Claims resources </a:t>
            </a:r>
          </a:p>
        </p:txBody>
      </p:sp>
    </p:spTree>
    <p:extLst>
      <p:ext uri="{BB962C8B-B14F-4D97-AF65-F5344CB8AC3E}">
        <p14:creationId xmlns:p14="http://schemas.microsoft.com/office/powerpoint/2010/main" val="255518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3986F-000B-456F-B426-47E0D9D0F5AE}"/>
              </a:ext>
            </a:extLst>
          </p:cNvPr>
          <p:cNvSpPr>
            <a:spLocks noGrp="1"/>
          </p:cNvSpPr>
          <p:nvPr>
            <p:ph type="title"/>
          </p:nvPr>
        </p:nvSpPr>
        <p:spPr/>
        <p:txBody>
          <a:bodyPr/>
          <a:lstStyle/>
          <a:p>
            <a:r>
              <a:rPr lang="en-US" dirty="0">
                <a:solidFill>
                  <a:schemeClr val="tx1"/>
                </a:solidFill>
              </a:rPr>
              <a:t>Claim resources</a:t>
            </a:r>
          </a:p>
        </p:txBody>
      </p:sp>
      <p:sp>
        <p:nvSpPr>
          <p:cNvPr id="3" name="Content Placeholder 2">
            <a:extLst>
              <a:ext uri="{FF2B5EF4-FFF2-40B4-BE49-F238E27FC236}">
                <a16:creationId xmlns:a16="http://schemas.microsoft.com/office/drawing/2014/main" id="{A6352D5B-F6CF-431B-9900-31EFFA58EDB0}"/>
              </a:ext>
            </a:extLst>
          </p:cNvPr>
          <p:cNvSpPr>
            <a:spLocks noGrp="1"/>
          </p:cNvSpPr>
          <p:nvPr>
            <p:ph idx="1"/>
          </p:nvPr>
        </p:nvSpPr>
        <p:spPr>
          <a:xfrm>
            <a:off x="643647" y="1690688"/>
            <a:ext cx="10515600" cy="4486275"/>
          </a:xfrm>
        </p:spPr>
        <p:txBody>
          <a:bodyPr>
            <a:normAutofit/>
          </a:bodyPr>
          <a:lstStyle/>
          <a:p>
            <a:pPr marL="0" indent="0">
              <a:buNone/>
            </a:pPr>
            <a:r>
              <a:rPr lang="en-US" sz="2200" dirty="0">
                <a:solidFill>
                  <a:schemeClr val="tx1"/>
                </a:solidFill>
              </a:rPr>
              <a:t>Payment is made to practitioners for services clearly identifiable as personally rendered and performed on behalf of a patient (see </a:t>
            </a:r>
            <a:r>
              <a:rPr lang="en-US" sz="2200" b="1" dirty="0">
                <a:solidFill>
                  <a:srgbClr val="187BC0"/>
                </a:solidFill>
                <a:hlinkClick r:id="rId3">
                  <a:extLst>
                    <a:ext uri="{A12FA001-AC4F-418D-AE19-62706E023703}">
                      <ahyp:hlinkClr xmlns:ahyp="http://schemas.microsoft.com/office/drawing/2018/hyperlinkcolor" val="tx"/>
                    </a:ext>
                  </a:extLst>
                </a:hlinkClick>
              </a:rPr>
              <a:t>OAC 317:30-5-1</a:t>
            </a:r>
            <a:r>
              <a:rPr lang="en-US" sz="2200" b="1" dirty="0">
                <a:solidFill>
                  <a:srgbClr val="187BC0"/>
                </a:solidFill>
              </a:rPr>
              <a:t> </a:t>
            </a:r>
            <a:r>
              <a:rPr lang="en-US" sz="2200" dirty="0">
                <a:solidFill>
                  <a:schemeClr val="tx1"/>
                </a:solidFill>
              </a:rPr>
              <a:t>policy on eligible providers). Claims for rendered services may be billed by: </a:t>
            </a:r>
          </a:p>
          <a:p>
            <a:r>
              <a:rPr lang="en-US" sz="2200" dirty="0">
                <a:solidFill>
                  <a:schemeClr val="tx1"/>
                </a:solidFill>
              </a:rPr>
              <a:t>OHCA secure provider portal – direct data entry (DDE). </a:t>
            </a:r>
          </a:p>
          <a:p>
            <a:r>
              <a:rPr lang="en-US" sz="2200" dirty="0">
                <a:solidFill>
                  <a:schemeClr val="tx1"/>
                </a:solidFill>
              </a:rPr>
              <a:t>ASC X12N 837 – electronic data interchange (EDI).</a:t>
            </a:r>
          </a:p>
          <a:p>
            <a:pPr marL="0" indent="0">
              <a:buNone/>
            </a:pPr>
            <a:endParaRPr lang="en-US" sz="800" dirty="0">
              <a:solidFill>
                <a:schemeClr val="tx1"/>
              </a:solidFill>
            </a:endParaRPr>
          </a:p>
          <a:p>
            <a:pPr marL="0" indent="0">
              <a:buNone/>
            </a:pPr>
            <a:r>
              <a:rPr lang="en-US" sz="2200" dirty="0">
                <a:solidFill>
                  <a:schemeClr val="tx1"/>
                </a:solidFill>
              </a:rPr>
              <a:t>OHCA’s </a:t>
            </a:r>
            <a:r>
              <a:rPr lang="en-US" sz="2200" b="1" dirty="0">
                <a:solidFill>
                  <a:srgbClr val="187BC0"/>
                </a:solidFill>
                <a:hlinkClick r:id="rId4">
                  <a:extLst>
                    <a:ext uri="{A12FA001-AC4F-418D-AE19-62706E023703}">
                      <ahyp:hlinkClr xmlns:ahyp="http://schemas.microsoft.com/office/drawing/2018/hyperlinkcolor" val="tx"/>
                    </a:ext>
                  </a:extLst>
                </a:hlinkClick>
              </a:rPr>
              <a:t>claim tools web page</a:t>
            </a:r>
            <a:r>
              <a:rPr lang="en-US" sz="2200" b="1" dirty="0">
                <a:solidFill>
                  <a:srgbClr val="187BC0"/>
                </a:solidFill>
              </a:rPr>
              <a:t> </a:t>
            </a:r>
            <a:r>
              <a:rPr lang="en-US" sz="2200" dirty="0">
                <a:solidFill>
                  <a:schemeClr val="tx1"/>
                </a:solidFill>
              </a:rPr>
              <a:t>contains many resources to                                        help providers successfully submit claims.</a:t>
            </a:r>
          </a:p>
          <a:p>
            <a:r>
              <a:rPr lang="en-US" sz="2200" b="1" dirty="0">
                <a:solidFill>
                  <a:srgbClr val="187BC0"/>
                </a:solidFill>
                <a:hlinkClick r:id="rId5">
                  <a:extLst>
                    <a:ext uri="{A12FA001-AC4F-418D-AE19-62706E023703}">
                      <ahyp:hlinkClr xmlns:ahyp="http://schemas.microsoft.com/office/drawing/2018/hyperlinkcolor" val="tx"/>
                    </a:ext>
                  </a:extLst>
                </a:hlinkClick>
              </a:rPr>
              <a:t>Provider billing and procedures manual</a:t>
            </a:r>
            <a:endParaRPr lang="en-US" sz="2200" b="1" dirty="0">
              <a:solidFill>
                <a:srgbClr val="187BC0"/>
              </a:solidFill>
            </a:endParaRPr>
          </a:p>
          <a:p>
            <a:r>
              <a:rPr lang="en-US" sz="2200" b="1" dirty="0">
                <a:solidFill>
                  <a:srgbClr val="187BC0"/>
                </a:solidFill>
                <a:hlinkClick r:id="rId6">
                  <a:extLst>
                    <a:ext uri="{A12FA001-AC4F-418D-AE19-62706E023703}">
                      <ahyp:hlinkClr xmlns:ahyp="http://schemas.microsoft.com/office/drawing/2018/hyperlinkcolor" val="tx"/>
                    </a:ext>
                  </a:extLst>
                </a:hlinkClick>
              </a:rPr>
              <a:t>SoonerCare </a:t>
            </a:r>
            <a:r>
              <a:rPr lang="en-US" sz="2200" b="1" dirty="0">
                <a:solidFill>
                  <a:srgbClr val="187BC0"/>
                </a:solidFill>
              </a:rPr>
              <a:t>f</a:t>
            </a:r>
            <a:r>
              <a:rPr lang="en-US" sz="2200" b="1" dirty="0">
                <a:solidFill>
                  <a:srgbClr val="187BC0"/>
                </a:solidFill>
                <a:hlinkClick r:id="rId6">
                  <a:extLst>
                    <a:ext uri="{A12FA001-AC4F-418D-AE19-62706E023703}">
                      <ahyp:hlinkClr xmlns:ahyp="http://schemas.microsoft.com/office/drawing/2018/hyperlinkcolor" val="tx"/>
                    </a:ext>
                  </a:extLst>
                </a:hlinkClick>
              </a:rPr>
              <a:t>ee schedules</a:t>
            </a:r>
            <a:endParaRPr lang="en-US" sz="2200" b="1" dirty="0">
              <a:solidFill>
                <a:srgbClr val="187BC0"/>
              </a:solidFill>
            </a:endParaRPr>
          </a:p>
          <a:p>
            <a:r>
              <a:rPr lang="en-US" sz="2200" b="1" dirty="0">
                <a:solidFill>
                  <a:srgbClr val="187BC0"/>
                </a:solidFill>
                <a:hlinkClick r:id="rId7">
                  <a:extLst>
                    <a:ext uri="{A12FA001-AC4F-418D-AE19-62706E023703}">
                      <ahyp:hlinkClr xmlns:ahyp="http://schemas.microsoft.com/office/drawing/2018/hyperlinkcolor" val="tx"/>
                    </a:ext>
                  </a:extLst>
                </a:hlinkClick>
              </a:rPr>
              <a:t>Electronic Data Interchange information</a:t>
            </a:r>
            <a:endParaRPr lang="en-US" sz="2200" b="1" dirty="0">
              <a:solidFill>
                <a:srgbClr val="187BC0"/>
              </a:solidFill>
            </a:endParaRPr>
          </a:p>
        </p:txBody>
      </p:sp>
      <p:sp>
        <p:nvSpPr>
          <p:cNvPr id="4" name="Rectangle 3">
            <a:extLst>
              <a:ext uri="{FF2B5EF4-FFF2-40B4-BE49-F238E27FC236}">
                <a16:creationId xmlns:a16="http://schemas.microsoft.com/office/drawing/2014/main" id="{A62143A0-C1AA-49AA-B18D-2DCB2130E7FA}"/>
              </a:ext>
            </a:extLst>
          </p:cNvPr>
          <p:cNvSpPr/>
          <p:nvPr/>
        </p:nvSpPr>
        <p:spPr>
          <a:xfrm>
            <a:off x="8686506" y="4169641"/>
            <a:ext cx="2138795" cy="2214418"/>
          </a:xfrm>
          <a:prstGeom prst="rect">
            <a:avLst/>
          </a:prstGeom>
          <a:noFill/>
          <a:ln w="38100">
            <a:solidFill>
              <a:srgbClr val="7878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lowchart: Connector 4">
            <a:extLst>
              <a:ext uri="{FF2B5EF4-FFF2-40B4-BE49-F238E27FC236}">
                <a16:creationId xmlns:a16="http://schemas.microsoft.com/office/drawing/2014/main" id="{4C86A61D-E90D-4215-ACC6-E98EF59CBBD3}"/>
              </a:ext>
            </a:extLst>
          </p:cNvPr>
          <p:cNvSpPr/>
          <p:nvPr/>
        </p:nvSpPr>
        <p:spPr>
          <a:xfrm>
            <a:off x="9524994" y="4255873"/>
            <a:ext cx="461818" cy="424873"/>
          </a:xfrm>
          <a:prstGeom prst="flowChartConnector">
            <a:avLst/>
          </a:prstGeom>
          <a:solidFill>
            <a:srgbClr val="9141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ross 5">
            <a:extLst>
              <a:ext uri="{FF2B5EF4-FFF2-40B4-BE49-F238E27FC236}">
                <a16:creationId xmlns:a16="http://schemas.microsoft.com/office/drawing/2014/main" id="{F5E3C3EC-7FF0-4295-AEFB-3EF849CCA41D}"/>
              </a:ext>
            </a:extLst>
          </p:cNvPr>
          <p:cNvSpPr/>
          <p:nvPr/>
        </p:nvSpPr>
        <p:spPr>
          <a:xfrm>
            <a:off x="9598740" y="4332505"/>
            <a:ext cx="314325" cy="271607"/>
          </a:xfrm>
          <a:prstGeom prst="plus">
            <a:avLst>
              <a:gd name="adj" fmla="val 3868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8FF1BD3-3D33-4E23-9FBD-8AEB0BAA8AEE}"/>
              </a:ext>
            </a:extLst>
          </p:cNvPr>
          <p:cNvCxnSpPr>
            <a:cxnSpLocks/>
          </p:cNvCxnSpPr>
          <p:nvPr/>
        </p:nvCxnSpPr>
        <p:spPr>
          <a:xfrm>
            <a:off x="9070106" y="5655830"/>
            <a:ext cx="1371600" cy="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3CCA955-12A8-488C-AD1A-EFFD4DA1C593}"/>
              </a:ext>
            </a:extLst>
          </p:cNvPr>
          <p:cNvCxnSpPr>
            <a:cxnSpLocks/>
          </p:cNvCxnSpPr>
          <p:nvPr/>
        </p:nvCxnSpPr>
        <p:spPr>
          <a:xfrm>
            <a:off x="9070102" y="5864513"/>
            <a:ext cx="1371600" cy="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8BD141-D1CE-4AED-A078-F1AC361E34E8}"/>
              </a:ext>
            </a:extLst>
          </p:cNvPr>
          <p:cNvCxnSpPr>
            <a:cxnSpLocks/>
          </p:cNvCxnSpPr>
          <p:nvPr/>
        </p:nvCxnSpPr>
        <p:spPr>
          <a:xfrm>
            <a:off x="9070106" y="5076825"/>
            <a:ext cx="1371600" cy="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CA4FA6-E26F-404C-93A5-E1448CB51A80}"/>
              </a:ext>
            </a:extLst>
          </p:cNvPr>
          <p:cNvCxnSpPr>
            <a:cxnSpLocks/>
          </p:cNvCxnSpPr>
          <p:nvPr/>
        </p:nvCxnSpPr>
        <p:spPr>
          <a:xfrm>
            <a:off x="9070106" y="5276850"/>
            <a:ext cx="1371600" cy="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E28F618-C2F3-4B45-92A4-DE315BBDE443}"/>
              </a:ext>
            </a:extLst>
          </p:cNvPr>
          <p:cNvCxnSpPr>
            <a:cxnSpLocks/>
          </p:cNvCxnSpPr>
          <p:nvPr/>
        </p:nvCxnSpPr>
        <p:spPr>
          <a:xfrm>
            <a:off x="9070106" y="5457825"/>
            <a:ext cx="1371600" cy="0"/>
          </a:xfrm>
          <a:prstGeom prst="line">
            <a:avLst/>
          </a:prstGeom>
          <a:ln w="28575">
            <a:solidFill>
              <a:srgbClr val="7878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184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CDD31BD2-FFBD-46F9-9B56-590D9F9B7327}"/>
              </a:ext>
            </a:extLst>
          </p:cNvPr>
          <p:cNvSpPr/>
          <p:nvPr/>
        </p:nvSpPr>
        <p:spPr>
          <a:xfrm>
            <a:off x="838200" y="3300475"/>
            <a:ext cx="10515600" cy="2266950"/>
          </a:xfrm>
          <a:prstGeom prst="roundRect">
            <a:avLst/>
          </a:prstGeom>
          <a:solidFill>
            <a:srgbClr val="DE9027">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6F3986F-000B-456F-B426-47E0D9D0F5AE}"/>
              </a:ext>
            </a:extLst>
          </p:cNvPr>
          <p:cNvSpPr>
            <a:spLocks noGrp="1"/>
          </p:cNvSpPr>
          <p:nvPr>
            <p:ph type="title"/>
          </p:nvPr>
        </p:nvSpPr>
        <p:spPr/>
        <p:txBody>
          <a:bodyPr/>
          <a:lstStyle/>
          <a:p>
            <a:r>
              <a:rPr lang="en-US" dirty="0">
                <a:solidFill>
                  <a:schemeClr val="tx1"/>
                </a:solidFill>
              </a:rPr>
              <a:t>claim resources</a:t>
            </a:r>
          </a:p>
        </p:txBody>
      </p:sp>
      <p:sp>
        <p:nvSpPr>
          <p:cNvPr id="3" name="Content Placeholder 2">
            <a:extLst>
              <a:ext uri="{FF2B5EF4-FFF2-40B4-BE49-F238E27FC236}">
                <a16:creationId xmlns:a16="http://schemas.microsoft.com/office/drawing/2014/main" id="{A6352D5B-F6CF-431B-9900-31EFFA58EDB0}"/>
              </a:ext>
            </a:extLst>
          </p:cNvPr>
          <p:cNvSpPr>
            <a:spLocks noGrp="1"/>
          </p:cNvSpPr>
          <p:nvPr>
            <p:ph idx="1"/>
          </p:nvPr>
        </p:nvSpPr>
        <p:spPr>
          <a:xfrm>
            <a:off x="838200" y="1690688"/>
            <a:ext cx="10515600" cy="3527857"/>
          </a:xfrm>
        </p:spPr>
        <p:txBody>
          <a:bodyPr>
            <a:normAutofit fontScale="85000" lnSpcReduction="20000"/>
          </a:bodyPr>
          <a:lstStyle/>
          <a:p>
            <a:pPr marL="0" indent="0">
              <a:buNone/>
            </a:pPr>
            <a:r>
              <a:rPr lang="en-US" sz="2400" dirty="0">
                <a:solidFill>
                  <a:schemeClr val="tx1"/>
                </a:solidFill>
              </a:rPr>
              <a:t>The </a:t>
            </a:r>
            <a:r>
              <a:rPr lang="en-US" sz="2400" b="1" dirty="0">
                <a:solidFill>
                  <a:srgbClr val="187BC0"/>
                </a:solidFill>
                <a:hlinkClick r:id="rId2">
                  <a:extLst>
                    <a:ext uri="{A12FA001-AC4F-418D-AE19-62706E023703}">
                      <ahyp:hlinkClr xmlns:ahyp="http://schemas.microsoft.com/office/drawing/2018/hyperlinkcolor" val="tx"/>
                    </a:ext>
                  </a:extLst>
                </a:hlinkClick>
              </a:rPr>
              <a:t>provider training page</a:t>
            </a:r>
            <a:r>
              <a:rPr lang="en-US" sz="2400" b="1" dirty="0">
                <a:solidFill>
                  <a:srgbClr val="187BC0"/>
                </a:solidFill>
              </a:rPr>
              <a:t> </a:t>
            </a:r>
            <a:r>
              <a:rPr lang="en-US" sz="2400" dirty="0">
                <a:solidFill>
                  <a:schemeClr val="tx1"/>
                </a:solidFill>
              </a:rPr>
              <a:t>offers training materials on submitting claims via the secure provider portal.</a:t>
            </a:r>
          </a:p>
          <a:p>
            <a:endParaRPr lang="en-US" sz="2000" b="1" dirty="0">
              <a:solidFill>
                <a:srgbClr val="187BC0"/>
              </a:solidFill>
              <a:hlinkClick r:id="" action="ppaction://noaction">
                <a:extLst>
                  <a:ext uri="{A12FA001-AC4F-418D-AE19-62706E023703}">
                    <ahyp:hlinkClr xmlns:ahyp="http://schemas.microsoft.com/office/drawing/2018/hyperlinkcolor" val="tx"/>
                  </a:ext>
                </a:extLst>
              </a:hlinkClick>
            </a:endParaRPr>
          </a:p>
          <a:p>
            <a:r>
              <a:rPr lang="en-US" sz="2000" b="1" dirty="0">
                <a:solidFill>
                  <a:srgbClr val="187BC0"/>
                </a:solidFill>
                <a:hlinkClick r:id="rId3">
                  <a:extLst>
                    <a:ext uri="{A12FA001-AC4F-418D-AE19-62706E023703}">
                      <ahyp:hlinkClr xmlns:ahyp="http://schemas.microsoft.com/office/drawing/2018/hyperlinkcolor" val="tx"/>
                    </a:ext>
                  </a:extLst>
                </a:hlinkClick>
              </a:rPr>
              <a:t>1500 Professional Claim Submission</a:t>
            </a:r>
            <a:endParaRPr lang="en-US" sz="2000" b="1" dirty="0">
              <a:solidFill>
                <a:srgbClr val="187BC0"/>
              </a:solidFill>
            </a:endParaRPr>
          </a:p>
          <a:p>
            <a:pPr marL="0" indent="0">
              <a:buNone/>
            </a:pPr>
            <a:endParaRPr lang="en-US" sz="800" b="1" dirty="0">
              <a:solidFill>
                <a:srgbClr val="187BC0"/>
              </a:solidFill>
            </a:endParaRPr>
          </a:p>
          <a:p>
            <a:pPr marL="0" indent="0">
              <a:buNone/>
            </a:pPr>
            <a:endParaRPr lang="en-US" sz="2400" dirty="0">
              <a:solidFill>
                <a:schemeClr val="tx1"/>
              </a:solidFill>
            </a:endParaRPr>
          </a:p>
          <a:p>
            <a:pPr marL="0" indent="0">
              <a:lnSpc>
                <a:spcPct val="110000"/>
              </a:lnSpc>
              <a:buNone/>
            </a:pPr>
            <a:r>
              <a:rPr lang="en-US" sz="2400" dirty="0">
                <a:solidFill>
                  <a:schemeClr val="tx1"/>
                </a:solidFill>
              </a:rPr>
              <a:t>Medicare Crossover Claims: Claims cross over from Medicare automatically based on the Medicare NPI on the SoonerCare provider file.</a:t>
            </a:r>
          </a:p>
          <a:p>
            <a:pPr>
              <a:lnSpc>
                <a:spcPct val="110000"/>
              </a:lnSpc>
            </a:pPr>
            <a:r>
              <a:rPr lang="en-US" sz="2000" dirty="0">
                <a:solidFill>
                  <a:schemeClr val="tx1"/>
                </a:solidFill>
              </a:rPr>
              <a:t>If there is a failure, you may submit the claim on the provider portal or through your electronic submission source.</a:t>
            </a:r>
          </a:p>
          <a:p>
            <a:pPr>
              <a:lnSpc>
                <a:spcPct val="110000"/>
              </a:lnSpc>
            </a:pPr>
            <a:r>
              <a:rPr lang="en-US" sz="2000" dirty="0">
                <a:solidFill>
                  <a:schemeClr val="tx1"/>
                </a:solidFill>
              </a:rPr>
              <a:t>Effective Feb. 1, 2017, paper crossover claims are no longer accepted.</a:t>
            </a:r>
          </a:p>
          <a:p>
            <a:pPr marL="0" indent="0">
              <a:buNone/>
            </a:pPr>
            <a:endParaRPr lang="en-US" sz="2400" dirty="0">
              <a:solidFill>
                <a:schemeClr val="tx1"/>
              </a:solidFill>
            </a:endParaRPr>
          </a:p>
        </p:txBody>
      </p:sp>
    </p:spTree>
    <p:extLst>
      <p:ext uri="{BB962C8B-B14F-4D97-AF65-F5344CB8AC3E}">
        <p14:creationId xmlns:p14="http://schemas.microsoft.com/office/powerpoint/2010/main" val="9845221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CD390-4C9C-43F1-9900-0889C42876FC}"/>
              </a:ext>
            </a:extLst>
          </p:cNvPr>
          <p:cNvSpPr>
            <a:spLocks noGrp="1"/>
          </p:cNvSpPr>
          <p:nvPr>
            <p:ph type="title"/>
          </p:nvPr>
        </p:nvSpPr>
        <p:spPr/>
        <p:txBody>
          <a:bodyPr/>
          <a:lstStyle/>
          <a:p>
            <a:r>
              <a:rPr lang="en-US" dirty="0">
                <a:solidFill>
                  <a:schemeClr val="tx1"/>
                </a:solidFill>
              </a:rPr>
              <a:t>timely filing</a:t>
            </a:r>
          </a:p>
        </p:txBody>
      </p:sp>
      <p:sp>
        <p:nvSpPr>
          <p:cNvPr id="3" name="Content Placeholder 2">
            <a:extLst>
              <a:ext uri="{FF2B5EF4-FFF2-40B4-BE49-F238E27FC236}">
                <a16:creationId xmlns:a16="http://schemas.microsoft.com/office/drawing/2014/main" id="{A097CF13-CF20-456E-9815-8E0F4AC2F85C}"/>
              </a:ext>
            </a:extLst>
          </p:cNvPr>
          <p:cNvSpPr>
            <a:spLocks noGrp="1"/>
          </p:cNvSpPr>
          <p:nvPr>
            <p:ph idx="1"/>
          </p:nvPr>
        </p:nvSpPr>
        <p:spPr>
          <a:xfrm>
            <a:off x="838200" y="1632123"/>
            <a:ext cx="10515600" cy="4419599"/>
          </a:xfrm>
        </p:spPr>
        <p:txBody>
          <a:bodyPr>
            <a:normAutofit fontScale="25000" lnSpcReduction="20000"/>
          </a:bodyPr>
          <a:lstStyle/>
          <a:p>
            <a:pPr marL="0" indent="0">
              <a:lnSpc>
                <a:spcPct val="110000"/>
              </a:lnSpc>
              <a:buNone/>
              <a:defRPr/>
            </a:pPr>
            <a:r>
              <a:rPr kumimoji="0" lang="en-US" sz="7200" b="0" i="0" u="none" strike="noStrike" kern="1200" cap="none" spc="0" normalizeH="0" baseline="0" noProof="0" dirty="0">
                <a:ln>
                  <a:noFill/>
                </a:ln>
                <a:solidFill>
                  <a:schemeClr val="tx1"/>
                </a:solidFill>
                <a:effectLst/>
                <a:uLnTx/>
                <a:uFillTx/>
                <a:latin typeface="Montserrat Light"/>
                <a:ea typeface="+mn-ea"/>
                <a:cs typeface="Arial" panose="020B0604020202020204" pitchFamily="34" charset="0"/>
              </a:rPr>
              <a:t>The initial claim </a:t>
            </a:r>
            <a:r>
              <a:rPr lang="en-US" sz="7200" dirty="0">
                <a:solidFill>
                  <a:schemeClr val="tx1"/>
                </a:solidFill>
                <a:latin typeface="Montserrat Light"/>
                <a:cs typeface="Arial" panose="020B0604020202020204" pitchFamily="34" charset="0"/>
              </a:rPr>
              <a:t>must be submitted to </a:t>
            </a:r>
            <a:r>
              <a:rPr kumimoji="0" lang="en-US" sz="7200" b="0" i="0" u="none" strike="noStrike" kern="1200" cap="none" spc="0" normalizeH="0" baseline="0" noProof="0" dirty="0">
                <a:ln>
                  <a:noFill/>
                </a:ln>
                <a:solidFill>
                  <a:schemeClr val="tx1"/>
                </a:solidFill>
                <a:effectLst/>
                <a:uLnTx/>
                <a:uFillTx/>
                <a:latin typeface="Montserrat Light"/>
                <a:ea typeface="+mn-ea"/>
                <a:cs typeface="Arial" panose="020B0604020202020204" pitchFamily="34" charset="0"/>
              </a:rPr>
              <a:t>SoonerCare </a:t>
            </a:r>
            <a:r>
              <a:rPr lang="en-US" sz="7200" dirty="0">
                <a:solidFill>
                  <a:schemeClr val="tx1"/>
                </a:solidFill>
                <a:latin typeface="Montserrat Light"/>
                <a:cs typeface="Arial" panose="020B0604020202020204" pitchFamily="34" charset="0"/>
              </a:rPr>
              <a:t>within</a:t>
            </a:r>
            <a:r>
              <a:rPr kumimoji="0" lang="en-US" sz="7200" b="0" i="0" u="none" strike="noStrike" kern="1200" cap="none" spc="0" normalizeH="0" baseline="0" noProof="0" dirty="0">
                <a:ln>
                  <a:noFill/>
                </a:ln>
                <a:solidFill>
                  <a:schemeClr val="tx1"/>
                </a:solidFill>
                <a:effectLst/>
                <a:uLnTx/>
                <a:uFillTx/>
                <a:latin typeface="Montserrat Light"/>
                <a:ea typeface="+mn-ea"/>
                <a:cs typeface="Arial" panose="020B0604020202020204" pitchFamily="34" charset="0"/>
              </a:rPr>
              <a:t> six months from the date of service. No exceptions. </a:t>
            </a:r>
          </a:p>
          <a:p>
            <a:pPr marL="0" indent="0">
              <a:lnSpc>
                <a:spcPct val="110000"/>
              </a:lnSpc>
              <a:buNone/>
              <a:defRPr/>
            </a:pP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OHCA policy on timely filing: </a:t>
            </a:r>
            <a:r>
              <a:rPr kumimoji="0" lang="en-US" sz="7200" b="1" i="0" u="none" strike="noStrike" kern="1200" cap="none" spc="0" normalizeH="0" baseline="0" noProof="0" dirty="0">
                <a:ln>
                  <a:noFill/>
                </a:ln>
                <a:solidFill>
                  <a:srgbClr val="187BC0"/>
                </a:solidFill>
                <a:effectLst/>
                <a:uLnTx/>
                <a:uFillTx/>
                <a:latin typeface="Montserrat Light"/>
                <a:ea typeface="+mn-ea"/>
                <a:cs typeface="Arial"/>
                <a:hlinkClick r:id="rId2">
                  <a:extLst>
                    <a:ext uri="{A12FA001-AC4F-418D-AE19-62706E023703}">
                      <ahyp:hlinkClr xmlns:ahyp="http://schemas.microsoft.com/office/drawing/2018/hyperlinkcolor" val="tx"/>
                    </a:ext>
                  </a:extLst>
                </a:hlinkClick>
              </a:rPr>
              <a:t>OAC 317:30-3-11</a:t>
            </a:r>
            <a:r>
              <a:rPr kumimoji="0" lang="en-US" sz="7200" b="0" i="0" u="none" strike="noStrike" kern="1200" cap="none" spc="0" normalizeH="0" baseline="0" noProof="0" dirty="0">
                <a:ln>
                  <a:noFill/>
                </a:ln>
                <a:solidFill>
                  <a:srgbClr val="464646"/>
                </a:solidFill>
                <a:effectLst/>
                <a:uLnTx/>
                <a:uFillTx/>
                <a:latin typeface="Montserrat Light"/>
                <a:ea typeface="+mn-ea"/>
                <a:cs typeface="Arial"/>
              </a:rPr>
              <a:t>.</a:t>
            </a:r>
          </a:p>
          <a:p>
            <a:pPr marL="0" indent="0">
              <a:lnSpc>
                <a:spcPct val="110000"/>
              </a:lnSpc>
              <a:buNone/>
              <a:defRPr/>
            </a:pP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If a problem exists (such as pending eligibility determination), the provider must still file the claim within 183 days. </a:t>
            </a:r>
          </a:p>
          <a:p>
            <a:pPr>
              <a:lnSpc>
                <a:spcPct val="110000"/>
              </a:lnSpc>
              <a:defRPr/>
            </a:pP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Claims received </a:t>
            </a:r>
            <a:r>
              <a:rPr kumimoji="0" lang="en-US" sz="7200" b="0" u="none" strike="noStrike" kern="1200" cap="none" spc="0" normalizeH="0" baseline="0" noProof="0" dirty="0">
                <a:ln>
                  <a:noFill/>
                </a:ln>
                <a:solidFill>
                  <a:schemeClr val="tx1"/>
                </a:solidFill>
                <a:effectLst/>
                <a:uLnTx/>
                <a:uFillTx/>
                <a:latin typeface="Montserrat Light"/>
                <a:ea typeface="+mn-ea"/>
                <a:cs typeface="Arial"/>
              </a:rPr>
              <a:t>after</a:t>
            </a: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 the timely filing limit </a:t>
            </a:r>
            <a:r>
              <a:rPr kumimoji="0" lang="en-US" sz="7200" b="0" u="none" strike="noStrike" kern="1200" cap="none" spc="0" normalizeH="0" baseline="0" noProof="0" dirty="0">
                <a:ln>
                  <a:noFill/>
                </a:ln>
                <a:solidFill>
                  <a:schemeClr val="tx1"/>
                </a:solidFill>
                <a:effectLst/>
                <a:uLnTx/>
                <a:uFillTx/>
                <a:latin typeface="Montserrat Light"/>
                <a:ea typeface="+mn-ea"/>
                <a:cs typeface="Arial"/>
              </a:rPr>
              <a:t>must</a:t>
            </a: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 have proof of timely filing attached.</a:t>
            </a:r>
          </a:p>
          <a:p>
            <a:pPr>
              <a:lnSpc>
                <a:spcPct val="110000"/>
              </a:lnSpc>
              <a:defRPr/>
            </a:pP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Proof of timely filing (a denied claim can be proof) must reflect a claim that was received by OHCA within the timely filing limit:</a:t>
            </a:r>
          </a:p>
          <a:p>
            <a:pPr lvl="2">
              <a:lnSpc>
                <a:spcPct val="110000"/>
              </a:lnSpc>
              <a:spcBef>
                <a:spcPts val="1000"/>
              </a:spcBef>
              <a:defRPr/>
            </a:pP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The full page from the remittance advice that includes the ICN, and all lines of service related to the claim.</a:t>
            </a:r>
          </a:p>
          <a:p>
            <a:pPr lvl="2">
              <a:lnSpc>
                <a:spcPct val="110000"/>
              </a:lnSpc>
              <a:spcBef>
                <a:spcPts val="1000"/>
              </a:spcBef>
              <a:defRPr/>
            </a:pP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A copy of the portal screen that includes the ICN and line-item details.</a:t>
            </a:r>
          </a:p>
          <a:p>
            <a:pPr lvl="2">
              <a:lnSpc>
                <a:spcPct val="110000"/>
              </a:lnSpc>
              <a:spcBef>
                <a:spcPts val="1000"/>
              </a:spcBef>
              <a:defRPr/>
            </a:pP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Date stamp on a paper claim returned by OHCA or </a:t>
            </a:r>
            <a:r>
              <a:rPr kumimoji="0" lang="en-US" sz="7200" b="0" i="0" u="none" strike="noStrike" kern="1200" cap="none" spc="0" normalizeH="0" baseline="0" noProof="0" dirty="0" err="1">
                <a:ln>
                  <a:noFill/>
                </a:ln>
                <a:solidFill>
                  <a:schemeClr val="tx1"/>
                </a:solidFill>
                <a:effectLst/>
                <a:uLnTx/>
                <a:uFillTx/>
                <a:latin typeface="Montserrat Light"/>
                <a:ea typeface="+mn-ea"/>
                <a:cs typeface="Arial"/>
              </a:rPr>
              <a:t>Gainwell</a:t>
            </a:r>
            <a:r>
              <a:rPr kumimoji="0" lang="en-US" sz="7200" b="0" i="0" u="none" strike="noStrike" kern="1200" cap="none" spc="0" normalizeH="0" baseline="0" noProof="0" dirty="0">
                <a:ln>
                  <a:noFill/>
                </a:ln>
                <a:solidFill>
                  <a:schemeClr val="tx1"/>
                </a:solidFill>
                <a:effectLst/>
                <a:uLnTx/>
                <a:uFillTx/>
                <a:latin typeface="Montserrat Light"/>
                <a:ea typeface="+mn-ea"/>
                <a:cs typeface="Arial"/>
              </a:rPr>
              <a:t>.</a:t>
            </a:r>
          </a:p>
          <a:p>
            <a:pPr>
              <a:lnSpc>
                <a:spcPct val="110000"/>
              </a:lnSpc>
            </a:pPr>
            <a:r>
              <a:rPr lang="en-US" sz="7200" dirty="0"/>
              <a:t>Claims nearing the timely filing limitation should not be voided without instruction from OHCA.</a:t>
            </a:r>
          </a:p>
          <a:p>
            <a:pPr lvl="2">
              <a:buFont typeface="Wingdings" panose="05000000000000000000" pitchFamily="2" charset="2"/>
              <a:buChar char="§"/>
              <a:defRPr/>
            </a:pPr>
            <a:endParaRPr kumimoji="0" lang="en-US" sz="7200" b="0" i="0" u="none" strike="noStrike" kern="1200" cap="none" spc="0" normalizeH="0" baseline="0" noProof="0" dirty="0">
              <a:ln>
                <a:noFill/>
              </a:ln>
              <a:solidFill>
                <a:schemeClr val="tx1"/>
              </a:solidFill>
              <a:effectLst/>
              <a:uLnTx/>
              <a:uFillTx/>
              <a:latin typeface="Montserrat Light"/>
              <a:ea typeface="+mn-ea"/>
              <a:cs typeface="Arial"/>
            </a:endParaRPr>
          </a:p>
          <a:p>
            <a:pPr marL="0" indent="0">
              <a:buNone/>
            </a:pPr>
            <a:endParaRPr lang="en-US" dirty="0"/>
          </a:p>
        </p:txBody>
      </p:sp>
    </p:spTree>
    <p:extLst>
      <p:ext uri="{BB962C8B-B14F-4D97-AF65-F5344CB8AC3E}">
        <p14:creationId xmlns:p14="http://schemas.microsoft.com/office/powerpoint/2010/main" val="3488335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F4C47A8-4BEA-4827-B216-624E6A89BEF9}"/>
              </a:ext>
            </a:extLst>
          </p:cNvPr>
          <p:cNvSpPr/>
          <p:nvPr/>
        </p:nvSpPr>
        <p:spPr>
          <a:xfrm>
            <a:off x="838200" y="2724150"/>
            <a:ext cx="10515600" cy="1247775"/>
          </a:xfrm>
          <a:prstGeom prst="roundRect">
            <a:avLst/>
          </a:prstGeom>
          <a:solidFill>
            <a:srgbClr val="46464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574CDE97-A928-48F3-9E89-723C14272196}"/>
              </a:ext>
            </a:extLst>
          </p:cNvPr>
          <p:cNvSpPr/>
          <p:nvPr/>
        </p:nvSpPr>
        <p:spPr>
          <a:xfrm>
            <a:off x="838200" y="4048125"/>
            <a:ext cx="10515600" cy="1382713"/>
          </a:xfrm>
          <a:prstGeom prst="roundRect">
            <a:avLst/>
          </a:prstGeom>
          <a:solidFill>
            <a:srgbClr val="0066A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7">
            <a:extLst>
              <a:ext uri="{FF2B5EF4-FFF2-40B4-BE49-F238E27FC236}">
                <a16:creationId xmlns:a16="http://schemas.microsoft.com/office/drawing/2014/main" id="{EB9A51C1-3DD2-4516-AEE1-77B1DA96CF1E}"/>
              </a:ext>
            </a:extLst>
          </p:cNvPr>
          <p:cNvSpPr/>
          <p:nvPr/>
        </p:nvSpPr>
        <p:spPr>
          <a:xfrm>
            <a:off x="904875" y="5507038"/>
            <a:ext cx="10448925" cy="331787"/>
          </a:xfrm>
          <a:prstGeom prst="roundRect">
            <a:avLst/>
          </a:prstGeom>
          <a:solidFill>
            <a:srgbClr val="46464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FBF692E-8515-4E28-8243-6F59BFC2F882}"/>
              </a:ext>
            </a:extLst>
          </p:cNvPr>
          <p:cNvSpPr>
            <a:spLocks noGrp="1"/>
          </p:cNvSpPr>
          <p:nvPr>
            <p:ph type="title"/>
          </p:nvPr>
        </p:nvSpPr>
        <p:spPr/>
        <p:txBody>
          <a:bodyPr/>
          <a:lstStyle/>
          <a:p>
            <a:r>
              <a:rPr lang="en-US" dirty="0">
                <a:solidFill>
                  <a:schemeClr val="tx1"/>
                </a:solidFill>
              </a:rPr>
              <a:t>Third party liability (TPL)</a:t>
            </a:r>
          </a:p>
        </p:txBody>
      </p:sp>
      <p:sp>
        <p:nvSpPr>
          <p:cNvPr id="3" name="Content Placeholder 2">
            <a:extLst>
              <a:ext uri="{FF2B5EF4-FFF2-40B4-BE49-F238E27FC236}">
                <a16:creationId xmlns:a16="http://schemas.microsoft.com/office/drawing/2014/main" id="{2E780934-A80A-4CCF-BF5D-FBCC6920BFDC}"/>
              </a:ext>
            </a:extLst>
          </p:cNvPr>
          <p:cNvSpPr>
            <a:spLocks noGrp="1"/>
          </p:cNvSpPr>
          <p:nvPr>
            <p:ph idx="1"/>
          </p:nvPr>
        </p:nvSpPr>
        <p:spPr>
          <a:xfrm>
            <a:off x="838200" y="1690688"/>
            <a:ext cx="10515600" cy="4486275"/>
          </a:xfrm>
        </p:spPr>
        <p:txBody>
          <a:bodyPr>
            <a:normAutofit/>
          </a:bodyPr>
          <a:lstStyle/>
          <a:p>
            <a:pPr marL="0" indent="0">
              <a:buNone/>
            </a:pPr>
            <a:r>
              <a:rPr lang="en-US" sz="2400" dirty="0">
                <a:solidFill>
                  <a:schemeClr val="tx1"/>
                </a:solidFill>
              </a:rPr>
              <a:t>Third Party Liability, or TPL, refers to another party responsible for paying health care costs before SoonerCare pays.</a:t>
            </a:r>
          </a:p>
          <a:p>
            <a:pPr marL="0" indent="0">
              <a:buNone/>
            </a:pPr>
            <a:endParaRPr lang="en-US" sz="800" dirty="0">
              <a:solidFill>
                <a:schemeClr val="tx1"/>
              </a:solidFill>
            </a:endParaRPr>
          </a:p>
          <a:p>
            <a:r>
              <a:rPr lang="en-US" sz="2000" dirty="0">
                <a:solidFill>
                  <a:schemeClr val="tx1"/>
                </a:solidFill>
              </a:rPr>
              <a:t>All available TPL resources must meet their legal obligation to pay claims first, as </a:t>
            </a:r>
            <a:r>
              <a:rPr lang="en-US" sz="2000" b="1" dirty="0">
                <a:solidFill>
                  <a:schemeClr val="tx1"/>
                </a:solidFill>
              </a:rPr>
              <a:t>SoonerCare is the payer of last resort</a:t>
            </a:r>
            <a:r>
              <a:rPr lang="en-US" sz="2000" dirty="0">
                <a:solidFill>
                  <a:schemeClr val="tx1"/>
                </a:solidFill>
              </a:rPr>
              <a:t>, with few exceptions:</a:t>
            </a:r>
          </a:p>
          <a:p>
            <a:pPr lvl="1">
              <a:buFont typeface="Wingdings" panose="05000000000000000000" pitchFamily="2" charset="2"/>
              <a:buChar char="§"/>
            </a:pPr>
            <a:r>
              <a:rPr lang="en-US" sz="2000" dirty="0">
                <a:solidFill>
                  <a:schemeClr val="tx1"/>
                </a:solidFill>
              </a:rPr>
              <a:t>Services provided at an I/T/U</a:t>
            </a:r>
          </a:p>
          <a:p>
            <a:pPr lvl="1">
              <a:buFont typeface="Wingdings" panose="05000000000000000000" pitchFamily="2" charset="2"/>
              <a:buChar char="§"/>
            </a:pPr>
            <a:r>
              <a:rPr lang="en-US" sz="2000" dirty="0">
                <a:solidFill>
                  <a:schemeClr val="tx1"/>
                </a:solidFill>
              </a:rPr>
              <a:t>Crime victim’s compensation</a:t>
            </a:r>
          </a:p>
          <a:p>
            <a:r>
              <a:rPr lang="en-US" sz="2000" dirty="0">
                <a:solidFill>
                  <a:schemeClr val="tx1"/>
                </a:solidFill>
              </a:rPr>
              <a:t>Examples of TPL include:</a:t>
            </a:r>
          </a:p>
          <a:p>
            <a:pPr lvl="1">
              <a:buFont typeface="Montserrat Light" panose="00000400000000000000" pitchFamily="2" charset="0"/>
              <a:buChar char="-"/>
            </a:pPr>
            <a:r>
              <a:rPr lang="en-US" sz="2000" dirty="0">
                <a:solidFill>
                  <a:schemeClr val="tx1"/>
                </a:solidFill>
              </a:rPr>
              <a:t>Private health insurance and Tricare		-  Estates and trusts</a:t>
            </a:r>
          </a:p>
          <a:p>
            <a:pPr lvl="1">
              <a:buFont typeface="Montserrat Light" panose="00000400000000000000" pitchFamily="2" charset="0"/>
              <a:buChar char="-"/>
            </a:pPr>
            <a:r>
              <a:rPr lang="en-US" sz="2000" dirty="0">
                <a:solidFill>
                  <a:schemeClr val="tx1"/>
                </a:solidFill>
              </a:rPr>
              <a:t>Casualty insurance				-  Tort proceeds</a:t>
            </a:r>
          </a:p>
          <a:p>
            <a:pPr lvl="1">
              <a:buFont typeface="Montserrat Light" panose="00000400000000000000" pitchFamily="2" charset="0"/>
              <a:buChar char="-"/>
            </a:pPr>
            <a:r>
              <a:rPr lang="en-US" sz="2000" dirty="0">
                <a:solidFill>
                  <a:schemeClr val="tx1"/>
                </a:solidFill>
              </a:rPr>
              <a:t>Worker’s compensation			-  Medicare</a:t>
            </a:r>
          </a:p>
          <a:p>
            <a:r>
              <a:rPr lang="en-US" sz="2000" dirty="0">
                <a:solidFill>
                  <a:schemeClr val="tx1"/>
                </a:solidFill>
              </a:rPr>
              <a:t> Visit OHCA’s </a:t>
            </a:r>
            <a:r>
              <a:rPr lang="en-US" sz="2000" b="1" dirty="0">
                <a:solidFill>
                  <a:srgbClr val="187BC0"/>
                </a:solidFill>
                <a:hlinkClick r:id="rId2">
                  <a:extLst>
                    <a:ext uri="{A12FA001-AC4F-418D-AE19-62706E023703}">
                      <ahyp:hlinkClr xmlns:ahyp="http://schemas.microsoft.com/office/drawing/2018/hyperlinkcolor" val="tx"/>
                    </a:ext>
                  </a:extLst>
                </a:hlinkClick>
              </a:rPr>
              <a:t>Third Party Liability page</a:t>
            </a:r>
            <a:r>
              <a:rPr lang="en-US" sz="2000" b="1" dirty="0">
                <a:solidFill>
                  <a:srgbClr val="187BC0"/>
                </a:solidFill>
              </a:rPr>
              <a:t> </a:t>
            </a:r>
            <a:r>
              <a:rPr lang="en-US" sz="2000" dirty="0">
                <a:solidFill>
                  <a:schemeClr val="tx1"/>
                </a:solidFill>
              </a:rPr>
              <a:t>for a list of TPL carriers.</a:t>
            </a:r>
            <a:endParaRPr lang="en-US" sz="2000" b="1" dirty="0">
              <a:solidFill>
                <a:schemeClr val="tx1"/>
              </a:solidFill>
            </a:endParaRPr>
          </a:p>
        </p:txBody>
      </p:sp>
    </p:spTree>
    <p:extLst>
      <p:ext uri="{BB962C8B-B14F-4D97-AF65-F5344CB8AC3E}">
        <p14:creationId xmlns:p14="http://schemas.microsoft.com/office/powerpoint/2010/main" val="37211553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F692E-8515-4E28-8243-6F59BFC2F882}"/>
              </a:ext>
            </a:extLst>
          </p:cNvPr>
          <p:cNvSpPr>
            <a:spLocks noGrp="1"/>
          </p:cNvSpPr>
          <p:nvPr>
            <p:ph type="title"/>
          </p:nvPr>
        </p:nvSpPr>
        <p:spPr/>
        <p:txBody>
          <a:bodyPr/>
          <a:lstStyle/>
          <a:p>
            <a:r>
              <a:rPr lang="en-US" dirty="0" err="1">
                <a:solidFill>
                  <a:schemeClr val="tx1"/>
                </a:solidFill>
              </a:rPr>
              <a:t>tpl</a:t>
            </a:r>
            <a:r>
              <a:rPr lang="en-US" dirty="0">
                <a:solidFill>
                  <a:schemeClr val="tx1"/>
                </a:solidFill>
              </a:rPr>
              <a:t> responsibilities</a:t>
            </a:r>
          </a:p>
        </p:txBody>
      </p:sp>
      <p:sp>
        <p:nvSpPr>
          <p:cNvPr id="3" name="Content Placeholder 2">
            <a:extLst>
              <a:ext uri="{FF2B5EF4-FFF2-40B4-BE49-F238E27FC236}">
                <a16:creationId xmlns:a16="http://schemas.microsoft.com/office/drawing/2014/main" id="{2E780934-A80A-4CCF-BF5D-FBCC6920BFDC}"/>
              </a:ext>
            </a:extLst>
          </p:cNvPr>
          <p:cNvSpPr>
            <a:spLocks noGrp="1"/>
          </p:cNvSpPr>
          <p:nvPr>
            <p:ph idx="1"/>
          </p:nvPr>
        </p:nvSpPr>
        <p:spPr>
          <a:xfrm>
            <a:off x="838200" y="1690688"/>
            <a:ext cx="10515600" cy="4486275"/>
          </a:xfrm>
        </p:spPr>
        <p:txBody>
          <a:bodyPr>
            <a:normAutofit/>
          </a:bodyPr>
          <a:lstStyle/>
          <a:p>
            <a:pPr marL="0" indent="0">
              <a:lnSpc>
                <a:spcPct val="100000"/>
              </a:lnSpc>
              <a:spcBef>
                <a:spcPts val="600"/>
              </a:spcBef>
              <a:buNone/>
            </a:pPr>
            <a:r>
              <a:rPr lang="en-US" sz="2400" dirty="0">
                <a:solidFill>
                  <a:schemeClr val="tx1"/>
                </a:solidFill>
              </a:rPr>
              <a:t>Federal regulations (42 CFR 447.20) prohibit providers from billing a member while a claim is pending adjudication.</a:t>
            </a:r>
          </a:p>
          <a:p>
            <a:pPr marL="457200" lvl="1" indent="0">
              <a:lnSpc>
                <a:spcPct val="100000"/>
              </a:lnSpc>
              <a:spcBef>
                <a:spcPts val="600"/>
              </a:spcBef>
              <a:buNone/>
            </a:pPr>
            <a:r>
              <a:rPr lang="en-US" sz="2000" dirty="0">
                <a:solidFill>
                  <a:schemeClr val="tx1"/>
                </a:solidFill>
              </a:rPr>
              <a:t>Providers cannot refuse service because the member has third party coverage.</a:t>
            </a:r>
          </a:p>
          <a:p>
            <a:pPr marL="457200" lvl="1" indent="0">
              <a:lnSpc>
                <a:spcPct val="100000"/>
              </a:lnSpc>
              <a:spcBef>
                <a:spcPts val="600"/>
              </a:spcBef>
              <a:buNone/>
            </a:pPr>
            <a:r>
              <a:rPr lang="en-US" sz="2000" dirty="0">
                <a:solidFill>
                  <a:schemeClr val="tx1"/>
                </a:solidFill>
              </a:rPr>
              <a:t>Providers cannot collect the copayment of the primary insurance if the  member also has SoonerCare.</a:t>
            </a:r>
          </a:p>
          <a:p>
            <a:pPr marL="457200" lvl="1" indent="0">
              <a:lnSpc>
                <a:spcPct val="100000"/>
              </a:lnSpc>
              <a:spcBef>
                <a:spcPts val="600"/>
              </a:spcBef>
              <a:buNone/>
            </a:pPr>
            <a:r>
              <a:rPr lang="en-US" sz="2000" dirty="0">
                <a:solidFill>
                  <a:schemeClr val="tx1"/>
                </a:solidFill>
              </a:rPr>
              <a:t>Providers must write off any amount over the SoonerCare allowable.</a:t>
            </a:r>
          </a:p>
          <a:p>
            <a:pPr marL="0" indent="0">
              <a:lnSpc>
                <a:spcPct val="100000"/>
              </a:lnSpc>
              <a:spcBef>
                <a:spcPts val="600"/>
              </a:spcBef>
              <a:buNone/>
            </a:pPr>
            <a:endParaRPr lang="en-US" sz="800" dirty="0">
              <a:solidFill>
                <a:schemeClr val="tx1"/>
              </a:solidFill>
            </a:endParaRPr>
          </a:p>
          <a:p>
            <a:pPr marL="0" indent="0">
              <a:lnSpc>
                <a:spcPct val="100000"/>
              </a:lnSpc>
              <a:spcBef>
                <a:spcPts val="600"/>
              </a:spcBef>
              <a:buNone/>
            </a:pPr>
            <a:r>
              <a:rPr lang="en-US" sz="2400" dirty="0">
                <a:solidFill>
                  <a:schemeClr val="tx1"/>
                </a:solidFill>
              </a:rPr>
              <a:t>A member can only be billed if:</a:t>
            </a:r>
          </a:p>
          <a:p>
            <a:pPr>
              <a:lnSpc>
                <a:spcPct val="100000"/>
              </a:lnSpc>
              <a:spcBef>
                <a:spcPts val="600"/>
              </a:spcBef>
            </a:pPr>
            <a:r>
              <a:rPr lang="en-US" sz="2000" dirty="0">
                <a:solidFill>
                  <a:schemeClr val="tx1"/>
                </a:solidFill>
              </a:rPr>
              <a:t>The service rendered is a non-covered service.</a:t>
            </a:r>
          </a:p>
          <a:p>
            <a:pPr>
              <a:lnSpc>
                <a:spcPct val="100000"/>
              </a:lnSpc>
              <a:spcBef>
                <a:spcPts val="600"/>
              </a:spcBef>
            </a:pPr>
            <a:r>
              <a:rPr lang="en-US" sz="2000" dirty="0">
                <a:solidFill>
                  <a:schemeClr val="tx1"/>
                </a:solidFill>
              </a:rPr>
              <a:t>The member does not adhere to all the rules of the primary insurance and SoonerCare.</a:t>
            </a:r>
          </a:p>
          <a:p>
            <a:pPr marL="0" indent="0">
              <a:buNone/>
            </a:pPr>
            <a:endParaRPr lang="en-US" sz="2000" dirty="0">
              <a:solidFill>
                <a:schemeClr val="tx1"/>
              </a:solidFill>
            </a:endParaRPr>
          </a:p>
        </p:txBody>
      </p:sp>
      <p:pic>
        <p:nvPicPr>
          <p:cNvPr id="7" name="Graphic 6" descr="Close with solid fill">
            <a:extLst>
              <a:ext uri="{FF2B5EF4-FFF2-40B4-BE49-F238E27FC236}">
                <a16:creationId xmlns:a16="http://schemas.microsoft.com/office/drawing/2014/main" id="{57B7D5C7-66BD-40BF-8E48-A082DCEC97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501900"/>
            <a:ext cx="457200" cy="457200"/>
          </a:xfrm>
          <a:prstGeom prst="rect">
            <a:avLst/>
          </a:prstGeom>
        </p:spPr>
      </p:pic>
      <p:pic>
        <p:nvPicPr>
          <p:cNvPr id="8" name="Graphic 7" descr="Close with solid fill">
            <a:extLst>
              <a:ext uri="{FF2B5EF4-FFF2-40B4-BE49-F238E27FC236}">
                <a16:creationId xmlns:a16="http://schemas.microsoft.com/office/drawing/2014/main" id="{0108746A-1864-46DA-AE67-890AEB0B6C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3194048"/>
            <a:ext cx="457200" cy="457200"/>
          </a:xfrm>
          <a:prstGeom prst="rect">
            <a:avLst/>
          </a:prstGeom>
        </p:spPr>
      </p:pic>
      <p:pic>
        <p:nvPicPr>
          <p:cNvPr id="9" name="Graphic 8" descr="Close with solid fill">
            <a:extLst>
              <a:ext uri="{FF2B5EF4-FFF2-40B4-BE49-F238E27FC236}">
                <a16:creationId xmlns:a16="http://schemas.microsoft.com/office/drawing/2014/main" id="{9CBE7CF5-C98D-4004-BCDA-481BF155C3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3835403"/>
            <a:ext cx="457200" cy="457200"/>
          </a:xfrm>
          <a:prstGeom prst="rect">
            <a:avLst/>
          </a:prstGeom>
        </p:spPr>
      </p:pic>
    </p:spTree>
    <p:extLst>
      <p:ext uri="{BB962C8B-B14F-4D97-AF65-F5344CB8AC3E}">
        <p14:creationId xmlns:p14="http://schemas.microsoft.com/office/powerpoint/2010/main" val="1597341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325643-A5CF-AF28-1419-E9DA62E703A9}"/>
              </a:ext>
            </a:extLst>
          </p:cNvPr>
          <p:cNvSpPr>
            <a:spLocks noGrp="1"/>
          </p:cNvSpPr>
          <p:nvPr>
            <p:ph type="title"/>
          </p:nvPr>
        </p:nvSpPr>
        <p:spPr/>
        <p:txBody>
          <a:bodyPr/>
          <a:lstStyle/>
          <a:p>
            <a:r>
              <a:rPr lang="en-US" dirty="0"/>
              <a:t>resources</a:t>
            </a:r>
          </a:p>
        </p:txBody>
      </p:sp>
    </p:spTree>
    <p:extLst>
      <p:ext uri="{BB962C8B-B14F-4D97-AF65-F5344CB8AC3E}">
        <p14:creationId xmlns:p14="http://schemas.microsoft.com/office/powerpoint/2010/main" val="630570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7EB00-9FD2-ED3C-EB5F-06AFFC7B5EE6}"/>
              </a:ext>
            </a:extLst>
          </p:cNvPr>
          <p:cNvSpPr>
            <a:spLocks noGrp="1"/>
          </p:cNvSpPr>
          <p:nvPr>
            <p:ph type="title"/>
          </p:nvPr>
        </p:nvSpPr>
        <p:spPr/>
        <p:txBody>
          <a:bodyPr/>
          <a:lstStyle/>
          <a:p>
            <a:r>
              <a:rPr lang="en-US" dirty="0"/>
              <a:t>Eligible providers and contracting </a:t>
            </a:r>
          </a:p>
        </p:txBody>
      </p:sp>
    </p:spTree>
    <p:extLst>
      <p:ext uri="{BB962C8B-B14F-4D97-AF65-F5344CB8AC3E}">
        <p14:creationId xmlns:p14="http://schemas.microsoft.com/office/powerpoint/2010/main" val="1372902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elevision with solid fill">
            <a:extLst>
              <a:ext uri="{FF2B5EF4-FFF2-40B4-BE49-F238E27FC236}">
                <a16:creationId xmlns:a16="http://schemas.microsoft.com/office/drawing/2014/main" id="{F7F5C8CD-1E82-4096-95A5-F1545B3CFE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1964" y="277090"/>
            <a:ext cx="10651836" cy="7287491"/>
          </a:xfrm>
          <a:prstGeom prst="rect">
            <a:avLst/>
          </a:prstGeom>
        </p:spPr>
      </p:pic>
      <p:sp>
        <p:nvSpPr>
          <p:cNvPr id="2" name="Title 1">
            <a:extLst>
              <a:ext uri="{FF2B5EF4-FFF2-40B4-BE49-F238E27FC236}">
                <a16:creationId xmlns:a16="http://schemas.microsoft.com/office/drawing/2014/main" id="{BA584CAB-FA0C-47E7-B966-9BD683907E60}"/>
              </a:ext>
            </a:extLst>
          </p:cNvPr>
          <p:cNvSpPr>
            <a:spLocks noGrp="1"/>
          </p:cNvSpPr>
          <p:nvPr>
            <p:ph type="title"/>
          </p:nvPr>
        </p:nvSpPr>
        <p:spPr/>
        <p:txBody>
          <a:bodyPr/>
          <a:lstStyle/>
          <a:p>
            <a:r>
              <a:rPr lang="en-US" dirty="0" err="1">
                <a:solidFill>
                  <a:schemeClr val="tx1"/>
                </a:solidFill>
              </a:rPr>
              <a:t>ohca</a:t>
            </a:r>
            <a:r>
              <a:rPr lang="en-US" dirty="0">
                <a:solidFill>
                  <a:schemeClr val="tx1"/>
                </a:solidFill>
              </a:rPr>
              <a:t> public website</a:t>
            </a:r>
          </a:p>
        </p:txBody>
      </p:sp>
      <p:sp>
        <p:nvSpPr>
          <p:cNvPr id="3" name="Content Placeholder 2">
            <a:extLst>
              <a:ext uri="{FF2B5EF4-FFF2-40B4-BE49-F238E27FC236}">
                <a16:creationId xmlns:a16="http://schemas.microsoft.com/office/drawing/2014/main" id="{82A8A996-46D0-4209-869A-02E74336FB79}"/>
              </a:ext>
            </a:extLst>
          </p:cNvPr>
          <p:cNvSpPr>
            <a:spLocks noGrp="1"/>
          </p:cNvSpPr>
          <p:nvPr>
            <p:ph idx="1"/>
          </p:nvPr>
        </p:nvSpPr>
        <p:spPr>
          <a:xfrm>
            <a:off x="1653309" y="1861850"/>
            <a:ext cx="9291782" cy="3689204"/>
          </a:xfrm>
        </p:spPr>
        <p:txBody>
          <a:bodyPr/>
          <a:lstStyle/>
          <a:p>
            <a:pPr marL="0" indent="0">
              <a:buNone/>
            </a:pPr>
            <a:r>
              <a:rPr lang="en-US" sz="2400" dirty="0">
                <a:solidFill>
                  <a:schemeClr val="tx1"/>
                </a:solidFill>
              </a:rPr>
              <a:t>OHCA’s public website is the best source for current SoonerCare information: </a:t>
            </a:r>
            <a:r>
              <a:rPr lang="en-US" sz="2400" b="1" dirty="0">
                <a:solidFill>
                  <a:srgbClr val="187BC0"/>
                </a:solidFill>
                <a:hlinkClick r:id="rId4">
                  <a:extLst>
                    <a:ext uri="{A12FA001-AC4F-418D-AE19-62706E023703}">
                      <ahyp:hlinkClr xmlns:ahyp="http://schemas.microsoft.com/office/drawing/2018/hyperlinkcolor" val="tx"/>
                    </a:ext>
                  </a:extLst>
                </a:hlinkClick>
              </a:rPr>
              <a:t>oklahoma.gov/ohca</a:t>
            </a:r>
            <a:r>
              <a:rPr lang="en-US" sz="2400" dirty="0"/>
              <a:t>. </a:t>
            </a:r>
          </a:p>
          <a:p>
            <a:endParaRPr lang="en-US" sz="800" dirty="0">
              <a:solidFill>
                <a:schemeClr val="tx1"/>
              </a:solidFill>
            </a:endParaRPr>
          </a:p>
          <a:p>
            <a:r>
              <a:rPr lang="en-US" sz="2000" dirty="0">
                <a:solidFill>
                  <a:schemeClr val="tx1"/>
                </a:solidFill>
              </a:rPr>
              <a:t>A</a:t>
            </a:r>
            <a:r>
              <a:rPr lang="en-US" sz="2000" dirty="0"/>
              <a:t> </a:t>
            </a:r>
            <a:r>
              <a:rPr lang="en-US" sz="2000" b="1" dirty="0">
                <a:solidFill>
                  <a:srgbClr val="187BC0"/>
                </a:solidFill>
                <a:hlinkClick r:id="rId5">
                  <a:extLst>
                    <a:ext uri="{A12FA001-AC4F-418D-AE19-62706E023703}">
                      <ahyp:hlinkClr xmlns:ahyp="http://schemas.microsoft.com/office/drawing/2018/hyperlinkcolor" val="tx"/>
                    </a:ext>
                  </a:extLst>
                </a:hlinkClick>
              </a:rPr>
              <a:t>provider toolkit</a:t>
            </a:r>
            <a:r>
              <a:rPr lang="en-US" sz="2000" dirty="0">
                <a:solidFill>
                  <a:srgbClr val="187BC0"/>
                </a:solidFill>
              </a:rPr>
              <a:t> </a:t>
            </a:r>
            <a:r>
              <a:rPr lang="en-US" sz="2000" dirty="0">
                <a:solidFill>
                  <a:schemeClr val="tx1"/>
                </a:solidFill>
              </a:rPr>
              <a:t>is available to help providers locate helpful information online more efficiently.</a:t>
            </a:r>
          </a:p>
          <a:p>
            <a:r>
              <a:rPr lang="en-US" sz="2000" dirty="0">
                <a:solidFill>
                  <a:schemeClr val="tx1"/>
                </a:solidFill>
              </a:rPr>
              <a:t>Find service-specific information such as rules, manuals, prior authorization, forms and contracts for enrolling in the SoonerCare program and other important topics based on the services you provide on the </a:t>
            </a:r>
            <a:r>
              <a:rPr lang="en-US" sz="2000" b="1" dirty="0">
                <a:solidFill>
                  <a:srgbClr val="187BC0"/>
                </a:solidFill>
                <a:hlinkClick r:id="rId6">
                  <a:extLst>
                    <a:ext uri="{A12FA001-AC4F-418D-AE19-62706E023703}">
                      <ahyp:hlinkClr xmlns:ahyp="http://schemas.microsoft.com/office/drawing/2018/hyperlinkcolor" val="tx"/>
                    </a:ext>
                  </a:extLst>
                </a:hlinkClick>
              </a:rPr>
              <a:t>provider types page</a:t>
            </a:r>
            <a:r>
              <a:rPr lang="en-US" sz="2000" dirty="0">
                <a:solidFill>
                  <a:schemeClr val="tx1"/>
                </a:solidFill>
              </a:rPr>
              <a:t>. </a:t>
            </a:r>
          </a:p>
          <a:p>
            <a:r>
              <a:rPr lang="en-US" sz="2000" b="1" dirty="0">
                <a:solidFill>
                  <a:srgbClr val="187BC0"/>
                </a:solidFill>
                <a:hlinkClick r:id="rId7">
                  <a:extLst>
                    <a:ext uri="{A12FA001-AC4F-418D-AE19-62706E023703}">
                      <ahyp:hlinkClr xmlns:ahyp="http://schemas.microsoft.com/office/drawing/2018/hyperlinkcolor" val="tx"/>
                    </a:ext>
                  </a:extLst>
                </a:hlinkClick>
              </a:rPr>
              <a:t>Policy and rules</a:t>
            </a:r>
            <a:r>
              <a:rPr lang="en-US" sz="2000" b="1" dirty="0">
                <a:solidFill>
                  <a:srgbClr val="187BC0"/>
                </a:solidFill>
              </a:rPr>
              <a:t> </a:t>
            </a:r>
            <a:r>
              <a:rPr lang="en-US" sz="2000" dirty="0">
                <a:solidFill>
                  <a:schemeClr val="tx1"/>
                </a:solidFill>
              </a:rPr>
              <a:t>are available to review online.</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307946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02F6-54E4-4951-83F4-F4A4C392732D}"/>
              </a:ext>
            </a:extLst>
          </p:cNvPr>
          <p:cNvSpPr>
            <a:spLocks noGrp="1"/>
          </p:cNvSpPr>
          <p:nvPr>
            <p:ph type="title"/>
          </p:nvPr>
        </p:nvSpPr>
        <p:spPr/>
        <p:txBody>
          <a:bodyPr/>
          <a:lstStyle/>
          <a:p>
            <a:r>
              <a:rPr lang="en-US" dirty="0">
                <a:solidFill>
                  <a:schemeClr val="tx1"/>
                </a:solidFill>
              </a:rPr>
              <a:t>provider enrollment</a:t>
            </a:r>
          </a:p>
        </p:txBody>
      </p:sp>
      <p:sp>
        <p:nvSpPr>
          <p:cNvPr id="3" name="Content Placeholder 2">
            <a:extLst>
              <a:ext uri="{FF2B5EF4-FFF2-40B4-BE49-F238E27FC236}">
                <a16:creationId xmlns:a16="http://schemas.microsoft.com/office/drawing/2014/main" id="{37E46471-CCEB-436D-93AF-5300A4677039}"/>
              </a:ext>
            </a:extLst>
          </p:cNvPr>
          <p:cNvSpPr>
            <a:spLocks noGrp="1"/>
          </p:cNvSpPr>
          <p:nvPr>
            <p:ph idx="1"/>
          </p:nvPr>
        </p:nvSpPr>
        <p:spPr>
          <a:xfrm>
            <a:off x="838199" y="2092411"/>
            <a:ext cx="10898171" cy="4084552"/>
          </a:xfrm>
        </p:spPr>
        <p:txBody>
          <a:bodyPr>
            <a:normAutofit lnSpcReduction="10000"/>
          </a:bodyPr>
          <a:lstStyle/>
          <a:p>
            <a:r>
              <a:rPr lang="en-US" dirty="0">
                <a:solidFill>
                  <a:schemeClr val="tx1"/>
                </a:solidFill>
              </a:rPr>
              <a:t>Phone: 800-522-0114, option 5</a:t>
            </a:r>
          </a:p>
          <a:p>
            <a:endParaRPr lang="en-US" dirty="0">
              <a:solidFill>
                <a:schemeClr val="tx1"/>
              </a:solidFill>
            </a:endParaRPr>
          </a:p>
          <a:p>
            <a:r>
              <a:rPr lang="en-US" dirty="0">
                <a:solidFill>
                  <a:schemeClr val="tx1"/>
                </a:solidFill>
              </a:rPr>
              <a:t>Hours:  8 a.m.-5 p.m. on Mon., Tue., Thu., Fri. </a:t>
            </a:r>
          </a:p>
          <a:p>
            <a:pPr marL="0" indent="0">
              <a:buNone/>
            </a:pPr>
            <a:r>
              <a:rPr lang="en-US" dirty="0">
                <a:solidFill>
                  <a:schemeClr val="tx1"/>
                </a:solidFill>
              </a:rPr>
              <a:t>                 1-5 p.m. on Wed.</a:t>
            </a:r>
          </a:p>
          <a:p>
            <a:pPr marL="0" indent="0">
              <a:buNone/>
            </a:pPr>
            <a:endParaRPr lang="en-US" dirty="0">
              <a:solidFill>
                <a:schemeClr val="tx1"/>
              </a:solidFill>
            </a:endParaRPr>
          </a:p>
          <a:p>
            <a:r>
              <a:rPr lang="en-US" dirty="0">
                <a:solidFill>
                  <a:schemeClr val="tx1"/>
                </a:solidFill>
              </a:rPr>
              <a:t>Email:</a:t>
            </a:r>
            <a:r>
              <a:rPr lang="en-US" dirty="0"/>
              <a:t> </a:t>
            </a:r>
            <a:r>
              <a:rPr lang="en-US" b="1" dirty="0">
                <a:solidFill>
                  <a:srgbClr val="004E9A"/>
                </a:solidFill>
                <a:hlinkClick r:id="rId2">
                  <a:extLst>
                    <a:ext uri="{A12FA001-AC4F-418D-AE19-62706E023703}">
                      <ahyp:hlinkClr xmlns:ahyp="http://schemas.microsoft.com/office/drawing/2018/hyperlinkcolor" val="tx"/>
                    </a:ext>
                  </a:extLst>
                </a:hlinkClick>
              </a:rPr>
              <a:t>ProviderEnrollment@okhca.org</a:t>
            </a:r>
            <a:r>
              <a:rPr lang="en-US" b="1" dirty="0">
                <a:solidFill>
                  <a:srgbClr val="004E9A"/>
                </a:solidFill>
              </a:rPr>
              <a:t> </a:t>
            </a:r>
          </a:p>
          <a:p>
            <a:endParaRPr lang="en-US" b="1" dirty="0">
              <a:solidFill>
                <a:schemeClr val="tx1"/>
              </a:solidFill>
            </a:endParaRPr>
          </a:p>
          <a:p>
            <a:r>
              <a:rPr lang="en-US" dirty="0">
                <a:solidFill>
                  <a:schemeClr val="tx1"/>
                </a:solidFill>
              </a:rPr>
              <a:t>Web: </a:t>
            </a:r>
            <a:r>
              <a:rPr lang="en-US" b="1" dirty="0">
                <a:solidFill>
                  <a:srgbClr val="004E9A"/>
                </a:solidFill>
                <a:hlinkClick r:id="rId3">
                  <a:extLst>
                    <a:ext uri="{A12FA001-AC4F-418D-AE19-62706E023703}">
                      <ahyp:hlinkClr xmlns:ahyp="http://schemas.microsoft.com/office/drawing/2018/hyperlinkcolor" val="tx"/>
                    </a:ext>
                  </a:extLst>
                </a:hlinkClick>
              </a:rPr>
              <a:t>oklahoma.gov/ohca/providers/provider-enrollment.html</a:t>
            </a:r>
            <a:r>
              <a:rPr lang="en-US" b="1" dirty="0">
                <a:solidFill>
                  <a:srgbClr val="004E9A"/>
                </a:solidFill>
              </a:rPr>
              <a:t> </a:t>
            </a:r>
          </a:p>
        </p:txBody>
      </p:sp>
    </p:spTree>
    <p:extLst>
      <p:ext uri="{BB962C8B-B14F-4D97-AF65-F5344CB8AC3E}">
        <p14:creationId xmlns:p14="http://schemas.microsoft.com/office/powerpoint/2010/main" val="4219362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808011"/>
            <a:ext cx="10515600" cy="4178267"/>
          </a:xfrm>
        </p:spPr>
        <p:txBody>
          <a:bodyPr vert="horz" lIns="91440" tIns="45720" rIns="91440" bIns="45720" rtlCol="0" anchor="t">
            <a:normAutofit/>
          </a:bodyPr>
          <a:lstStyle/>
          <a:p>
            <a:pPr>
              <a:spcBef>
                <a:spcPts val="1200"/>
              </a:spcBef>
              <a:spcAft>
                <a:spcPts val="600"/>
              </a:spcAft>
            </a:pPr>
            <a:r>
              <a:rPr lang="en-US" sz="2400" b="1" dirty="0">
                <a:solidFill>
                  <a:schemeClr val="tx1"/>
                </a:solidFill>
                <a:latin typeface="Montserrat Light"/>
                <a:cs typeface="Arial" panose="020B0604020202020204" pitchFamily="34" charset="0"/>
              </a:rPr>
              <a:t>OHCA Call Center</a:t>
            </a:r>
            <a:br>
              <a:rPr lang="en-US" sz="2400" b="1" dirty="0">
                <a:solidFill>
                  <a:schemeClr val="tx1"/>
                </a:solidFill>
                <a:latin typeface="Montserrat Light"/>
                <a:cs typeface="Arial" panose="020B0604020202020204" pitchFamily="34" charset="0"/>
              </a:rPr>
            </a:br>
            <a:r>
              <a:rPr lang="en-US" dirty="0">
                <a:solidFill>
                  <a:schemeClr val="tx1"/>
                </a:solidFill>
                <a:latin typeface="Montserrat Light"/>
                <a:cs typeface="Arial"/>
              </a:rPr>
              <a:t>800-522-0114 or 405-522-6205, option 1</a:t>
            </a:r>
          </a:p>
          <a:p>
            <a:pPr lvl="1">
              <a:spcBef>
                <a:spcPts val="1200"/>
              </a:spcBef>
              <a:spcAft>
                <a:spcPts val="600"/>
              </a:spcAft>
              <a:buFont typeface="Montserrat Light" panose="00000400000000000000" pitchFamily="2" charset="0"/>
              <a:buChar char="‐"/>
            </a:pPr>
            <a:endParaRPr lang="en-US" sz="1000" dirty="0">
              <a:solidFill>
                <a:schemeClr val="tx1"/>
              </a:solidFill>
              <a:latin typeface="Montserrat Light"/>
              <a:cs typeface="Arial"/>
            </a:endParaRPr>
          </a:p>
          <a:p>
            <a:pPr>
              <a:spcBef>
                <a:spcPts val="1200"/>
              </a:spcBef>
              <a:spcAft>
                <a:spcPts val="600"/>
              </a:spcAft>
            </a:pPr>
            <a:r>
              <a:rPr lang="en-US" sz="2400" b="1" dirty="0">
                <a:solidFill>
                  <a:schemeClr val="tx1"/>
                </a:solidFill>
                <a:latin typeface="Montserrat Light"/>
                <a:cs typeface="Arial" panose="020B0604020202020204" pitchFamily="34" charset="0"/>
              </a:rPr>
              <a:t>Internet Help Desk</a:t>
            </a:r>
            <a:br>
              <a:rPr lang="en-US" sz="2400" b="1" dirty="0">
                <a:solidFill>
                  <a:schemeClr val="tx1"/>
                </a:solidFill>
                <a:latin typeface="Montserrat Light"/>
                <a:cs typeface="Arial" panose="020B0604020202020204" pitchFamily="34" charset="0"/>
              </a:rPr>
            </a:br>
            <a:r>
              <a:rPr lang="en-US" dirty="0">
                <a:solidFill>
                  <a:schemeClr val="tx1"/>
                </a:solidFill>
                <a:latin typeface="Montserrat Light"/>
                <a:cs typeface="Arial"/>
              </a:rPr>
              <a:t>800-522-0114 or 405-522-6205, option 2, 1</a:t>
            </a:r>
          </a:p>
          <a:p>
            <a:pPr lvl="1">
              <a:spcBef>
                <a:spcPts val="1200"/>
              </a:spcBef>
              <a:spcAft>
                <a:spcPts val="600"/>
              </a:spcAft>
              <a:buFont typeface="Montserrat Light" panose="00000400000000000000" pitchFamily="2" charset="0"/>
              <a:buChar char="‐"/>
            </a:pPr>
            <a:endParaRPr lang="en-US" sz="1000" dirty="0">
              <a:solidFill>
                <a:schemeClr val="tx1"/>
              </a:solidFill>
              <a:latin typeface="Montserrat Light"/>
              <a:cs typeface="Arial"/>
            </a:endParaRPr>
          </a:p>
          <a:p>
            <a:pPr>
              <a:spcBef>
                <a:spcPts val="1200"/>
              </a:spcBef>
              <a:spcAft>
                <a:spcPts val="600"/>
              </a:spcAft>
            </a:pPr>
            <a:r>
              <a:rPr lang="en-US" sz="2400" b="1" dirty="0">
                <a:solidFill>
                  <a:schemeClr val="tx1"/>
                </a:solidFill>
                <a:latin typeface="Montserrat Light"/>
                <a:cs typeface="Arial" panose="020B0604020202020204" pitchFamily="34" charset="0"/>
              </a:rPr>
              <a:t>EDI Help Desk</a:t>
            </a:r>
            <a:br>
              <a:rPr lang="en-US" sz="2400" b="1" dirty="0">
                <a:solidFill>
                  <a:schemeClr val="tx1"/>
                </a:solidFill>
                <a:latin typeface="Montserrat Light"/>
                <a:cs typeface="Arial" panose="020B0604020202020204" pitchFamily="34" charset="0"/>
              </a:rPr>
            </a:br>
            <a:r>
              <a:rPr lang="en-US" dirty="0">
                <a:solidFill>
                  <a:schemeClr val="tx1"/>
                </a:solidFill>
                <a:latin typeface="Montserrat Light"/>
                <a:cs typeface="Arial"/>
              </a:rPr>
              <a:t>800-522-0114 or 405-522-6205, option 2, 2</a:t>
            </a:r>
          </a:p>
          <a:p>
            <a:pPr lvl="1">
              <a:spcBef>
                <a:spcPts val="1200"/>
              </a:spcBef>
              <a:spcAft>
                <a:spcPts val="600"/>
              </a:spcAft>
              <a:buFont typeface="Montserrat Light" panose="00000400000000000000" pitchFamily="2" charset="0"/>
              <a:buChar char="-"/>
            </a:pPr>
            <a:endParaRPr lang="en-US" dirty="0">
              <a:solidFill>
                <a:schemeClr val="tx1"/>
              </a:solidFill>
              <a:latin typeface="Montserrat Light"/>
              <a:cs typeface="Arial"/>
            </a:endParaRPr>
          </a:p>
          <a:p>
            <a:pPr lvl="1">
              <a:spcBef>
                <a:spcPts val="1200"/>
              </a:spcBef>
              <a:spcAft>
                <a:spcPts val="600"/>
              </a:spcAft>
              <a:buFont typeface="Montserrat Light" panose="00000400000000000000" pitchFamily="2" charset="0"/>
              <a:buChar char="-"/>
            </a:pPr>
            <a:endParaRPr lang="en-US" sz="2600" dirty="0">
              <a:latin typeface="Montserrat Light"/>
              <a:cs typeface="Arial"/>
            </a:endParaRPr>
          </a:p>
        </p:txBody>
      </p:sp>
      <p:sp>
        <p:nvSpPr>
          <p:cNvPr id="2" name="Title 1"/>
          <p:cNvSpPr>
            <a:spLocks noGrp="1"/>
          </p:cNvSpPr>
          <p:nvPr>
            <p:ph type="title"/>
          </p:nvPr>
        </p:nvSpPr>
        <p:spPr/>
        <p:txBody>
          <a:bodyPr>
            <a:normAutofit/>
          </a:bodyPr>
          <a:lstStyle/>
          <a:p>
            <a:r>
              <a:rPr lang="en-US" dirty="0">
                <a:solidFill>
                  <a:schemeClr val="tx1"/>
                </a:solidFill>
              </a:rPr>
              <a:t>Helpful telephone numbers</a:t>
            </a:r>
          </a:p>
        </p:txBody>
      </p:sp>
      <p:pic>
        <p:nvPicPr>
          <p:cNvPr id="4" name="Graphic 3" descr="Telephone with solid fill">
            <a:extLst>
              <a:ext uri="{FF2B5EF4-FFF2-40B4-BE49-F238E27FC236}">
                <a16:creationId xmlns:a16="http://schemas.microsoft.com/office/drawing/2014/main" id="{7A2B5FDF-8AEE-4239-BEAD-7E6D3181C5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74607" y="1744494"/>
            <a:ext cx="4305299" cy="4305299"/>
          </a:xfrm>
          <a:prstGeom prst="rect">
            <a:avLst/>
          </a:prstGeom>
        </p:spPr>
      </p:pic>
    </p:spTree>
    <p:extLst>
      <p:ext uri="{BB962C8B-B14F-4D97-AF65-F5344CB8AC3E}">
        <p14:creationId xmlns:p14="http://schemas.microsoft.com/office/powerpoint/2010/main" val="20777335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p:cNvSpPr>
            <a:spLocks noGrp="1"/>
          </p:cNvSpPr>
          <p:nvPr>
            <p:ph type="title"/>
          </p:nvPr>
        </p:nvSpPr>
        <p:spPr>
          <a:xfrm>
            <a:off x="838200" y="304800"/>
            <a:ext cx="10668000" cy="1371600"/>
          </a:xfrm>
        </p:spPr>
        <p:txBody>
          <a:bodyPr>
            <a:normAutofit/>
          </a:bodyPr>
          <a:lstStyle/>
          <a:p>
            <a:pPr algn="l"/>
            <a:r>
              <a:rPr lang="en-US" dirty="0">
                <a:solidFill>
                  <a:schemeClr val="tx1"/>
                </a:solidFill>
                <a:latin typeface="Montserrat ExtraBold"/>
              </a:rPr>
              <a:t>Helpful links</a:t>
            </a:r>
          </a:p>
        </p:txBody>
      </p:sp>
      <p:sp>
        <p:nvSpPr>
          <p:cNvPr id="12" name="Content Placeholder 5"/>
          <p:cNvSpPr>
            <a:spLocks noGrp="1"/>
          </p:cNvSpPr>
          <p:nvPr>
            <p:ph idx="1"/>
          </p:nvPr>
        </p:nvSpPr>
        <p:spPr>
          <a:xfrm>
            <a:off x="838200" y="1676400"/>
            <a:ext cx="11170920" cy="4992255"/>
          </a:xfrm>
        </p:spPr>
        <p:txBody>
          <a:bodyPr>
            <a:noAutofit/>
          </a:bodyPr>
          <a:lstStyle/>
          <a:p>
            <a:pPr>
              <a:lnSpc>
                <a:spcPct val="100000"/>
              </a:lnSpc>
              <a:spcBef>
                <a:spcPts val="600"/>
              </a:spcBef>
              <a:spcAft>
                <a:spcPts val="600"/>
              </a:spcAft>
            </a:pPr>
            <a:r>
              <a:rPr lang="en-US" sz="2000" b="1" dirty="0">
                <a:solidFill>
                  <a:schemeClr val="tx1"/>
                </a:solidFill>
                <a:latin typeface="Montserrat Light" panose="00000400000000000000" pitchFamily="2" charset="0"/>
                <a:cs typeface="Arial" panose="020B0604020202020204" pitchFamily="34" charset="0"/>
              </a:rPr>
              <a:t>Agency Website</a:t>
            </a:r>
            <a:br>
              <a:rPr lang="en-US" sz="2000" b="1" dirty="0">
                <a:solidFill>
                  <a:schemeClr val="tx1"/>
                </a:solidFill>
                <a:latin typeface="Montserrat Light" panose="00000400000000000000" pitchFamily="2" charset="0"/>
                <a:cs typeface="Arial" panose="020B0604020202020204" pitchFamily="34" charset="0"/>
              </a:rPr>
            </a:br>
            <a:r>
              <a:rPr lang="en-US" sz="2000" b="1" dirty="0">
                <a:solidFill>
                  <a:srgbClr val="187BC0"/>
                </a:solidFill>
                <a:latin typeface="Montserrat Light" panose="000004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oklahoma.gov/</a:t>
            </a:r>
            <a:r>
              <a:rPr lang="en-US" sz="2000" b="1" dirty="0" err="1">
                <a:solidFill>
                  <a:srgbClr val="187BC0"/>
                </a:solidFill>
                <a:latin typeface="Montserrat Light" panose="000004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ohca</a:t>
            </a:r>
            <a:r>
              <a:rPr lang="en-US" sz="2000" b="1" dirty="0">
                <a:solidFill>
                  <a:srgbClr val="187BC0"/>
                </a:solidFill>
                <a:latin typeface="Montserrat Light" panose="00000400000000000000" pitchFamily="2" charset="0"/>
                <a:cs typeface="Arial" panose="020B0604020202020204" pitchFamily="34" charset="0"/>
              </a:rPr>
              <a:t> </a:t>
            </a:r>
            <a:endParaRPr lang="en-US" sz="800" b="1" dirty="0">
              <a:solidFill>
                <a:srgbClr val="187BC0"/>
              </a:solidFill>
              <a:latin typeface="Montserrat Light"/>
              <a:cs typeface="Arial" panose="020B0604020202020204" pitchFamily="34" charset="0"/>
            </a:endParaRPr>
          </a:p>
          <a:p>
            <a:pPr>
              <a:lnSpc>
                <a:spcPct val="100000"/>
              </a:lnSpc>
              <a:spcBef>
                <a:spcPts val="600"/>
              </a:spcBef>
              <a:spcAft>
                <a:spcPts val="600"/>
              </a:spcAft>
            </a:pPr>
            <a:r>
              <a:rPr lang="en-US" sz="2000" b="1" dirty="0">
                <a:solidFill>
                  <a:schemeClr val="tx1"/>
                </a:solidFill>
                <a:latin typeface="Montserrat Light"/>
                <a:cs typeface="Arial" panose="020B0604020202020204" pitchFamily="34" charset="0"/>
              </a:rPr>
              <a:t>OHCA Provider Portal</a:t>
            </a:r>
            <a:br>
              <a:rPr lang="en-US" sz="2000" b="1" dirty="0">
                <a:solidFill>
                  <a:schemeClr val="tx1"/>
                </a:solidFill>
                <a:latin typeface="Montserrat Light"/>
                <a:cs typeface="Arial" panose="020B0604020202020204" pitchFamily="34" charset="0"/>
              </a:rPr>
            </a:br>
            <a:r>
              <a:rPr lang="en-US" sz="2000" b="1" dirty="0">
                <a:solidFill>
                  <a:srgbClr val="187BC0"/>
                </a:solidFill>
                <a:latin typeface="Montserrat Light" panose="000004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ohcaprovider.com</a:t>
            </a:r>
            <a:endParaRPr lang="en-US" sz="800" b="1" dirty="0">
              <a:solidFill>
                <a:srgbClr val="187BC0"/>
              </a:solidFill>
              <a:latin typeface="Montserrat Light" panose="00000400000000000000" pitchFamily="2" charset="0"/>
              <a:cs typeface="Arial" panose="020B0604020202020204" pitchFamily="34" charset="0"/>
            </a:endParaRPr>
          </a:p>
          <a:p>
            <a:pPr>
              <a:lnSpc>
                <a:spcPct val="100000"/>
              </a:lnSpc>
              <a:spcBef>
                <a:spcPts val="600"/>
              </a:spcBef>
              <a:spcAft>
                <a:spcPts val="600"/>
              </a:spcAft>
            </a:pPr>
            <a:r>
              <a:rPr lang="en-US" sz="2000" b="1" dirty="0">
                <a:solidFill>
                  <a:schemeClr val="tx1"/>
                </a:solidFill>
                <a:latin typeface="Montserrat Light"/>
                <a:cs typeface="Arial" panose="020B0604020202020204" pitchFamily="34" charset="0"/>
              </a:rPr>
              <a:t>Provider Training</a:t>
            </a:r>
            <a:br>
              <a:rPr lang="en-US" sz="2000" b="1" dirty="0">
                <a:solidFill>
                  <a:schemeClr val="tx1"/>
                </a:solidFill>
                <a:latin typeface="Montserrat Light"/>
                <a:cs typeface="Arial" panose="020B0604020202020204" pitchFamily="34" charset="0"/>
              </a:rPr>
            </a:br>
            <a:r>
              <a:rPr lang="en-US" sz="2000" b="1" dirty="0">
                <a:solidFill>
                  <a:srgbClr val="187BC0"/>
                </a:solidFill>
                <a:latin typeface="Montserrat Light" panose="00000400000000000000" pitchFamily="2" charset="0"/>
                <a:cs typeface="Arial" panose="020B0604020202020204" pitchFamily="34" charset="0"/>
                <a:hlinkClick r:id="rId5">
                  <a:extLst>
                    <a:ext uri="{A12FA001-AC4F-418D-AE19-62706E023703}">
                      <ahyp:hlinkClr xmlns:ahyp="http://schemas.microsoft.com/office/drawing/2018/hyperlinkcolor" val="tx"/>
                    </a:ext>
                  </a:extLst>
                </a:hlinkClick>
              </a:rPr>
              <a:t>oklahoma.gov/ohca/providers/provider-training</a:t>
            </a:r>
            <a:endParaRPr lang="en-US" sz="2000" b="1" dirty="0">
              <a:solidFill>
                <a:srgbClr val="187BC0"/>
              </a:solidFill>
              <a:latin typeface="Montserrat Light" panose="00000400000000000000" pitchFamily="2" charset="0"/>
              <a:cs typeface="Arial" panose="020B0604020202020204" pitchFamily="34" charset="0"/>
            </a:endParaRPr>
          </a:p>
          <a:p>
            <a:pPr>
              <a:lnSpc>
                <a:spcPct val="100000"/>
              </a:lnSpc>
              <a:spcBef>
                <a:spcPts val="600"/>
              </a:spcBef>
              <a:spcAft>
                <a:spcPts val="600"/>
              </a:spcAft>
            </a:pPr>
            <a:r>
              <a:rPr lang="en-US" sz="2000" b="1" dirty="0">
                <a:solidFill>
                  <a:schemeClr val="tx1"/>
                </a:solidFill>
                <a:latin typeface="Montserrat Light" panose="00000400000000000000" pitchFamily="2" charset="0"/>
                <a:cs typeface="Arial" panose="020B0604020202020204" pitchFamily="34" charset="0"/>
                <a:hlinkClick r:id="rId6"/>
              </a:rPr>
              <a:t>Provider Quick Reference Guide</a:t>
            </a:r>
            <a:endParaRPr lang="en-US" sz="2000" b="1" dirty="0">
              <a:solidFill>
                <a:schemeClr val="tx1"/>
              </a:solidFill>
              <a:latin typeface="Montserrat Light" panose="00000400000000000000" pitchFamily="2" charset="0"/>
              <a:cs typeface="Arial" panose="020B0604020202020204" pitchFamily="34" charset="0"/>
            </a:endParaRPr>
          </a:p>
          <a:p>
            <a:pPr>
              <a:lnSpc>
                <a:spcPct val="100000"/>
              </a:lnSpc>
              <a:spcBef>
                <a:spcPts val="600"/>
              </a:spcBef>
              <a:spcAft>
                <a:spcPts val="600"/>
              </a:spcAft>
            </a:pPr>
            <a:r>
              <a:rPr lang="en-US" sz="2000" b="1" dirty="0">
                <a:solidFill>
                  <a:schemeClr val="tx1"/>
                </a:solidFill>
                <a:latin typeface="Montserrat Light" panose="00000400000000000000" pitchFamily="2" charset="0"/>
                <a:cs typeface="Arial" panose="020B0604020202020204" pitchFamily="34" charset="0"/>
                <a:hlinkClick r:id="rId7"/>
              </a:rPr>
              <a:t>OHCA Resource Guide</a:t>
            </a:r>
            <a:br>
              <a:rPr lang="en-US" sz="2000" b="1" dirty="0">
                <a:solidFill>
                  <a:srgbClr val="187BC0"/>
                </a:solidFill>
                <a:latin typeface="Montserrat Light" panose="00000400000000000000" pitchFamily="2" charset="0"/>
                <a:cs typeface="Arial" panose="020B0604020202020204" pitchFamily="34" charset="0"/>
              </a:rPr>
            </a:br>
            <a:endParaRPr lang="en-US" sz="2800" dirty="0">
              <a:latin typeface="Montserrat Light" panose="00000400000000000000" pitchFamily="2" charset="0"/>
              <a:cs typeface="Arial" panose="020B0604020202020204" pitchFamily="34" charset="0"/>
            </a:endParaRPr>
          </a:p>
          <a:p>
            <a:pPr marL="457200" lvl="1" indent="0">
              <a:buNone/>
            </a:pPr>
            <a:endParaRPr lang="en-US" sz="2600" dirty="0">
              <a:latin typeface="Montserrat Light"/>
              <a:cs typeface="Arial" panose="020B0604020202020204" pitchFamily="34" charset="0"/>
            </a:endParaRPr>
          </a:p>
        </p:txBody>
      </p:sp>
      <p:pic>
        <p:nvPicPr>
          <p:cNvPr id="3" name="Graphic 2" descr="Link with solid fill">
            <a:extLst>
              <a:ext uri="{FF2B5EF4-FFF2-40B4-BE49-F238E27FC236}">
                <a16:creationId xmlns:a16="http://schemas.microsoft.com/office/drawing/2014/main" id="{D307BCD7-CD55-4B65-9134-5EB5D21F4E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0932" y="1269135"/>
            <a:ext cx="3219450" cy="3219450"/>
          </a:xfrm>
          <a:prstGeom prst="rect">
            <a:avLst/>
          </a:prstGeom>
        </p:spPr>
      </p:pic>
    </p:spTree>
    <p:extLst>
      <p:ext uri="{BB962C8B-B14F-4D97-AF65-F5344CB8AC3E}">
        <p14:creationId xmlns:p14="http://schemas.microsoft.com/office/powerpoint/2010/main" val="2014072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8600"/>
            <a:ext cx="9753600" cy="1447800"/>
          </a:xfrm>
        </p:spPr>
        <p:txBody>
          <a:bodyPr>
            <a:normAutofit/>
          </a:bodyPr>
          <a:lstStyle/>
          <a:p>
            <a:pPr algn="l"/>
            <a:r>
              <a:rPr lang="en-US" dirty="0">
                <a:solidFill>
                  <a:schemeClr val="tx1"/>
                </a:solidFill>
                <a:latin typeface="Montserrat ExtraBold"/>
              </a:rPr>
              <a:t>Training resources</a:t>
            </a:r>
          </a:p>
        </p:txBody>
      </p:sp>
      <p:sp>
        <p:nvSpPr>
          <p:cNvPr id="6" name="Content Placeholder 5"/>
          <p:cNvSpPr>
            <a:spLocks noGrp="1"/>
          </p:cNvSpPr>
          <p:nvPr>
            <p:ph idx="1"/>
          </p:nvPr>
        </p:nvSpPr>
        <p:spPr>
          <a:xfrm>
            <a:off x="838200" y="1423447"/>
            <a:ext cx="10515600" cy="4930219"/>
          </a:xfrm>
        </p:spPr>
        <p:txBody>
          <a:bodyPr>
            <a:normAutofit/>
          </a:bodyPr>
          <a:lstStyle/>
          <a:p>
            <a:pPr marL="0" indent="0">
              <a:spcBef>
                <a:spcPts val="1200"/>
              </a:spcBef>
              <a:spcAft>
                <a:spcPts val="600"/>
              </a:spcAft>
              <a:buNone/>
            </a:pPr>
            <a:r>
              <a:rPr lang="en-US" sz="3000" dirty="0">
                <a:solidFill>
                  <a:schemeClr val="tx1"/>
                </a:solidFill>
                <a:latin typeface="Montserrat Light"/>
                <a:cs typeface="Arial" panose="020B0604020202020204" pitchFamily="34" charset="0"/>
              </a:rPr>
              <a:t>Provider education specialists:</a:t>
            </a:r>
          </a:p>
          <a:p>
            <a:pPr lvl="1">
              <a:spcBef>
                <a:spcPts val="1200"/>
              </a:spcBef>
              <a:spcAft>
                <a:spcPts val="600"/>
              </a:spcAft>
            </a:pPr>
            <a:r>
              <a:rPr lang="en-US" sz="2600" dirty="0">
                <a:solidFill>
                  <a:schemeClr val="tx1"/>
                </a:solidFill>
                <a:latin typeface="Montserrat Light"/>
                <a:cs typeface="Arial" panose="020B0604020202020204" pitchFamily="34" charset="0"/>
              </a:rPr>
              <a:t>Education specialists provide education and training as needed for providers either virtually or telephonically.</a:t>
            </a:r>
          </a:p>
          <a:p>
            <a:pPr lvl="1">
              <a:spcBef>
                <a:spcPts val="1200"/>
              </a:spcBef>
              <a:spcAft>
                <a:spcPts val="600"/>
              </a:spcAft>
            </a:pPr>
            <a:r>
              <a:rPr lang="en-US" sz="2600" dirty="0">
                <a:solidFill>
                  <a:schemeClr val="tx1"/>
                </a:solidFill>
                <a:latin typeface="Montserrat Light"/>
                <a:cs typeface="Arial" panose="020B0604020202020204" pitchFamily="34" charset="0"/>
              </a:rPr>
              <a:t>Requests for assistance should be emailed to:  </a:t>
            </a:r>
            <a:r>
              <a:rPr lang="en-US" sz="2600" b="1" dirty="0">
                <a:solidFill>
                  <a:srgbClr val="187BC0"/>
                </a:solidFill>
                <a:latin typeface="Montserrat Light"/>
                <a:cs typeface="Arial" panose="020B0604020202020204" pitchFamily="34" charset="0"/>
                <a:hlinkClick r:id="rId2">
                  <a:extLst>
                    <a:ext uri="{A12FA001-AC4F-418D-AE19-62706E023703}">
                      <ahyp:hlinkClr xmlns:ahyp="http://schemas.microsoft.com/office/drawing/2018/hyperlinkcolor" val="tx"/>
                    </a:ext>
                  </a:extLst>
                </a:hlinkClick>
              </a:rPr>
              <a:t>SoonerCareEducation@okhca.org</a:t>
            </a:r>
            <a:r>
              <a:rPr lang="en-US" sz="2600" dirty="0">
                <a:latin typeface="Montserrat Light"/>
                <a:cs typeface="Arial" panose="020B0604020202020204" pitchFamily="34" charset="0"/>
              </a:rPr>
              <a:t>. </a:t>
            </a:r>
            <a:r>
              <a:rPr lang="en-US" sz="2600" dirty="0">
                <a:solidFill>
                  <a:schemeClr val="tx1"/>
                </a:solidFill>
                <a:latin typeface="Montserrat Light"/>
                <a:cs typeface="Arial" panose="020B0604020202020204" pitchFamily="34" charset="0"/>
              </a:rPr>
              <a:t>(Requests should include the provider's name and ID, contact information, and a brief description of what assistance is being sought.)</a:t>
            </a:r>
          </a:p>
          <a:p>
            <a:pPr lvl="1">
              <a:spcBef>
                <a:spcPts val="1200"/>
              </a:spcBef>
              <a:spcAft>
                <a:spcPts val="600"/>
              </a:spcAft>
            </a:pPr>
            <a:r>
              <a:rPr lang="en-US" sz="2600" dirty="0">
                <a:solidFill>
                  <a:schemeClr val="tx1"/>
                </a:solidFill>
                <a:latin typeface="Montserrat Light"/>
                <a:cs typeface="Arial" panose="020B0604020202020204" pitchFamily="34" charset="0"/>
              </a:rPr>
              <a:t>For immediate claims or policy assistance, please contact the OHCA provider helpline at 800-522-0114.</a:t>
            </a:r>
            <a:endParaRPr lang="en-US" sz="1000" dirty="0">
              <a:solidFill>
                <a:schemeClr val="tx1"/>
              </a:solidFill>
              <a:latin typeface="Montserrat Light"/>
              <a:cs typeface="Arial" panose="020B0604020202020204" pitchFamily="34" charset="0"/>
            </a:endParaRPr>
          </a:p>
          <a:p>
            <a:pPr marL="0" indent="0">
              <a:spcBef>
                <a:spcPts val="1200"/>
              </a:spcBef>
              <a:spcAft>
                <a:spcPts val="600"/>
              </a:spcAft>
              <a:buNone/>
            </a:pPr>
            <a:endParaRPr lang="en-US" sz="3000" dirty="0">
              <a:latin typeface="Montserrat Light"/>
              <a:cs typeface="Arial" panose="020B0604020202020204" pitchFamily="34" charset="0"/>
            </a:endParaRPr>
          </a:p>
          <a:p>
            <a:pPr>
              <a:spcBef>
                <a:spcPts val="1200"/>
              </a:spcBef>
              <a:spcAft>
                <a:spcPts val="600"/>
              </a:spcAft>
            </a:pPr>
            <a:endParaRPr lang="en-US" sz="2800" dirty="0">
              <a:latin typeface="Montserrat Light"/>
              <a:cs typeface="Arial" panose="020B0604020202020204" pitchFamily="34" charset="0"/>
            </a:endParaRPr>
          </a:p>
        </p:txBody>
      </p:sp>
    </p:spTree>
    <p:extLst>
      <p:ext uri="{BB962C8B-B14F-4D97-AF65-F5344CB8AC3E}">
        <p14:creationId xmlns:p14="http://schemas.microsoft.com/office/powerpoint/2010/main" val="2737993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59B2A2-C160-C74A-9FA0-50402DF8AE3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91575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4E3C3A-B577-4AA3-9796-3E1C316942C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22"/>
          <a:stretch/>
        </p:blipFill>
        <p:spPr>
          <a:xfrm>
            <a:off x="3084172" y="47792"/>
            <a:ext cx="6023656" cy="2452972"/>
          </a:xfrm>
        </p:spPr>
      </p:pic>
      <p:grpSp>
        <p:nvGrpSpPr>
          <p:cNvPr id="27" name="Group 26">
            <a:extLst>
              <a:ext uri="{FF2B5EF4-FFF2-40B4-BE49-F238E27FC236}">
                <a16:creationId xmlns:a16="http://schemas.microsoft.com/office/drawing/2014/main" id="{4CB73972-814A-40BE-8024-2BB269AD50EE}"/>
              </a:ext>
            </a:extLst>
          </p:cNvPr>
          <p:cNvGrpSpPr/>
          <p:nvPr/>
        </p:nvGrpSpPr>
        <p:grpSpPr>
          <a:xfrm>
            <a:off x="1630210" y="4594203"/>
            <a:ext cx="8931580" cy="584775"/>
            <a:chOff x="969410" y="5102206"/>
            <a:chExt cx="8931580" cy="584775"/>
          </a:xfrm>
        </p:grpSpPr>
        <p:grpSp>
          <p:nvGrpSpPr>
            <p:cNvPr id="15" name="Group 14">
              <a:extLst>
                <a:ext uri="{FF2B5EF4-FFF2-40B4-BE49-F238E27FC236}">
                  <a16:creationId xmlns:a16="http://schemas.microsoft.com/office/drawing/2014/main" id="{6699B720-27C9-4FE8-BFBD-D8E310DC1930}"/>
                </a:ext>
              </a:extLst>
            </p:cNvPr>
            <p:cNvGrpSpPr/>
            <p:nvPr/>
          </p:nvGrpSpPr>
          <p:grpSpPr>
            <a:xfrm>
              <a:off x="969410" y="5102206"/>
              <a:ext cx="2882470" cy="584775"/>
              <a:chOff x="1290943" y="4195627"/>
              <a:chExt cx="2882470" cy="584775"/>
            </a:xfrm>
          </p:grpSpPr>
          <p:cxnSp>
            <p:nvCxnSpPr>
              <p:cNvPr id="6" name="Straight Connector 5">
                <a:extLst>
                  <a:ext uri="{FF2B5EF4-FFF2-40B4-BE49-F238E27FC236}">
                    <a16:creationId xmlns:a16="http://schemas.microsoft.com/office/drawing/2014/main" id="{5916DA9D-0222-4231-A2F8-3BAE0C1AA44A}"/>
                  </a:ext>
                </a:extLst>
              </p:cNvPr>
              <p:cNvCxnSpPr>
                <a:cxnSpLocks/>
              </p:cNvCxnSpPr>
              <p:nvPr/>
            </p:nvCxnSpPr>
            <p:spPr>
              <a:xfrm flipV="1">
                <a:off x="1290943" y="4271170"/>
                <a:ext cx="1" cy="433691"/>
              </a:xfrm>
              <a:prstGeom prst="line">
                <a:avLst/>
              </a:prstGeom>
              <a:ln w="38100">
                <a:solidFill>
                  <a:srgbClr val="D1542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DF61A50-33A3-4FE1-93E9-F9CF2A75DC2C}"/>
                  </a:ext>
                </a:extLst>
              </p:cNvPr>
              <p:cNvSpPr/>
              <p:nvPr/>
            </p:nvSpPr>
            <p:spPr>
              <a:xfrm>
                <a:off x="1398955" y="4195627"/>
                <a:ext cx="277445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4345 N. Lincoln Blvd.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Oklahoma City, OK 73105</a:t>
                </a:r>
              </a:p>
            </p:txBody>
          </p:sp>
        </p:grpSp>
        <p:grpSp>
          <p:nvGrpSpPr>
            <p:cNvPr id="16" name="Group 15">
              <a:extLst>
                <a:ext uri="{FF2B5EF4-FFF2-40B4-BE49-F238E27FC236}">
                  <a16:creationId xmlns:a16="http://schemas.microsoft.com/office/drawing/2014/main" id="{E384A1AC-BD91-4DE7-B704-FEBD4C091C5C}"/>
                </a:ext>
              </a:extLst>
            </p:cNvPr>
            <p:cNvGrpSpPr/>
            <p:nvPr/>
          </p:nvGrpSpPr>
          <p:grpSpPr>
            <a:xfrm>
              <a:off x="4488285" y="5102206"/>
              <a:ext cx="2379178" cy="584775"/>
              <a:chOff x="4546051" y="4195627"/>
              <a:chExt cx="2379178" cy="584775"/>
            </a:xfrm>
          </p:grpSpPr>
          <p:cxnSp>
            <p:nvCxnSpPr>
              <p:cNvPr id="11" name="Straight Connector 10">
                <a:extLst>
                  <a:ext uri="{FF2B5EF4-FFF2-40B4-BE49-F238E27FC236}">
                    <a16:creationId xmlns:a16="http://schemas.microsoft.com/office/drawing/2014/main" id="{E03B85F5-B23B-4192-B303-701F2439A20E}"/>
                  </a:ext>
                </a:extLst>
              </p:cNvPr>
              <p:cNvCxnSpPr>
                <a:cxnSpLocks/>
              </p:cNvCxnSpPr>
              <p:nvPr/>
            </p:nvCxnSpPr>
            <p:spPr>
              <a:xfrm flipV="1">
                <a:off x="4546051" y="4271170"/>
                <a:ext cx="1" cy="433691"/>
              </a:xfrm>
              <a:prstGeom prst="line">
                <a:avLst/>
              </a:prstGeom>
              <a:ln w="38100">
                <a:solidFill>
                  <a:srgbClr val="DE8F26"/>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3E1BE661-00B4-4F2F-B278-4A6061FFEF7F}"/>
                  </a:ext>
                </a:extLst>
              </p:cNvPr>
              <p:cNvSpPr/>
              <p:nvPr/>
            </p:nvSpPr>
            <p:spPr>
              <a:xfrm>
                <a:off x="4654062" y="4195627"/>
                <a:ext cx="227116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oklahoma.gov/</a:t>
                </a:r>
                <a:r>
                  <a:rPr kumimoji="0" lang="en-US" sz="1600" b="0" i="0" u="none" strike="noStrike" kern="1200" cap="none" spc="0" normalizeH="0" baseline="0" noProof="0" dirty="0" err="1">
                    <a:ln>
                      <a:noFill/>
                    </a:ln>
                    <a:solidFill>
                      <a:srgbClr val="464646"/>
                    </a:solidFill>
                    <a:effectLst/>
                    <a:uLnTx/>
                    <a:uFillTx/>
                    <a:latin typeface="Montserrat Light" panose="00000400000000000000" pitchFamily="50" charset="0"/>
                    <a:ea typeface="+mn-ea"/>
                    <a:cs typeface="Arial" panose="020B0604020202020204" pitchFamily="34" charset="0"/>
                  </a:rPr>
                  <a:t>ohca</a:t>
                </a:r>
                <a:endPar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MySoonerCare.org</a:t>
                </a:r>
              </a:p>
            </p:txBody>
          </p:sp>
        </p:grpSp>
        <p:grpSp>
          <p:nvGrpSpPr>
            <p:cNvPr id="17" name="Group 16">
              <a:extLst>
                <a:ext uri="{FF2B5EF4-FFF2-40B4-BE49-F238E27FC236}">
                  <a16:creationId xmlns:a16="http://schemas.microsoft.com/office/drawing/2014/main" id="{3D3F142E-B4B7-48CE-B4C7-003F4C783AD3}"/>
                </a:ext>
              </a:extLst>
            </p:cNvPr>
            <p:cNvGrpSpPr/>
            <p:nvPr/>
          </p:nvGrpSpPr>
          <p:grpSpPr>
            <a:xfrm>
              <a:off x="7213902" y="5102206"/>
              <a:ext cx="2687088" cy="584775"/>
              <a:chOff x="7082143" y="4195627"/>
              <a:chExt cx="2687088" cy="584775"/>
            </a:xfrm>
          </p:grpSpPr>
          <p:cxnSp>
            <p:nvCxnSpPr>
              <p:cNvPr id="13" name="Straight Connector 12">
                <a:extLst>
                  <a:ext uri="{FF2B5EF4-FFF2-40B4-BE49-F238E27FC236}">
                    <a16:creationId xmlns:a16="http://schemas.microsoft.com/office/drawing/2014/main" id="{AEDABF33-F956-4530-8758-9276E660EC29}"/>
                  </a:ext>
                </a:extLst>
              </p:cNvPr>
              <p:cNvCxnSpPr>
                <a:cxnSpLocks/>
              </p:cNvCxnSpPr>
              <p:nvPr/>
            </p:nvCxnSpPr>
            <p:spPr>
              <a:xfrm flipV="1">
                <a:off x="7082143" y="4271170"/>
                <a:ext cx="1" cy="433691"/>
              </a:xfrm>
              <a:prstGeom prst="line">
                <a:avLst/>
              </a:prstGeom>
              <a:ln w="38100">
                <a:solidFill>
                  <a:srgbClr val="004E9A"/>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A76712-B11D-407E-895A-71A2F5235270}"/>
                  </a:ext>
                </a:extLst>
              </p:cNvPr>
              <p:cNvSpPr/>
              <p:nvPr/>
            </p:nvSpPr>
            <p:spPr>
              <a:xfrm>
                <a:off x="7190155" y="4195627"/>
                <a:ext cx="257907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Agency: 405-522-7300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64646"/>
                    </a:solidFill>
                    <a:effectLst/>
                    <a:uLnTx/>
                    <a:uFillTx/>
                    <a:latin typeface="Montserrat Light" panose="00000400000000000000" pitchFamily="50" charset="0"/>
                    <a:ea typeface="+mn-ea"/>
                    <a:cs typeface="Arial" panose="020B0604020202020204" pitchFamily="34" charset="0"/>
                  </a:rPr>
                  <a:t>Helpline: 800-987-7767</a:t>
                </a:r>
              </a:p>
            </p:txBody>
          </p:sp>
        </p:grpSp>
      </p:grpSp>
      <p:sp>
        <p:nvSpPr>
          <p:cNvPr id="19" name="Rectangle 18">
            <a:extLst>
              <a:ext uri="{FF2B5EF4-FFF2-40B4-BE49-F238E27FC236}">
                <a16:creationId xmlns:a16="http://schemas.microsoft.com/office/drawing/2014/main" id="{1F10DAE0-B9A5-49AF-8698-DCADB7AE4616}"/>
              </a:ext>
            </a:extLst>
          </p:cNvPr>
          <p:cNvSpPr/>
          <p:nvPr/>
        </p:nvSpPr>
        <p:spPr>
          <a:xfrm>
            <a:off x="3712976" y="3670710"/>
            <a:ext cx="4766048"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000" normalizeH="0" baseline="0" noProof="0" dirty="0">
                <a:ln>
                  <a:noFill/>
                </a:ln>
                <a:solidFill>
                  <a:srgbClr val="464646"/>
                </a:solidFill>
                <a:effectLst/>
                <a:uLnTx/>
                <a:uFillTx/>
                <a:latin typeface="Montserrat ExtraBold" panose="00000900000000000000" pitchFamily="50" charset="0"/>
                <a:ea typeface="+mn-ea"/>
                <a:cs typeface="+mn-cs"/>
              </a:rPr>
              <a:t>GET IN TOUCH</a:t>
            </a:r>
          </a:p>
        </p:txBody>
      </p:sp>
      <p:grpSp>
        <p:nvGrpSpPr>
          <p:cNvPr id="26" name="Group 25">
            <a:extLst>
              <a:ext uri="{FF2B5EF4-FFF2-40B4-BE49-F238E27FC236}">
                <a16:creationId xmlns:a16="http://schemas.microsoft.com/office/drawing/2014/main" id="{0796C683-BB52-4CC7-9159-D2DED7E48E7A}"/>
              </a:ext>
            </a:extLst>
          </p:cNvPr>
          <p:cNvGrpSpPr/>
          <p:nvPr/>
        </p:nvGrpSpPr>
        <p:grpSpPr>
          <a:xfrm>
            <a:off x="5149085" y="5544854"/>
            <a:ext cx="1149720" cy="309564"/>
            <a:chOff x="5786437" y="3119436"/>
            <a:chExt cx="2299433" cy="619126"/>
          </a:xfrm>
        </p:grpSpPr>
        <p:pic>
          <p:nvPicPr>
            <p:cNvPr id="23" name="Graphic 22">
              <a:extLst>
                <a:ext uri="{FF2B5EF4-FFF2-40B4-BE49-F238E27FC236}">
                  <a16:creationId xmlns:a16="http://schemas.microsoft.com/office/drawing/2014/main" id="{97151C13-9CB8-497B-9D4D-3E4B05300B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6437" y="3119437"/>
              <a:ext cx="619125" cy="619125"/>
            </a:xfrm>
            <a:prstGeom prst="rect">
              <a:avLst/>
            </a:prstGeom>
          </p:spPr>
        </p:pic>
        <p:pic>
          <p:nvPicPr>
            <p:cNvPr id="24" name="Graphic 23">
              <a:extLst>
                <a:ext uri="{FF2B5EF4-FFF2-40B4-BE49-F238E27FC236}">
                  <a16:creationId xmlns:a16="http://schemas.microsoft.com/office/drawing/2014/main" id="{DF46A378-B9A9-4194-918A-69E00A6DCF7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26591" y="3119437"/>
              <a:ext cx="619125" cy="619125"/>
            </a:xfrm>
            <a:prstGeom prst="rect">
              <a:avLst/>
            </a:prstGeom>
          </p:spPr>
        </p:pic>
        <p:pic>
          <p:nvPicPr>
            <p:cNvPr id="25" name="Graphic 24">
              <a:extLst>
                <a:ext uri="{FF2B5EF4-FFF2-40B4-BE49-F238E27FC236}">
                  <a16:creationId xmlns:a16="http://schemas.microsoft.com/office/drawing/2014/main" id="{4747C4DD-7572-4353-8C2F-8BB94BB837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66745" y="3119436"/>
              <a:ext cx="619125" cy="619125"/>
            </a:xfrm>
            <a:prstGeom prst="rect">
              <a:avLst/>
            </a:prstGeom>
          </p:spPr>
        </p:pic>
      </p:grpSp>
    </p:spTree>
    <p:extLst>
      <p:ext uri="{BB962C8B-B14F-4D97-AF65-F5344CB8AC3E}">
        <p14:creationId xmlns:p14="http://schemas.microsoft.com/office/powerpoint/2010/main" val="66289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554F-67AA-006B-1FE4-FF7F60B6781A}"/>
              </a:ext>
            </a:extLst>
          </p:cNvPr>
          <p:cNvSpPr>
            <a:spLocks noGrp="1"/>
          </p:cNvSpPr>
          <p:nvPr>
            <p:ph type="title"/>
          </p:nvPr>
        </p:nvSpPr>
        <p:spPr>
          <a:xfrm>
            <a:off x="838200" y="805448"/>
            <a:ext cx="6155988" cy="1182927"/>
          </a:xfrm>
        </p:spPr>
        <p:txBody>
          <a:bodyPr anchor="b">
            <a:noAutofit/>
          </a:bodyPr>
          <a:lstStyle/>
          <a:p>
            <a:r>
              <a:rPr lang="en-US" dirty="0"/>
              <a:t>Provider requirements</a:t>
            </a:r>
          </a:p>
        </p:txBody>
      </p:sp>
      <p:sp>
        <p:nvSpPr>
          <p:cNvPr id="3" name="Content Placeholder 2">
            <a:extLst>
              <a:ext uri="{FF2B5EF4-FFF2-40B4-BE49-F238E27FC236}">
                <a16:creationId xmlns:a16="http://schemas.microsoft.com/office/drawing/2014/main" id="{BB747970-09E8-7611-B19B-CA8CC4D33747}"/>
              </a:ext>
            </a:extLst>
          </p:cNvPr>
          <p:cNvSpPr>
            <a:spLocks noGrp="1"/>
          </p:cNvSpPr>
          <p:nvPr>
            <p:ph idx="1"/>
          </p:nvPr>
        </p:nvSpPr>
        <p:spPr>
          <a:xfrm>
            <a:off x="803776" y="2165660"/>
            <a:ext cx="6190412" cy="3344459"/>
          </a:xfrm>
        </p:spPr>
        <p:txBody>
          <a:bodyPr anchor="t">
            <a:normAutofit/>
          </a:bodyPr>
          <a:lstStyle/>
          <a:p>
            <a:endParaRPr lang="en-US" sz="1900" dirty="0">
              <a:solidFill>
                <a:schemeClr val="tx1">
                  <a:alpha val="80000"/>
                </a:schemeClr>
              </a:solidFill>
            </a:endParaRPr>
          </a:p>
          <a:p>
            <a:pPr marL="0" indent="0">
              <a:buNone/>
            </a:pPr>
            <a:r>
              <a:rPr lang="en-US" dirty="0">
                <a:solidFill>
                  <a:schemeClr val="tx1">
                    <a:alpha val="80000"/>
                  </a:schemeClr>
                </a:solidFill>
              </a:rPr>
              <a:t>Provider requirements:</a:t>
            </a:r>
          </a:p>
          <a:p>
            <a:r>
              <a:rPr lang="en-US" dirty="0">
                <a:solidFill>
                  <a:schemeClr val="tx1">
                    <a:alpha val="80000"/>
                  </a:schemeClr>
                </a:solidFill>
              </a:rPr>
              <a:t>Must obtain and maintain a National Provider Identifier (NPI).</a:t>
            </a:r>
          </a:p>
          <a:p>
            <a:r>
              <a:rPr lang="en-US" dirty="0">
                <a:solidFill>
                  <a:schemeClr val="tx1">
                    <a:alpha val="80000"/>
                  </a:schemeClr>
                </a:solidFill>
              </a:rPr>
              <a:t>Must use the taxonomy number required by the state.</a:t>
            </a:r>
          </a:p>
        </p:txBody>
      </p:sp>
      <p:pic>
        <p:nvPicPr>
          <p:cNvPr id="5" name="Graphic 4" descr="First aid kit outline">
            <a:extLst>
              <a:ext uri="{FF2B5EF4-FFF2-40B4-BE49-F238E27FC236}">
                <a16:creationId xmlns:a16="http://schemas.microsoft.com/office/drawing/2014/main" id="{E81E7DDE-1A0C-B3F4-11A4-3799A323EE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2653" y="1980885"/>
            <a:ext cx="3548404" cy="3548404"/>
          </a:xfrm>
          <a:prstGeom prst="rect">
            <a:avLst/>
          </a:prstGeom>
        </p:spPr>
      </p:pic>
      <p:sp>
        <p:nvSpPr>
          <p:cNvPr id="4" name="TextBox 3">
            <a:extLst>
              <a:ext uri="{FF2B5EF4-FFF2-40B4-BE49-F238E27FC236}">
                <a16:creationId xmlns:a16="http://schemas.microsoft.com/office/drawing/2014/main" id="{4D72A341-A190-D230-E9A7-659469623F78}"/>
              </a:ext>
            </a:extLst>
          </p:cNvPr>
          <p:cNvSpPr txBox="1"/>
          <p:nvPr/>
        </p:nvSpPr>
        <p:spPr>
          <a:xfrm>
            <a:off x="8430007" y="5426224"/>
            <a:ext cx="226257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hlinkClick r:id="rId4"/>
              </a:rPr>
              <a:t>Apply for an NPI</a:t>
            </a:r>
            <a:endParaRPr kumimoji="0" lang="en-US" sz="1800" b="0" i="0" u="none" strike="noStrike" kern="1200" cap="none" spc="0" normalizeH="0" baseline="0" noProof="0" dirty="0">
              <a:ln>
                <a:noFill/>
              </a:ln>
              <a:solidFill>
                <a:prstClr val="black"/>
              </a:solidFill>
              <a:effectLst/>
              <a:uLnTx/>
              <a:uFillTx/>
              <a:latin typeface="Montserrat Light" panose="00000400000000000000" pitchFamily="2" charset="0"/>
            </a:endParaRPr>
          </a:p>
        </p:txBody>
      </p:sp>
      <p:sp>
        <p:nvSpPr>
          <p:cNvPr id="6" name="TextBox 5">
            <a:extLst>
              <a:ext uri="{FF2B5EF4-FFF2-40B4-BE49-F238E27FC236}">
                <a16:creationId xmlns:a16="http://schemas.microsoft.com/office/drawing/2014/main" id="{D5950A1A-B1D7-77FE-91AE-1FD89BDBD591}"/>
              </a:ext>
            </a:extLst>
          </p:cNvPr>
          <p:cNvSpPr txBox="1"/>
          <p:nvPr/>
        </p:nvSpPr>
        <p:spPr>
          <a:xfrm>
            <a:off x="10808043" y="1696995"/>
            <a:ext cx="650789" cy="708454"/>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10889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10FD3-E2F6-4277-8A8A-EACD70CFEC2A}"/>
              </a:ext>
            </a:extLst>
          </p:cNvPr>
          <p:cNvSpPr>
            <a:spLocks noGrp="1"/>
          </p:cNvSpPr>
          <p:nvPr>
            <p:ph type="title"/>
          </p:nvPr>
        </p:nvSpPr>
        <p:spPr/>
        <p:txBody>
          <a:bodyPr/>
          <a:lstStyle/>
          <a:p>
            <a:r>
              <a:rPr lang="en-US" dirty="0">
                <a:solidFill>
                  <a:schemeClr val="tx1"/>
                </a:solidFill>
              </a:rPr>
              <a:t>provider contracts</a:t>
            </a:r>
          </a:p>
        </p:txBody>
      </p:sp>
      <p:sp>
        <p:nvSpPr>
          <p:cNvPr id="3" name="Content Placeholder 2">
            <a:extLst>
              <a:ext uri="{FF2B5EF4-FFF2-40B4-BE49-F238E27FC236}">
                <a16:creationId xmlns:a16="http://schemas.microsoft.com/office/drawing/2014/main" id="{E9948B0E-6C2A-4B8E-84B8-AC1B3770B4F6}"/>
              </a:ext>
            </a:extLst>
          </p:cNvPr>
          <p:cNvSpPr>
            <a:spLocks noGrp="1"/>
          </p:cNvSpPr>
          <p:nvPr>
            <p:ph idx="1"/>
          </p:nvPr>
        </p:nvSpPr>
        <p:spPr>
          <a:xfrm>
            <a:off x="838200" y="1690688"/>
            <a:ext cx="10515600" cy="4486275"/>
          </a:xfrm>
        </p:spPr>
        <p:txBody>
          <a:bodyPr vert="horz" lIns="91440" tIns="45720" rIns="91440" bIns="45720" rtlCol="0" anchor="t">
            <a:normAutofit/>
          </a:bodyPr>
          <a:lstStyle/>
          <a:p>
            <a:pPr marL="0" indent="0">
              <a:buNone/>
            </a:pPr>
            <a:r>
              <a:rPr lang="en-US" sz="2400" dirty="0">
                <a:solidFill>
                  <a:schemeClr val="tx1"/>
                </a:solidFill>
                <a:latin typeface="Montserrat Light"/>
              </a:rPr>
              <a:t>To provide health care services to SoonerCare members and to be eligible for payment, providers must have an approved contract on file with OHCA.</a:t>
            </a:r>
          </a:p>
          <a:p>
            <a:pPr marL="0" indent="0">
              <a:buNone/>
            </a:pPr>
            <a:endParaRPr lang="en-US" sz="800" dirty="0">
              <a:solidFill>
                <a:schemeClr val="tx1"/>
              </a:solidFill>
            </a:endParaRPr>
          </a:p>
          <a:p>
            <a:pPr marL="0" indent="0">
              <a:buNone/>
            </a:pPr>
            <a:r>
              <a:rPr lang="en-US" sz="2400" dirty="0">
                <a:solidFill>
                  <a:schemeClr val="tx1"/>
                </a:solidFill>
              </a:rPr>
              <a:t>Providers that require a new contract are:</a:t>
            </a:r>
          </a:p>
          <a:p>
            <a:r>
              <a:rPr lang="en-US" sz="2400" dirty="0">
                <a:solidFill>
                  <a:schemeClr val="tx1"/>
                </a:solidFill>
              </a:rPr>
              <a:t>Those new to providing services for Medicaid and have never had a SoonerCare contract.</a:t>
            </a:r>
          </a:p>
          <a:p>
            <a:r>
              <a:rPr lang="en-US" sz="2400" dirty="0">
                <a:solidFill>
                  <a:schemeClr val="tx1"/>
                </a:solidFill>
              </a:rPr>
              <a:t>Those that began the renewal process but have failed to complete the entire renewal process prior to contract expiration.</a:t>
            </a:r>
          </a:p>
          <a:p>
            <a:r>
              <a:rPr lang="en-US" sz="2400" dirty="0">
                <a:solidFill>
                  <a:schemeClr val="tx1"/>
                </a:solidFill>
              </a:rPr>
              <a:t>Those that were previously contracted but did not opt to renew during the contract renewal period.</a:t>
            </a:r>
          </a:p>
          <a:p>
            <a:pPr marL="0" indent="0">
              <a:buNone/>
            </a:pPr>
            <a:endParaRPr lang="en-US" sz="2400" dirty="0">
              <a:solidFill>
                <a:schemeClr val="tx1"/>
              </a:solidFill>
            </a:endParaRPr>
          </a:p>
        </p:txBody>
      </p:sp>
    </p:spTree>
    <p:extLst>
      <p:ext uri="{BB962C8B-B14F-4D97-AF65-F5344CB8AC3E}">
        <p14:creationId xmlns:p14="http://schemas.microsoft.com/office/powerpoint/2010/main" val="1425886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C130A-6C1B-4E9A-A873-E9C32258E87B}"/>
              </a:ext>
            </a:extLst>
          </p:cNvPr>
          <p:cNvSpPr>
            <a:spLocks noGrp="1"/>
          </p:cNvSpPr>
          <p:nvPr>
            <p:ph type="title"/>
          </p:nvPr>
        </p:nvSpPr>
        <p:spPr/>
        <p:txBody>
          <a:bodyPr/>
          <a:lstStyle/>
          <a:p>
            <a:r>
              <a:rPr lang="en-US" dirty="0">
                <a:solidFill>
                  <a:schemeClr val="tx1"/>
                </a:solidFill>
              </a:rPr>
              <a:t>pre-enrollment steps</a:t>
            </a:r>
          </a:p>
        </p:txBody>
      </p:sp>
      <p:graphicFrame>
        <p:nvGraphicFramePr>
          <p:cNvPr id="4" name="Content Placeholder 3">
            <a:extLst>
              <a:ext uri="{FF2B5EF4-FFF2-40B4-BE49-F238E27FC236}">
                <a16:creationId xmlns:a16="http://schemas.microsoft.com/office/drawing/2014/main" id="{08E7C65F-50AE-497E-8C1B-97BC520E04C2}"/>
              </a:ext>
            </a:extLst>
          </p:cNvPr>
          <p:cNvGraphicFramePr>
            <a:graphicFrameLocks noGrp="1"/>
          </p:cNvGraphicFramePr>
          <p:nvPr>
            <p:ph idx="1"/>
            <p:extLst>
              <p:ext uri="{D42A27DB-BD31-4B8C-83A1-F6EECF244321}">
                <p14:modId xmlns:p14="http://schemas.microsoft.com/office/powerpoint/2010/main" val="18010376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683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E966-6DC1-9C72-A5F1-8A70C2A060DA}"/>
            </a:ext>
          </a:extLst>
        </p:cNvPr>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E937312-D98F-6336-6C63-046CA1EEF3FC}"/>
              </a:ext>
            </a:extLst>
          </p:cNvPr>
          <p:cNvSpPr/>
          <p:nvPr/>
        </p:nvSpPr>
        <p:spPr>
          <a:xfrm>
            <a:off x="838200" y="2168837"/>
            <a:ext cx="10285429" cy="2860363"/>
          </a:xfrm>
          <a:prstGeom prst="roundRect">
            <a:avLst/>
          </a:prstGeom>
          <a:solidFill>
            <a:srgbClr val="669B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6F0FE2-53F5-2759-666D-EF873DF50B3B}"/>
              </a:ext>
            </a:extLst>
          </p:cNvPr>
          <p:cNvSpPr>
            <a:spLocks noGrp="1"/>
          </p:cNvSpPr>
          <p:nvPr>
            <p:ph type="title"/>
          </p:nvPr>
        </p:nvSpPr>
        <p:spPr/>
        <p:txBody>
          <a:bodyPr/>
          <a:lstStyle/>
          <a:p>
            <a:r>
              <a:rPr lang="en-US" dirty="0">
                <a:solidFill>
                  <a:schemeClr val="tx1"/>
                </a:solidFill>
              </a:rPr>
              <a:t>provider enrollment</a:t>
            </a:r>
          </a:p>
        </p:txBody>
      </p:sp>
      <p:sp>
        <p:nvSpPr>
          <p:cNvPr id="3" name="Content Placeholder 2">
            <a:extLst>
              <a:ext uri="{FF2B5EF4-FFF2-40B4-BE49-F238E27FC236}">
                <a16:creationId xmlns:a16="http://schemas.microsoft.com/office/drawing/2014/main" id="{9D834777-A675-17AD-6191-5BF78CE7F971}"/>
              </a:ext>
            </a:extLst>
          </p:cNvPr>
          <p:cNvSpPr>
            <a:spLocks noGrp="1"/>
          </p:cNvSpPr>
          <p:nvPr>
            <p:ph idx="1"/>
          </p:nvPr>
        </p:nvSpPr>
        <p:spPr>
          <a:xfrm>
            <a:off x="838200" y="1690688"/>
            <a:ext cx="10285429" cy="543465"/>
          </a:xfrm>
        </p:spPr>
        <p:txBody>
          <a:bodyPr vert="horz" lIns="91440" tIns="45720" rIns="91440" bIns="45720" rtlCol="0" anchor="t">
            <a:normAutofit/>
          </a:bodyPr>
          <a:lstStyle/>
          <a:p>
            <a:pPr marL="0" indent="0">
              <a:buNone/>
            </a:pPr>
            <a:r>
              <a:rPr lang="en-US" sz="2400" dirty="0">
                <a:solidFill>
                  <a:schemeClr val="tx1"/>
                </a:solidFill>
              </a:rPr>
              <a:t>To complete the enrollment process, providers will:</a:t>
            </a:r>
          </a:p>
        </p:txBody>
      </p:sp>
      <p:sp>
        <p:nvSpPr>
          <p:cNvPr id="4" name="TextBox 3">
            <a:extLst>
              <a:ext uri="{FF2B5EF4-FFF2-40B4-BE49-F238E27FC236}">
                <a16:creationId xmlns:a16="http://schemas.microsoft.com/office/drawing/2014/main" id="{57332131-72DB-D4E2-82C1-EDBD15EC4A86}"/>
              </a:ext>
            </a:extLst>
          </p:cNvPr>
          <p:cNvSpPr txBox="1"/>
          <p:nvPr/>
        </p:nvSpPr>
        <p:spPr>
          <a:xfrm>
            <a:off x="1068371" y="2373084"/>
            <a:ext cx="9817343" cy="2571986"/>
          </a:xfrm>
          <a:prstGeom prst="rect">
            <a:avLst/>
          </a:prstGeom>
          <a:noFill/>
        </p:spPr>
        <p:txBody>
          <a:bodyPr wrap="square" rtlCol="0">
            <a:spAutoFit/>
          </a:bodyPr>
          <a:lstStyle/>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Montserrat"/>
                <a:ea typeface="+mn-ea"/>
                <a:cs typeface="+mn-cs"/>
              </a:rPr>
              <a:t>Complete the enrollment forms that are prompted for the user.</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Montserrat"/>
                <a:ea typeface="+mn-ea"/>
                <a:cs typeface="+mn-cs"/>
              </a:rPr>
              <a:t>Read the provider agreement, special provisions and any applicable addendums that are prompted for the user.</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sng" strike="noStrike" kern="1200" cap="none" spc="0" normalizeH="0" baseline="0" noProof="0" dirty="0">
                <a:ln>
                  <a:noFill/>
                </a:ln>
                <a:solidFill>
                  <a:prstClr val="white"/>
                </a:solidFill>
                <a:effectLst/>
                <a:uLnTx/>
                <a:uFillTx/>
                <a:latin typeface="Montserrat"/>
                <a:ea typeface="+mn-ea"/>
                <a:cs typeface="+mn-cs"/>
                <a:hlinkClick r:id="rId3">
                  <a:extLst>
                    <a:ext uri="{A12FA001-AC4F-418D-AE19-62706E023703}">
                      <ahyp:hlinkClr xmlns:ahyp="http://schemas.microsoft.com/office/drawing/2018/hyperlinkcolor" val="tx"/>
                    </a:ext>
                  </a:extLst>
                </a:hlinkClick>
              </a:rPr>
              <a:t>General Provider Agreement</a:t>
            </a:r>
            <a:r>
              <a:rPr kumimoji="0" lang="en-US" sz="1600" b="0" i="0" u="none" strike="noStrike" kern="1200" cap="none" spc="0" normalizeH="0" baseline="0" noProof="0" dirty="0">
                <a:ln>
                  <a:noFill/>
                </a:ln>
                <a:solidFill>
                  <a:prstClr val="white"/>
                </a:solidFill>
                <a:effectLst/>
                <a:uLnTx/>
                <a:uFillTx/>
                <a:latin typeface="Montserrat"/>
                <a:ea typeface="+mn-ea"/>
                <a:cs typeface="+mn-cs"/>
              </a:rPr>
              <a:t> contains the terms and conditions applicable to all providers.</a:t>
            </a:r>
          </a:p>
          <a:p>
            <a:pPr marL="6858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white"/>
                </a:solidFill>
                <a:effectLst/>
                <a:uLnTx/>
                <a:uFillTx/>
                <a:latin typeface="Montserrat"/>
                <a:ea typeface="+mn-ea"/>
                <a:cs typeface="+mn-cs"/>
              </a:rPr>
              <a:t>Special Provisions</a:t>
            </a:r>
            <a:r>
              <a:rPr kumimoji="0" lang="en-US" sz="1600" b="0" i="0" u="none" strike="noStrike" kern="1200" cap="none" spc="0" normalizeH="0" baseline="0" noProof="0" dirty="0">
                <a:ln>
                  <a:noFill/>
                </a:ln>
                <a:solidFill>
                  <a:prstClr val="white"/>
                </a:solidFill>
                <a:effectLst/>
                <a:uLnTx/>
                <a:uFillTx/>
                <a:latin typeface="Montserrat"/>
                <a:ea typeface="+mn-ea"/>
                <a:cs typeface="+mn-cs"/>
              </a:rPr>
              <a:t> contains terms for a particular provider type and/or specialty.</a:t>
            </a:r>
          </a:p>
          <a:p>
            <a:pPr marL="457200" marR="0" lvl="0" indent="-4572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b="0" i="0" u="none" strike="noStrike" kern="1200" cap="none" spc="0" normalizeH="0" baseline="0" noProof="0" dirty="0">
                <a:ln>
                  <a:noFill/>
                </a:ln>
                <a:solidFill>
                  <a:prstClr val="white"/>
                </a:solidFill>
                <a:effectLst/>
                <a:uLnTx/>
                <a:uFillTx/>
                <a:latin typeface="Montserrat"/>
                <a:ea typeface="+mn-ea"/>
                <a:cs typeface="+mn-cs"/>
              </a:rPr>
              <a:t>Electronically sign the application and upload or fax copies of all requested documentation prompted for the user to OHCA.</a:t>
            </a:r>
          </a:p>
        </p:txBody>
      </p:sp>
      <p:sp>
        <p:nvSpPr>
          <p:cNvPr id="6" name="TextBox 5">
            <a:extLst>
              <a:ext uri="{FF2B5EF4-FFF2-40B4-BE49-F238E27FC236}">
                <a16:creationId xmlns:a16="http://schemas.microsoft.com/office/drawing/2014/main" id="{A20DB46B-785C-DB9D-6EBE-081A80E2D23B}"/>
              </a:ext>
            </a:extLst>
          </p:cNvPr>
          <p:cNvSpPr txBox="1"/>
          <p:nvPr/>
        </p:nvSpPr>
        <p:spPr>
          <a:xfrm>
            <a:off x="838200" y="5167312"/>
            <a:ext cx="1028542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mn-cs"/>
              </a:rPr>
              <a:t>Federal laws require some providers to have on-site screening visits. An OHCA provider enrollment contracts representative will conduct these visits for providers that are not already screened by another state or federal agency. </a:t>
            </a:r>
          </a:p>
        </p:txBody>
      </p:sp>
    </p:spTree>
    <p:extLst>
      <p:ext uri="{BB962C8B-B14F-4D97-AF65-F5344CB8AC3E}">
        <p14:creationId xmlns:p14="http://schemas.microsoft.com/office/powerpoint/2010/main" val="3415603229"/>
      </p:ext>
    </p:extLst>
  </p:cSld>
  <p:clrMapOvr>
    <a:masterClrMapping/>
  </p:clrMapOvr>
</p:sld>
</file>

<file path=ppt/theme/theme1.xml><?xml version="1.0" encoding="utf-8"?>
<a:theme xmlns:a="http://schemas.openxmlformats.org/drawingml/2006/main" name="Orag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old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ark Blue Layout">
  <a:themeElements>
    <a:clrScheme name="OHC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Slide 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7cea9fa7-4236-48d0-8c50-2f0a797dc9b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D849797C6C1043AA7E58BE319AB98B" ma:contentTypeVersion="12" ma:contentTypeDescription="Create a new document." ma:contentTypeScope="" ma:versionID="a12121e5170f00f88dfb84f8405cc711">
  <xsd:schema xmlns:xsd="http://www.w3.org/2001/XMLSchema" xmlns:xs="http://www.w3.org/2001/XMLSchema" xmlns:p="http://schemas.microsoft.com/office/2006/metadata/properties" xmlns:ns3="7cea9fa7-4236-48d0-8c50-2f0a797dc9bc" xmlns:ns4="70ac4949-7569-4740-9ecc-939ca36b5274" targetNamespace="http://schemas.microsoft.com/office/2006/metadata/properties" ma:root="true" ma:fieldsID="78866a426b4d7c616b3f898347882f52" ns3:_="" ns4:_="">
    <xsd:import namespace="7cea9fa7-4236-48d0-8c50-2f0a797dc9bc"/>
    <xsd:import namespace="70ac4949-7569-4740-9ecc-939ca36b527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_activity"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ea9fa7-4236-48d0-8c50-2f0a797dc9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ac4949-7569-4740-9ecc-939ca36b527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FAAD02-A905-44A7-8657-98CF2CAC4C85}">
  <ds:schemaRefs>
    <ds:schemaRef ds:uri="http://schemas.microsoft.com/office/2006/documentManagement/types"/>
    <ds:schemaRef ds:uri="7cea9fa7-4236-48d0-8c50-2f0a797dc9bc"/>
    <ds:schemaRef ds:uri="http://purl.org/dc/dcmitype/"/>
    <ds:schemaRef ds:uri="70ac4949-7569-4740-9ecc-939ca36b5274"/>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0FF9881-43BE-4BAC-BF04-F939892E7027}">
  <ds:schemaRefs>
    <ds:schemaRef ds:uri="http://schemas.microsoft.com/sharepoint/v3/contenttype/forms"/>
  </ds:schemaRefs>
</ds:datastoreItem>
</file>

<file path=customXml/itemProps3.xml><?xml version="1.0" encoding="utf-8"?>
<ds:datastoreItem xmlns:ds="http://schemas.openxmlformats.org/officeDocument/2006/customXml" ds:itemID="{4C647907-6794-479B-BA7C-0E73063E8B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ea9fa7-4236-48d0-8c50-2f0a797dc9bc"/>
    <ds:schemaRef ds:uri="70ac4949-7569-4740-9ecc-939ca36b5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21628</TotalTime>
  <Words>3272</Words>
  <Application>Microsoft Office PowerPoint</Application>
  <PresentationFormat>Widescreen</PresentationFormat>
  <Paragraphs>362</Paragraphs>
  <Slides>56</Slides>
  <Notes>19</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56</vt:i4>
      </vt:variant>
    </vt:vector>
  </HeadingPairs>
  <TitlesOfParts>
    <vt:vector size="71" baseType="lpstr">
      <vt:lpstr>Arial</vt:lpstr>
      <vt:lpstr>Calibri</vt:lpstr>
      <vt:lpstr>Georgia</vt:lpstr>
      <vt:lpstr>Montserrat</vt:lpstr>
      <vt:lpstr>Montserrat ExtraBold</vt:lpstr>
      <vt:lpstr>Montserrat Light</vt:lpstr>
      <vt:lpstr>Montserrat SemiBold</vt:lpstr>
      <vt:lpstr>Montserrat Thin</vt:lpstr>
      <vt:lpstr>Open Sans</vt:lpstr>
      <vt:lpstr>Segoe UI</vt:lpstr>
      <vt:lpstr>Wingdings</vt:lpstr>
      <vt:lpstr>Orage Layout</vt:lpstr>
      <vt:lpstr>Gold Layout</vt:lpstr>
      <vt:lpstr>Dark Blue Layout</vt:lpstr>
      <vt:lpstr>Cover Slide Only</vt:lpstr>
      <vt:lpstr>SoonerCare: Vaccinations at the Pharmacy </vt:lpstr>
      <vt:lpstr>disclaimer</vt:lpstr>
      <vt:lpstr>Purpose</vt:lpstr>
      <vt:lpstr>agenda</vt:lpstr>
      <vt:lpstr>Eligible providers and contracting </vt:lpstr>
      <vt:lpstr>Provider requirements</vt:lpstr>
      <vt:lpstr>provider contracts</vt:lpstr>
      <vt:lpstr>pre-enrollment steps</vt:lpstr>
      <vt:lpstr>provider enrollment</vt:lpstr>
      <vt:lpstr>new contracts</vt:lpstr>
      <vt:lpstr>PowerPoint Presentation</vt:lpstr>
      <vt:lpstr>Business contract </vt:lpstr>
      <vt:lpstr>Individual contract</vt:lpstr>
      <vt:lpstr>provider enrollment (conT.)</vt:lpstr>
      <vt:lpstr>appendix a </vt:lpstr>
      <vt:lpstr>application submission</vt:lpstr>
      <vt:lpstr>application approval</vt:lpstr>
      <vt:lpstr>PIN Letter</vt:lpstr>
      <vt:lpstr>Coverage and services</vt:lpstr>
      <vt:lpstr>IMMUNIZATIONS/VACCINES</vt:lpstr>
      <vt:lpstr>Immunizations/vaccines (CONT.)</vt:lpstr>
      <vt:lpstr>Immunizations/vaccines (CONT.)</vt:lpstr>
      <vt:lpstr>Immunizations/vaccines (cont.)</vt:lpstr>
      <vt:lpstr>Procedure codes  Diagnosis code:  Z23 encounter for vaccine  *Diagnosis code:  Z23   encounter for vaccine must be used to trigger our system to not apply a copay.  </vt:lpstr>
      <vt:lpstr>Pharmacy billing: Vaccine claims</vt:lpstr>
      <vt:lpstr>Current state: Point of sale Billing</vt:lpstr>
      <vt:lpstr>NEXT STEPS WITH THE CONTRACTED ENTITIES</vt:lpstr>
      <vt:lpstr>CONTRACTED ENTITIES</vt:lpstr>
      <vt:lpstr>Secure provider portal</vt:lpstr>
      <vt:lpstr>provider portal</vt:lpstr>
      <vt:lpstr>provider portal resources</vt:lpstr>
      <vt:lpstr>Claims Submission </vt:lpstr>
      <vt:lpstr>Medicaid primary</vt:lpstr>
      <vt:lpstr>PowerPoint Presentation</vt:lpstr>
      <vt:lpstr>Medicaid primary</vt:lpstr>
      <vt:lpstr>Medicaid primary</vt:lpstr>
      <vt:lpstr>  Medicaid primary     </vt:lpstr>
      <vt:lpstr>Medicaid primary</vt:lpstr>
      <vt:lpstr>Medicaid primary</vt:lpstr>
      <vt:lpstr>Medicaid primary</vt:lpstr>
      <vt:lpstr>Medicaid primary</vt:lpstr>
      <vt:lpstr>Secondary/Crossover claims</vt:lpstr>
      <vt:lpstr>Claims resources </vt:lpstr>
      <vt:lpstr>Claim resources</vt:lpstr>
      <vt:lpstr>claim resources</vt:lpstr>
      <vt:lpstr>timely filing</vt:lpstr>
      <vt:lpstr>Third party liability (TPL)</vt:lpstr>
      <vt:lpstr>tpl responsibilities</vt:lpstr>
      <vt:lpstr>resources</vt:lpstr>
      <vt:lpstr>ohca public website</vt:lpstr>
      <vt:lpstr>provider enrollment</vt:lpstr>
      <vt:lpstr>Helpful telephone numbers</vt:lpstr>
      <vt:lpstr>Helpful links</vt:lpstr>
      <vt:lpstr>Training resources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Wilcox</dc:creator>
  <cp:lastModifiedBy>Bradley Bryant</cp:lastModifiedBy>
  <cp:revision>164</cp:revision>
  <dcterms:created xsi:type="dcterms:W3CDTF">2020-03-27T18:06:33Z</dcterms:created>
  <dcterms:modified xsi:type="dcterms:W3CDTF">2024-11-06T15:13:13Z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0x010100A5D849797C6C1043AA7E58BE319AB98B</vt:lpwstr>
  </property>
  <property fmtid="{D5CDD505-2E9C-101B-9397-08002B2CF9AE}" pid="3" name="Order">
    <vt:r8>98100</vt:r8>
  </property>
  <property fmtid="{D5CDD505-2E9C-101B-9397-08002B2CF9AE}" pid="4" name="MediaServiceImageTags">
    <vt:lpwstr/>
  </property>
  <property fmtid="{D5CDD505-2E9C-101B-9397-08002B2CF9AE}" pid="5" name="MSIP_Label_b0b638e0-f50f-48bd-992f-bcb55031a99f_Enabled">
    <vt:lpwstr>true</vt:lpwstr>
  </property>
  <property fmtid="{D5CDD505-2E9C-101B-9397-08002B2CF9AE}" pid="6" name="MSIP_Label_b0b638e0-f50f-48bd-992f-bcb55031a99f_SetDate">
    <vt:lpwstr>2024-11-01T21:23:31Z</vt:lpwstr>
  </property>
  <property fmtid="{D5CDD505-2E9C-101B-9397-08002B2CF9AE}" pid="7" name="MSIP_Label_b0b638e0-f50f-48bd-992f-bcb55031a99f_Method">
    <vt:lpwstr>Standard</vt:lpwstr>
  </property>
  <property fmtid="{D5CDD505-2E9C-101B-9397-08002B2CF9AE}" pid="8" name="MSIP_Label_b0b638e0-f50f-48bd-992f-bcb55031a99f_Name">
    <vt:lpwstr>Confidential Default</vt:lpwstr>
  </property>
  <property fmtid="{D5CDD505-2E9C-101B-9397-08002B2CF9AE}" pid="9" name="MSIP_Label_b0b638e0-f50f-48bd-992f-bcb55031a99f_SiteId">
    <vt:lpwstr>f45ccc07-e57e-4d15-bf6f-f6cbccd2d395</vt:lpwstr>
  </property>
  <property fmtid="{D5CDD505-2E9C-101B-9397-08002B2CF9AE}" pid="10" name="MSIP_Label_b0b638e0-f50f-48bd-992f-bcb55031a99f_ActionId">
    <vt:lpwstr>18d72046-8ff2-49b3-98a2-dde3558b11a4</vt:lpwstr>
  </property>
  <property fmtid="{D5CDD505-2E9C-101B-9397-08002B2CF9AE}" pid="11" name="MSIP_Label_b0b638e0-f50f-48bd-992f-bcb55031a99f_ContentBits">
    <vt:lpwstr>0</vt:lpwstr>
  </property>
  <property fmtid="{D5CDD505-2E9C-101B-9397-08002B2CF9AE}" pid="12" name="MSIP_Label_1ecdf243-b9b0-4f63-8694-76742e4201b7_Enabled">
    <vt:lpwstr>true</vt:lpwstr>
  </property>
  <property fmtid="{D5CDD505-2E9C-101B-9397-08002B2CF9AE}" pid="13" name="MSIP_Label_1ecdf243-b9b0-4f63-8694-76742e4201b7_SetDate">
    <vt:lpwstr>2024-11-01T21:33:40Z</vt:lpwstr>
  </property>
  <property fmtid="{D5CDD505-2E9C-101B-9397-08002B2CF9AE}" pid="14" name="MSIP_Label_1ecdf243-b9b0-4f63-8694-76742e4201b7_Method">
    <vt:lpwstr>Standard</vt:lpwstr>
  </property>
  <property fmtid="{D5CDD505-2E9C-101B-9397-08002B2CF9AE}" pid="15" name="MSIP_Label_1ecdf243-b9b0-4f63-8694-76742e4201b7_Name">
    <vt:lpwstr>Proprietary general</vt:lpwstr>
  </property>
  <property fmtid="{D5CDD505-2E9C-101B-9397-08002B2CF9AE}" pid="16" name="MSIP_Label_1ecdf243-b9b0-4f63-8694-76742e4201b7_SiteId">
    <vt:lpwstr>fabb61b8-3afe-4e75-b934-a47f782b8cd7</vt:lpwstr>
  </property>
  <property fmtid="{D5CDD505-2E9C-101B-9397-08002B2CF9AE}" pid="17" name="MSIP_Label_1ecdf243-b9b0-4f63-8694-76742e4201b7_ActionId">
    <vt:lpwstr>c0d9d028-0f97-443d-af9e-89af2d7ae669</vt:lpwstr>
  </property>
  <property fmtid="{D5CDD505-2E9C-101B-9397-08002B2CF9AE}" pid="18" name="MSIP_Label_1ecdf243-b9b0-4f63-8694-76742e4201b7_ContentBits">
    <vt:lpwstr>0</vt:lpwstr>
  </property>
</Properties>
</file>