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5" r:id="rId22"/>
    <p:sldId id="274" r:id="rId23"/>
    <p:sldId id="273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 snapToObjects="1">
      <p:cViewPr varScale="1">
        <p:scale>
          <a:sx n="86" d="100"/>
          <a:sy n="86" d="100"/>
        </p:scale>
        <p:origin x="13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2F74-BC13-D94B-9BB5-704D3916F950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644B-58B8-C942-BB2F-FF1CC9FF81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44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2F74-BC13-D94B-9BB5-704D3916F950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644B-58B8-C942-BB2F-FF1CC9FF81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636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2F74-BC13-D94B-9BB5-704D3916F950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644B-58B8-C942-BB2F-FF1CC9FF81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74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2F74-BC13-D94B-9BB5-704D3916F950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644B-58B8-C942-BB2F-FF1CC9FF81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1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2F74-BC13-D94B-9BB5-704D3916F950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644B-58B8-C942-BB2F-FF1CC9FF81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364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2F74-BC13-D94B-9BB5-704D3916F950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644B-58B8-C942-BB2F-FF1CC9FF81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905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2F74-BC13-D94B-9BB5-704D3916F950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644B-58B8-C942-BB2F-FF1CC9FF81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542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2F74-BC13-D94B-9BB5-704D3916F950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644B-58B8-C942-BB2F-FF1CC9FF81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865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2F74-BC13-D94B-9BB5-704D3916F950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644B-58B8-C942-BB2F-FF1CC9FF81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954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2F74-BC13-D94B-9BB5-704D3916F950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644B-58B8-C942-BB2F-FF1CC9FF81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566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2F74-BC13-D94B-9BB5-704D3916F950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644B-58B8-C942-BB2F-FF1CC9FF81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840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42F74-BC13-D94B-9BB5-704D3916F950}" type="datetimeFigureOut">
              <a:rPr lang="en-US" smtClean="0"/>
              <a:t>9/28/2021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644B-58B8-C942-BB2F-FF1CC9FF81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91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tiff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3.jp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hyperlink" Target="mailto:Paola-Klein@ouhsc.edu" TargetMode="Externa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73D8A331-F52D-CC4B-BB66-B5C44F867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AFEBD1-B84A-7740-A9D2-CF4BFCAFBC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022626"/>
            <a:ext cx="7772400" cy="16557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  <a:cs typeface="Arial" panose="020B0604020202020204" pitchFamily="34" charset="0"/>
              </a:rPr>
              <a:t>Oklahoma Tobacco Helpline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1E0902-12C7-0B41-9746-A8A841145A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86420"/>
            <a:ext cx="6858000" cy="1655762"/>
          </a:xfrm>
        </p:spPr>
        <p:txBody>
          <a:bodyPr/>
          <a:lstStyle/>
          <a:p>
            <a:r>
              <a:rPr lang="en-US" dirty="0"/>
              <a:t>Paola Klein, MHR, CTTS</a:t>
            </a:r>
          </a:p>
          <a:p>
            <a:r>
              <a:rPr lang="en-US" dirty="0"/>
              <a:t>Oklahoma Tobacco Helpline Coordinator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6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0"/>
    </mc:Choice>
    <mc:Fallback xmlns="">
      <p:transition spd="slow" advTm="5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08E8A5A-78E0-BF4E-8DE0-1C95A6251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" y="0"/>
            <a:ext cx="913507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8B7C5F-D5FF-504A-B907-2CA31693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 A Quit Plan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68A9F6-F39F-5B47-BB8E-9DDE42B08D70}"/>
              </a:ext>
            </a:extLst>
          </p:cNvPr>
          <p:cNvSpPr txBox="1"/>
          <p:nvPr/>
        </p:nvSpPr>
        <p:spPr>
          <a:xfrm>
            <a:off x="705678" y="2186609"/>
            <a:ext cx="780967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Quit coaches help you create a quit plan that fits your lifestyle:</a:t>
            </a:r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Building confidence and motivation to quit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Coping strategies for triggers and cravings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Assisting with the use of NRT including patches, gum or lozenges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Online tools and nonjudgmental support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2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28"/>
    </mc:Choice>
    <mc:Fallback xmlns="">
      <p:transition spd="slow" advTm="29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08E8A5A-78E0-BF4E-8DE0-1C95A6251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" y="0"/>
            <a:ext cx="913507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8B7C5F-D5FF-504A-B907-2CA31693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Register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68A9F6-F39F-5B47-BB8E-9DDE42B08D70}"/>
              </a:ext>
            </a:extLst>
          </p:cNvPr>
          <p:cNvSpPr txBox="1"/>
          <p:nvPr/>
        </p:nvSpPr>
        <p:spPr>
          <a:xfrm>
            <a:off x="705678" y="2186609"/>
            <a:ext cx="78096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Phone</a:t>
            </a:r>
            <a:r>
              <a:rPr lang="en-US" sz="2400" dirty="0"/>
              <a:t>: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E31938"/>
                </a:solidFill>
              </a:rPr>
              <a:t>1-800-QUIT NOW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Web</a:t>
            </a:r>
            <a:r>
              <a:rPr lang="en-US" sz="2400" dirty="0"/>
              <a:t>: </a:t>
            </a:r>
            <a:r>
              <a:rPr lang="en-US" sz="2400" b="1" dirty="0">
                <a:solidFill>
                  <a:srgbClr val="E31938"/>
                </a:solidFill>
              </a:rPr>
              <a:t>OKhelpline.com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Ask your health care provider for a referral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5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30"/>
    </mc:Choice>
    <mc:Fallback xmlns="">
      <p:transition spd="slow" advTm="17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08E8A5A-78E0-BF4E-8DE0-1C95A6251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" y="0"/>
            <a:ext cx="913507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8B7C5F-D5FF-504A-B907-2CA31693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To Expect: Phone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68A9F6-F39F-5B47-BB8E-9DDE42B08D70}"/>
              </a:ext>
            </a:extLst>
          </p:cNvPr>
          <p:cNvSpPr txBox="1"/>
          <p:nvPr/>
        </p:nvSpPr>
        <p:spPr>
          <a:xfrm>
            <a:off x="705678" y="2186609"/>
            <a:ext cx="78096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When calling the Oklahoma Tobacco Helpline: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You will first speak with a registration specialist for about </a:t>
            </a:r>
            <a:br>
              <a:rPr lang="en-US" sz="2000" dirty="0"/>
            </a:br>
            <a:r>
              <a:rPr lang="en-US" sz="2000" dirty="0"/>
              <a:t>10 to 15 minutes.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Once registered, you are transferred to a quit coach or you can schedule your quit coach call for a later date or time.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Answer a few questions and select the services that work best for you.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2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33"/>
    </mc:Choice>
    <mc:Fallback xmlns="">
      <p:transition spd="slow" advTm="49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08E8A5A-78E0-BF4E-8DE0-1C95A6251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" y="0"/>
            <a:ext cx="913507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8B7C5F-D5FF-504A-B907-2CA31693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To Expect: Online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68A9F6-F39F-5B47-BB8E-9DDE42B08D70}"/>
              </a:ext>
            </a:extLst>
          </p:cNvPr>
          <p:cNvSpPr txBox="1"/>
          <p:nvPr/>
        </p:nvSpPr>
        <p:spPr>
          <a:xfrm>
            <a:off x="705678" y="2186609"/>
            <a:ext cx="780967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When registering online:</a:t>
            </a:r>
          </a:p>
          <a:p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Visit </a:t>
            </a:r>
            <a:r>
              <a:rPr lang="en-US" sz="2000" b="1" dirty="0">
                <a:solidFill>
                  <a:srgbClr val="E31938"/>
                </a:solidFill>
              </a:rPr>
              <a:t>OKhelpline.com </a:t>
            </a:r>
            <a:r>
              <a:rPr lang="en-US" sz="2000" dirty="0"/>
              <a:t>and click the Sign Up button.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Select your health insurance and employment status.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Answer a few questions and select the services that work best for you.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7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44"/>
    </mc:Choice>
    <mc:Fallback xmlns="">
      <p:transition spd="slow" advTm="29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322237-D8DC-E144-9F7E-27C2BAE6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8B7C5F-D5FF-504A-B907-2CA31693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Nicotine Replacement Therapy (NRT)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68A9F6-F39F-5B47-BB8E-9DDE42B08D70}"/>
              </a:ext>
            </a:extLst>
          </p:cNvPr>
          <p:cNvSpPr txBox="1"/>
          <p:nvPr/>
        </p:nvSpPr>
        <p:spPr>
          <a:xfrm>
            <a:off x="2325756" y="2186609"/>
            <a:ext cx="61895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NRT options</a:t>
            </a:r>
            <a:r>
              <a:rPr lang="en-US" sz="2000" dirty="0"/>
              <a:t>: Patches, gum or lozenges</a:t>
            </a:r>
          </a:p>
          <a:p>
            <a:endParaRPr lang="en-US" sz="2000" dirty="0"/>
          </a:p>
          <a:p>
            <a:r>
              <a:rPr lang="en-US" sz="2000" b="1" dirty="0"/>
              <a:t>Web enroll</a:t>
            </a:r>
            <a:r>
              <a:rPr lang="en-US" sz="2000" dirty="0"/>
              <a:t>: Those enrolled in web coach must order NRT from their account after logging in (two-week supply) </a:t>
            </a:r>
          </a:p>
          <a:p>
            <a:endParaRPr lang="en-US" sz="2000" dirty="0"/>
          </a:p>
          <a:p>
            <a:r>
              <a:rPr lang="en-US" sz="2000" b="1" dirty="0"/>
              <a:t>Individual services</a:t>
            </a:r>
            <a:r>
              <a:rPr lang="en-US" sz="2000" dirty="0"/>
              <a:t>: If enrolled online, they can log into their account to select NRT (Only a two-week supply) </a:t>
            </a:r>
          </a:p>
          <a:p>
            <a:endParaRPr lang="en-US" sz="2000" dirty="0"/>
          </a:p>
          <a:p>
            <a:pPr algn="ctr"/>
            <a:r>
              <a:rPr lang="en-US" sz="2000" b="1" dirty="0">
                <a:solidFill>
                  <a:srgbClr val="E31938"/>
                </a:solidFill>
              </a:rPr>
              <a:t>NRT takes 10 – 14 business days to arrive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0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47"/>
    </mc:Choice>
    <mc:Fallback xmlns="">
      <p:transition spd="slow" advTm="37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08E8A5A-78E0-BF4E-8DE0-1C95A6251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" y="0"/>
            <a:ext cx="913507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8B7C5F-D5FF-504A-B907-2CA31693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Helpful Info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68A9F6-F39F-5B47-BB8E-9DDE42B08D70}"/>
              </a:ext>
            </a:extLst>
          </p:cNvPr>
          <p:cNvSpPr txBox="1"/>
          <p:nvPr/>
        </p:nvSpPr>
        <p:spPr>
          <a:xfrm>
            <a:off x="705678" y="2064688"/>
            <a:ext cx="78096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When the helpline calls you, the following will appear on caller IDs:</a:t>
            </a:r>
          </a:p>
          <a:p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Land lines</a:t>
            </a:r>
            <a:r>
              <a:rPr lang="en-US" sz="2400" dirty="0"/>
              <a:t>: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E31938"/>
                </a:solidFill>
              </a:rPr>
              <a:t>1-800-QUIT NOW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Cell phones</a:t>
            </a:r>
            <a:r>
              <a:rPr lang="en-US" sz="2400" dirty="0"/>
              <a:t>: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E31938"/>
                </a:solidFill>
              </a:rPr>
              <a:t>1-800-784-8669</a:t>
            </a:r>
          </a:p>
          <a:p>
            <a:pPr lvl="1"/>
            <a:endParaRPr lang="en-US" sz="2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If NRT is ordered, it should arrive within 10 to 14 business days.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7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86"/>
    </mc:Choice>
    <mc:Fallback xmlns="">
      <p:transition spd="slow" advTm="38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08E8A5A-78E0-BF4E-8DE0-1C95A6251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" y="0"/>
            <a:ext cx="913507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8B7C5F-D5FF-504A-B907-2CA31693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68A9F6-F39F-5B47-BB8E-9DDE42B08D70}"/>
              </a:ext>
            </a:extLst>
          </p:cNvPr>
          <p:cNvSpPr txBox="1"/>
          <p:nvPr/>
        </p:nvSpPr>
        <p:spPr>
          <a:xfrm>
            <a:off x="705678" y="1890509"/>
            <a:ext cx="78096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Oklahoma Tobacco Helpline is available 24/7 to all Oklahomans 13 years and older.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An enhanced selection of FREE services is available to help Oklahomans quit tobacco their own way. 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FREE NRT is available to eligible participants.</a:t>
            </a:r>
          </a:p>
          <a:p>
            <a:r>
              <a:rPr lang="en-US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Specially trained quit coaches offer nonjudgmental support.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1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65"/>
    </mc:Choice>
    <mc:Fallback xmlns="">
      <p:transition spd="slow" advTm="29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08E8A5A-78E0-BF4E-8DE0-1C95A6251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" y="0"/>
            <a:ext cx="913507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8B7C5F-D5FF-504A-B907-2CA31693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Creative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65CEE10-F167-6348-B9BC-7978E8624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444" y="2145267"/>
            <a:ext cx="3835556" cy="43476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489D3A9-7FA9-4D47-881C-C320185289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426" y="2145266"/>
            <a:ext cx="3722119" cy="2884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4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86"/>
    </mc:Choice>
    <mc:Fallback xmlns="">
      <p:transition spd="slow" advTm="25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08E8A5A-78E0-BF4E-8DE0-1C95A6251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" y="0"/>
            <a:ext cx="913507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8B7C5F-D5FF-504A-B907-2CA31693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Creative</a:t>
            </a:r>
            <a:endParaRPr lang="en-US" sz="5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8D8B6E5-923F-3A46-91AB-C75430E75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2055815"/>
            <a:ext cx="7620000" cy="39878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1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6"/>
    </mc:Choice>
    <mc:Fallback xmlns="">
      <p:transition spd="slow" advTm="8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08E8A5A-78E0-BF4E-8DE0-1C95A6251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" y="0"/>
            <a:ext cx="913507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8B7C5F-D5FF-504A-B907-2CA31693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Creative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93C619-2443-E449-A67A-E49591FDB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813" y="2134359"/>
            <a:ext cx="3492548" cy="19660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6AB10F-21DA-E748-A5B0-48AE44FF7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7820" y="2128837"/>
            <a:ext cx="2325757" cy="2600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1BF53D-95BA-884C-93FF-A81EAF5A56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813" y="4396584"/>
            <a:ext cx="3500377" cy="1829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1D67E7-349E-054C-A6EB-BB9D84CA70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0762" y="2128837"/>
            <a:ext cx="1905000" cy="158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6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8"/>
    </mc:Choice>
    <mc:Fallback xmlns="">
      <p:transition spd="slow" advTm="9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08E8A5A-78E0-BF4E-8DE0-1C95A6251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" y="0"/>
            <a:ext cx="913507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8B7C5F-D5FF-504A-B907-2CA31693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68A9F6-F39F-5B47-BB8E-9DDE42B08D70}"/>
              </a:ext>
            </a:extLst>
          </p:cNvPr>
          <p:cNvSpPr txBox="1"/>
          <p:nvPr/>
        </p:nvSpPr>
        <p:spPr>
          <a:xfrm>
            <a:off x="705678" y="1899228"/>
            <a:ext cx="7809672" cy="2943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What services are offered?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What do coaches provide?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Who can use the Oklahoma Tobacco Helpline?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How do you enroll?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232124"/>
            <a:ext cx="473476" cy="47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1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0"/>
    </mc:Choice>
    <mc:Fallback xmlns="">
      <p:transition spd="slow" advTm="8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08E8A5A-78E0-BF4E-8DE0-1C95A6251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" y="0"/>
            <a:ext cx="913507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8B7C5F-D5FF-504A-B907-2CA31693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68A9F6-F39F-5B47-BB8E-9DDE42B08D70}"/>
              </a:ext>
            </a:extLst>
          </p:cNvPr>
          <p:cNvSpPr txBox="1"/>
          <p:nvPr/>
        </p:nvSpPr>
        <p:spPr>
          <a:xfrm>
            <a:off x="705678" y="2186609"/>
            <a:ext cx="78096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more information, contact: </a:t>
            </a:r>
          </a:p>
          <a:p>
            <a:endParaRPr lang="en-US" sz="2400" dirty="0"/>
          </a:p>
          <a:p>
            <a:r>
              <a:rPr lang="en-US" sz="2400" b="1" dirty="0"/>
              <a:t>Paola Klein, MHR, CTTS</a:t>
            </a:r>
          </a:p>
          <a:p>
            <a:r>
              <a:rPr lang="en-US" sz="2400" dirty="0"/>
              <a:t>Oklahoma Tobacco Helpline Coordinator</a:t>
            </a:r>
          </a:p>
          <a:p>
            <a:r>
              <a:rPr lang="en-US" sz="2400" dirty="0"/>
              <a:t>OTRC – Oklahoma Tobacco Research Center </a:t>
            </a:r>
          </a:p>
          <a:p>
            <a:r>
              <a:rPr lang="en-US" sz="2400" dirty="0"/>
              <a:t>(405) 271-8001 Ext. 50474</a:t>
            </a:r>
          </a:p>
          <a:p>
            <a:r>
              <a:rPr lang="en-US" sz="2400" dirty="0">
                <a:hlinkClick r:id="rId5"/>
              </a:rPr>
              <a:t>Paola-Klein@ouhsc.edu</a:t>
            </a:r>
            <a:r>
              <a:rPr lang="en-US" sz="2400" dirty="0"/>
              <a:t>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1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6"/>
    </mc:Choice>
    <mc:Fallback xmlns="">
      <p:transition spd="slow" advTm="11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08E8A5A-78E0-BF4E-8DE0-1C95A6251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" y="0"/>
            <a:ext cx="913507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8B7C5F-D5FF-504A-B907-2CA31693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Oklahoma Tobacco Helpline?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68A9F6-F39F-5B47-BB8E-9DDE42B08D70}"/>
              </a:ext>
            </a:extLst>
          </p:cNvPr>
          <p:cNvSpPr txBox="1"/>
          <p:nvPr/>
        </p:nvSpPr>
        <p:spPr>
          <a:xfrm>
            <a:off x="705678" y="2186609"/>
            <a:ext cx="78096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Oklahoma Tobacco Helpline is a FREE, 24/7 service available to all Oklahomans 13 years and older offering: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An enhanced selection of services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Quit coaches that provide nonjudgmental support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Free nicotine replacement therapy (NRT)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Spanish-language services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Hard-of-hearing services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2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77"/>
    </mc:Choice>
    <mc:Fallback xmlns="">
      <p:transition spd="slow" advTm="22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08E8A5A-78E0-BF4E-8DE0-1C95A6251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" y="0"/>
            <a:ext cx="913507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8B7C5F-D5FF-504A-B907-2CA31693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Helpline Services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68A9F6-F39F-5B47-BB8E-9DDE42B08D70}"/>
              </a:ext>
            </a:extLst>
          </p:cNvPr>
          <p:cNvSpPr txBox="1"/>
          <p:nvPr/>
        </p:nvSpPr>
        <p:spPr>
          <a:xfrm>
            <a:off x="705678" y="2186609"/>
            <a:ext cx="78096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Oklahoma Tobacco Helpline offers an enhanced selection of services to help Oklahomans quit their own way. 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Service plans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All access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Web coach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Individual services </a:t>
            </a:r>
          </a:p>
          <a:p>
            <a:pPr lvl="1"/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Text and email support are available.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96"/>
    </mc:Choice>
    <mc:Fallback xmlns="">
      <p:transition spd="slow" advTm="23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08E8A5A-78E0-BF4E-8DE0-1C95A6251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" y="0"/>
            <a:ext cx="913507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8B7C5F-D5FF-504A-B907-2CA31693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Access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68A9F6-F39F-5B47-BB8E-9DDE42B08D70}"/>
              </a:ext>
            </a:extLst>
          </p:cNvPr>
          <p:cNvSpPr txBox="1"/>
          <p:nvPr/>
        </p:nvSpPr>
        <p:spPr>
          <a:xfrm>
            <a:off x="2902226" y="2186609"/>
            <a:ext cx="601317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All access is the most complete package and includes:</a:t>
            </a:r>
          </a:p>
          <a:p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At least one coaching call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Web coaching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Supportive text messages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Helpful emails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 quit guide and other materials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At least a two-week supply of FREE patches, gum or lozenges </a:t>
            </a:r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210B3A7E-8EE1-6540-9A88-7547F0C8D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66730"/>
            <a:ext cx="3001617" cy="300161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15"/>
    </mc:Choice>
    <mc:Fallback xmlns="">
      <p:transition spd="slow" advTm="24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08E8A5A-78E0-BF4E-8DE0-1C95A6251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" y="0"/>
            <a:ext cx="913507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8B7C5F-D5FF-504A-B907-2CA31693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 Coach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68A9F6-F39F-5B47-BB8E-9DDE42B08D70}"/>
              </a:ext>
            </a:extLst>
          </p:cNvPr>
          <p:cNvSpPr txBox="1"/>
          <p:nvPr/>
        </p:nvSpPr>
        <p:spPr>
          <a:xfrm>
            <a:off x="2902226" y="2186609"/>
            <a:ext cx="561312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Web coach provides a private online community where you can receive:</a:t>
            </a:r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Web coaching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Supportive text messages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Helpful emails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An electronic quit guide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 two-week supply of FREE patches, gum or lozenges </a:t>
            </a:r>
          </a:p>
        </p:txBody>
      </p:sp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35FEB67B-3C34-F54D-A412-BC8D1C7EC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0" y="2186609"/>
            <a:ext cx="3018179" cy="301817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1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25"/>
    </mc:Choice>
    <mc:Fallback xmlns="">
      <p:transition spd="slow" advTm="21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08E8A5A-78E0-BF4E-8DE0-1C95A6251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" y="0"/>
            <a:ext cx="913507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8B7C5F-D5FF-504A-B907-2CA31693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 Coach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68A9F6-F39F-5B47-BB8E-9DDE42B08D70}"/>
              </a:ext>
            </a:extLst>
          </p:cNvPr>
          <p:cNvSpPr txBox="1"/>
          <p:nvPr/>
        </p:nvSpPr>
        <p:spPr>
          <a:xfrm>
            <a:off x="2902226" y="2186609"/>
            <a:ext cx="56131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can also:</a:t>
            </a:r>
          </a:p>
          <a:p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Access helpful digital tools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Develop your own quit plan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Track your progress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Interact with an online support community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Discuss your challenges and victories </a:t>
            </a:r>
          </a:p>
        </p:txBody>
      </p:sp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44D1FE82-FB27-744B-BB75-028FECF87F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0" y="2186609"/>
            <a:ext cx="3018179" cy="301817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8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52"/>
    </mc:Choice>
    <mc:Fallback xmlns="">
      <p:transition spd="slow" advTm="31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08E8A5A-78E0-BF4E-8DE0-1C95A6251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" y="0"/>
            <a:ext cx="913507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8B7C5F-D5FF-504A-B907-2CA31693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Individual Services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68A9F6-F39F-5B47-BB8E-9DDE42B08D70}"/>
              </a:ext>
            </a:extLst>
          </p:cNvPr>
          <p:cNvSpPr txBox="1"/>
          <p:nvPr/>
        </p:nvSpPr>
        <p:spPr>
          <a:xfrm>
            <a:off x="2902226" y="2186609"/>
            <a:ext cx="561312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Individual services allow you to customize your own quit plan by selecting from the following services:</a:t>
            </a:r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Supportive text messages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Helpful emails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 quit guide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 two-week supply of FREE patches, gum or lozenges </a:t>
            </a:r>
          </a:p>
        </p:txBody>
      </p:sp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E9B28912-A5A2-6B4D-92D6-C49F39434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67759"/>
            <a:ext cx="2935060" cy="29350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35"/>
    </mc:Choice>
    <mc:Fallback xmlns="">
      <p:transition spd="slow" advTm="37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08E8A5A-78E0-BF4E-8DE0-1C95A6251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" y="0"/>
            <a:ext cx="913507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8B7C5F-D5FF-504A-B907-2CA31693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Quit Coaches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68A9F6-F39F-5B47-BB8E-9DDE42B08D70}"/>
              </a:ext>
            </a:extLst>
          </p:cNvPr>
          <p:cNvSpPr txBox="1"/>
          <p:nvPr/>
        </p:nvSpPr>
        <p:spPr>
          <a:xfrm>
            <a:off x="705678" y="2186609"/>
            <a:ext cx="780967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Quit coaches typically hold a master’s degree and have an additional 270 hours of professional training customized for the helpline in strategies such as:</a:t>
            </a:r>
          </a:p>
          <a:p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Cognitive behavioral therapy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Motivational interviewing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Education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Skill building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9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40"/>
    </mc:Choice>
    <mc:Fallback xmlns="">
      <p:transition spd="slow" advTm="25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5752177-B7AB-49B0-9111-079044E5B9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86B6506-EE8F-4BE6-B9D6-E26B6E05BF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C94FC7-E13B-4860-9359-D98F7D2AC23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1750</TotalTime>
  <Words>671</Words>
  <Application>Microsoft Office PowerPoint</Application>
  <PresentationFormat>On-screen Show (4:3)</PresentationFormat>
  <Paragraphs>123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Office Theme</vt:lpstr>
      <vt:lpstr>Oklahoma Tobacco Helpline</vt:lpstr>
      <vt:lpstr>Objectives</vt:lpstr>
      <vt:lpstr>What is the Oklahoma Tobacco Helpline?</vt:lpstr>
      <vt:lpstr>Helpline Services</vt:lpstr>
      <vt:lpstr>All Access</vt:lpstr>
      <vt:lpstr>Web Coach</vt:lpstr>
      <vt:lpstr>Web Coach</vt:lpstr>
      <vt:lpstr>Individual Services</vt:lpstr>
      <vt:lpstr>Quit Coaches</vt:lpstr>
      <vt:lpstr>Create A Quit Plan </vt:lpstr>
      <vt:lpstr>How To Register</vt:lpstr>
      <vt:lpstr>What To Expect: Phone</vt:lpstr>
      <vt:lpstr>What To Expect: Online </vt:lpstr>
      <vt:lpstr>Nicotine Replacement Therapy (NRT)</vt:lpstr>
      <vt:lpstr>Helpful Info</vt:lpstr>
      <vt:lpstr>Conclusions</vt:lpstr>
      <vt:lpstr>Example Creative</vt:lpstr>
      <vt:lpstr>Example Creative</vt:lpstr>
      <vt:lpstr>Example Creative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</dc:title>
  <dc:creator>Erin Robinson</dc:creator>
  <cp:lastModifiedBy>Breanna Russell</cp:lastModifiedBy>
  <cp:revision>31</cp:revision>
  <dcterms:created xsi:type="dcterms:W3CDTF">2020-02-27T22:13:07Z</dcterms:created>
  <dcterms:modified xsi:type="dcterms:W3CDTF">2021-09-28T14:14:12Z</dcterms:modified>
</cp:coreProperties>
</file>