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  <p:sldMasterId id="2147483661" r:id="rId5"/>
    <p:sldMasterId id="2147483682" r:id="rId6"/>
  </p:sldMasterIdLst>
  <p:notesMasterIdLst>
    <p:notesMasterId r:id="rId11"/>
  </p:notesMasterIdLst>
  <p:sldIdLst>
    <p:sldId id="350" r:id="rId7"/>
    <p:sldId id="341" r:id="rId8"/>
    <p:sldId id="365" r:id="rId9"/>
    <p:sldId id="3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rene Sanderson" initials="IS" lastIdx="1" clrIdx="0">
    <p:extLst>
      <p:ext uri="{19B8F6BF-5375-455C-9EA6-DF929625EA0E}">
        <p15:presenceInfo xmlns:p15="http://schemas.microsoft.com/office/powerpoint/2012/main" userId="S-1-5-21-15365455-50480509-568360474-23263" providerId="AD"/>
      </p:ext>
    </p:extLst>
  </p:cmAuthor>
  <p:cmAuthor id="2" name="Jennifer Wynn" initials="JW" lastIdx="0" clrIdx="1">
    <p:extLst>
      <p:ext uri="{19B8F6BF-5375-455C-9EA6-DF929625EA0E}">
        <p15:presenceInfo xmlns:p15="http://schemas.microsoft.com/office/powerpoint/2012/main" userId="S-1-5-21-15365455-50480509-568360474-13310" providerId="AD"/>
      </p:ext>
    </p:extLst>
  </p:cmAuthor>
  <p:cmAuthor id="3" name="Jennifer Wynn" initials="JW [2]" lastIdx="2" clrIdx="2">
    <p:extLst>
      <p:ext uri="{19B8F6BF-5375-455C-9EA6-DF929625EA0E}">
        <p15:presenceInfo xmlns:p15="http://schemas.microsoft.com/office/powerpoint/2012/main" userId="S::Jennifer.wynn@okhca.org::64d48a02-d0ad-4aff-b19b-6b3b14bcf2a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8F26"/>
    <a:srgbClr val="E88E6A"/>
    <a:srgbClr val="004E9A"/>
    <a:srgbClr val="D15420"/>
    <a:srgbClr val="464646"/>
    <a:srgbClr val="9141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r>
              <a:rPr lang="en-US">
                <a:latin typeface="Montserrat" panose="00000500000000000000" pitchFamily="2" charset="0"/>
              </a:rPr>
              <a:t>Have you signed a consent form to start taking an antipsychotic medication in the last six months?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F3D-47E1-AF20-AB2DD855C12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F3D-47E1-AF20-AB2DD855C12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F3D-47E1-AF20-AB2DD855C12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F3D-47E1-AF20-AB2DD855C12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'Resident Surveys'!$B$22:$B$25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NEUTRAL</c:v>
                </c:pt>
                <c:pt idx="3">
                  <c:v>NO ANSWER</c:v>
                </c:pt>
              </c:strCache>
            </c:strRef>
          </c:cat>
          <c:val>
            <c:numRef>
              <c:f>'Resident Surveys'!$C$22:$C$25</c:f>
              <c:numCache>
                <c:formatCode>0%</c:formatCode>
                <c:ptCount val="4"/>
                <c:pt idx="0">
                  <c:v>6.4516129032258063E-2</c:v>
                </c:pt>
                <c:pt idx="1">
                  <c:v>0.80645161290322576</c:v>
                </c:pt>
                <c:pt idx="2">
                  <c:v>3.870967741935484E-2</c:v>
                </c:pt>
                <c:pt idx="3">
                  <c:v>9.0322580645161285E-2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F3D-47E1-AF20-AB2DD855C12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r>
              <a:rPr lang="en-US">
                <a:latin typeface="Montserrat" panose="00000500000000000000" pitchFamily="2" charset="0"/>
              </a:rPr>
              <a:t>Have you had a Urinary Tract Infection (UTI) in the last six months?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C62-4572-8B9B-14BD84AF06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C62-4572-8B9B-14BD84AF06B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C62-4572-8B9B-14BD84AF06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C62-4572-8B9B-14BD84AF06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'Resident Surveys'!$B$22:$B$25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NEUTRAL</c:v>
                </c:pt>
                <c:pt idx="3">
                  <c:v>NO ANSWER</c:v>
                </c:pt>
              </c:strCache>
            </c:strRef>
          </c:cat>
          <c:val>
            <c:numRef>
              <c:f>'Resident Surveys'!$D$22:$D$25</c:f>
              <c:numCache>
                <c:formatCode>0%</c:formatCode>
                <c:ptCount val="4"/>
                <c:pt idx="0">
                  <c:v>0.20645161290322581</c:v>
                </c:pt>
                <c:pt idx="1">
                  <c:v>0.69032258064516128</c:v>
                </c:pt>
                <c:pt idx="2">
                  <c:v>1.935483870967742E-2</c:v>
                </c:pt>
                <c:pt idx="3">
                  <c:v>8.387096774193549E-2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62-4572-8B9B-14BD84AF06B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r>
              <a:rPr lang="en-US">
                <a:latin typeface="Montserrat" panose="00000500000000000000" pitchFamily="2" charset="0"/>
              </a:rPr>
              <a:t>Have you had any pressure sores (pressure ulcer) in the last six months?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E8-4276-B7A1-243637499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E8-4276-B7A1-243637499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E8-4276-B7A1-243637499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DE8-4276-B7A1-2436374996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'Resident Surveys'!$B$22:$B$25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NEUTRAL</c:v>
                </c:pt>
                <c:pt idx="3">
                  <c:v>NO ANSWER</c:v>
                </c:pt>
              </c:strCache>
            </c:strRef>
          </c:cat>
          <c:val>
            <c:numRef>
              <c:f>'Resident Surveys'!$E$22:$E$25</c:f>
              <c:numCache>
                <c:formatCode>0%</c:formatCode>
                <c:ptCount val="4"/>
                <c:pt idx="0">
                  <c:v>0.12903225806451613</c:v>
                </c:pt>
                <c:pt idx="1">
                  <c:v>0.76129032258064511</c:v>
                </c:pt>
                <c:pt idx="2">
                  <c:v>0</c:v>
                </c:pt>
                <c:pt idx="3">
                  <c:v>0.10967741935483871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DE8-4276-B7A1-2436374996A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r>
              <a:rPr lang="en-US">
                <a:latin typeface="Montserrat" panose="00000500000000000000" pitchFamily="2" charset="0"/>
              </a:rPr>
              <a:t>Have you had any significant weight loss in the past six months?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5C8-4E28-928F-748CC12151B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5C8-4E28-928F-748CC12151B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5C8-4E28-928F-748CC12151B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5C8-4E28-928F-748CC12151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'Resident Surveys'!$B$22:$B$25</c:f>
              <c:strCache>
                <c:ptCount val="4"/>
                <c:pt idx="0">
                  <c:v>YES</c:v>
                </c:pt>
                <c:pt idx="1">
                  <c:v>NO</c:v>
                </c:pt>
                <c:pt idx="2">
                  <c:v>NEUTRAL</c:v>
                </c:pt>
                <c:pt idx="3">
                  <c:v>NO ANSWER</c:v>
                </c:pt>
              </c:strCache>
            </c:strRef>
          </c:cat>
          <c:val>
            <c:numRef>
              <c:f>'Resident Surveys'!$F$22:$F$25</c:f>
              <c:numCache>
                <c:formatCode>0%</c:formatCode>
                <c:ptCount val="4"/>
                <c:pt idx="0">
                  <c:v>8.387096774193549E-2</c:v>
                </c:pt>
                <c:pt idx="1">
                  <c:v>0.77419354838709675</c:v>
                </c:pt>
                <c:pt idx="2">
                  <c:v>3.870967741935484E-2</c:v>
                </c:pt>
                <c:pt idx="3">
                  <c:v>0.1032258064516129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5C8-4E28-928F-748CC12151B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2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282AA-57D7-409A-9C6B-FE87D0442DCA}" type="datetimeFigureOut">
              <a:rPr lang="en-US" smtClean="0"/>
              <a:t>7/13/2023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DD5C4-8444-41EB-BBF2-F062C5D376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508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rgbClr val="DE8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190ADDA2-9361-4AC6-B4E0-FCE0D576AE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7381875" cy="6064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Transition slide 1:</a:t>
            </a:r>
            <a:br>
              <a:rPr lang="en-US" dirty="0"/>
            </a:br>
            <a:r>
              <a:rPr lang="en-US" dirty="0"/>
              <a:t>put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53250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rgbClr val="004E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190ADDA2-9361-4AC6-B4E0-FCE0D576AE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7381875" cy="6064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Transition slide 1:</a:t>
            </a:r>
            <a:br>
              <a:rPr lang="en-US" dirty="0"/>
            </a:br>
            <a:r>
              <a:rPr lang="en-US" dirty="0"/>
              <a:t>put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770694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D39D4-F3F6-4638-AB26-B252F641A3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FF79B-5247-4EA0-A3E1-735056041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61A5CC-C12F-4050-A87A-D8016FCA4D96}"/>
              </a:ext>
            </a:extLst>
          </p:cNvPr>
          <p:cNvSpPr txBox="1">
            <a:spLocks/>
          </p:cNvSpPr>
          <p:nvPr userDrawn="1"/>
        </p:nvSpPr>
        <p:spPr>
          <a:xfrm>
            <a:off x="839788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spc="200" baseline="0">
                <a:solidFill>
                  <a:schemeClr val="tx1">
                    <a:tint val="75000"/>
                  </a:schemeClr>
                </a:solidFill>
                <a:latin typeface="Montserrat Thin" panose="00000300000000000000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</p:spTree>
    <p:extLst>
      <p:ext uri="{BB962C8B-B14F-4D97-AF65-F5344CB8AC3E}">
        <p14:creationId xmlns:p14="http://schemas.microsoft.com/office/powerpoint/2010/main" val="3435154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6019800" cy="685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4E9A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E39908-AE0E-4754-863C-B6DFE0ABF8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6412" y="250825"/>
            <a:ext cx="4498976" cy="1325563"/>
          </a:xfrm>
        </p:spPr>
        <p:txBody>
          <a:bodyPr>
            <a:noAutofit/>
          </a:bodyPr>
          <a:lstStyle>
            <a:lvl1pPr>
              <a:defRPr sz="4400" cap="all" baseline="0">
                <a:solidFill>
                  <a:srgbClr val="464646"/>
                </a:solidFill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DA6A8-B2BE-4559-A7EE-FF82A8563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6412" y="1846263"/>
            <a:ext cx="4498976" cy="4216400"/>
          </a:xfrm>
        </p:spPr>
        <p:txBody>
          <a:bodyPr/>
          <a:lstStyle>
            <a:lvl1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A769C14F-0A74-4517-9776-5B7B44E1B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6412" y="6242050"/>
            <a:ext cx="4498976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B1B45-AB0B-4368-85D5-F1BC20ACF674}"/>
              </a:ext>
            </a:extLst>
          </p:cNvPr>
          <p:cNvCxnSpPr>
            <a:cxnSpLocks/>
          </p:cNvCxnSpPr>
          <p:nvPr userDrawn="1"/>
        </p:nvCxnSpPr>
        <p:spPr>
          <a:xfrm>
            <a:off x="6856412" y="1711325"/>
            <a:ext cx="2647950" cy="0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436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0D42-1BD7-4F53-8BCF-B4A375FC4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6611" y="260350"/>
            <a:ext cx="4346577" cy="1325563"/>
          </a:xfrm>
        </p:spPr>
        <p:txBody>
          <a:bodyPr>
            <a:noAutofit/>
          </a:bodyPr>
          <a:lstStyle>
            <a:lvl1pPr>
              <a:defRPr sz="4400" cap="all" baseline="0">
                <a:solidFill>
                  <a:srgbClr val="464646"/>
                </a:solidFill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 flipH="1">
            <a:off x="6019800" y="0"/>
            <a:ext cx="6172200" cy="685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4E9A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73155-0A55-4C9C-8B61-3D6918B72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1" y="1855788"/>
            <a:ext cx="4346577" cy="4216400"/>
          </a:xfrm>
        </p:spPr>
        <p:txBody>
          <a:bodyPr/>
          <a:lstStyle>
            <a:lvl1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D9C4B-00F2-46E8-AAD7-585242598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0" y="6251575"/>
            <a:ext cx="4346578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823A65-2831-4980-B935-FDC3611D2BC3}"/>
              </a:ext>
            </a:extLst>
          </p:cNvPr>
          <p:cNvCxnSpPr>
            <a:cxnSpLocks/>
          </p:cNvCxnSpPr>
          <p:nvPr userDrawn="1"/>
        </p:nvCxnSpPr>
        <p:spPr>
          <a:xfrm>
            <a:off x="836611" y="1720850"/>
            <a:ext cx="2647950" cy="0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076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0D42-1BD7-4F53-8BCF-B4A375FC4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6612" y="260350"/>
            <a:ext cx="4346574" cy="1325563"/>
          </a:xfrm>
        </p:spPr>
        <p:txBody>
          <a:bodyPr>
            <a:noAutofit/>
          </a:bodyPr>
          <a:lstStyle>
            <a:lvl1pPr>
              <a:defRPr sz="4400" cap="all" baseline="0">
                <a:solidFill>
                  <a:srgbClr val="464646"/>
                </a:solidFill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 flipH="1">
            <a:off x="6019800" y="1"/>
            <a:ext cx="6172200" cy="3343274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4E9A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73155-0A55-4C9C-8B61-3D6918B72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1" y="1855788"/>
            <a:ext cx="4346575" cy="4216400"/>
          </a:xfrm>
        </p:spPr>
        <p:txBody>
          <a:bodyPr/>
          <a:lstStyle>
            <a:lvl1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D9C4B-00F2-46E8-AAD7-585242598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09" y="6251575"/>
            <a:ext cx="4346575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823A65-2831-4980-B935-FDC3611D2BC3}"/>
              </a:ext>
            </a:extLst>
          </p:cNvPr>
          <p:cNvCxnSpPr>
            <a:cxnSpLocks/>
          </p:cNvCxnSpPr>
          <p:nvPr userDrawn="1"/>
        </p:nvCxnSpPr>
        <p:spPr>
          <a:xfrm>
            <a:off x="836611" y="1720850"/>
            <a:ext cx="2647950" cy="0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1ACAF94-7D76-461F-84CA-8C3A8E1A19AF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 flipH="1">
            <a:off x="6019800" y="3457575"/>
            <a:ext cx="6172200" cy="340042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4E9A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</p:spTree>
    <p:extLst>
      <p:ext uri="{BB962C8B-B14F-4D97-AF65-F5344CB8AC3E}">
        <p14:creationId xmlns:p14="http://schemas.microsoft.com/office/powerpoint/2010/main" val="2464931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6611" y="-3170"/>
            <a:ext cx="10518777" cy="342899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4E9A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DA6A8-B2BE-4559-A7EE-FF82A8563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3590917"/>
            <a:ext cx="3343274" cy="2244721"/>
          </a:xfrm>
        </p:spPr>
        <p:txBody>
          <a:bodyPr/>
          <a:lstStyle>
            <a:lvl1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A769C14F-0A74-4517-9776-5B7B44E1B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1" y="6242050"/>
            <a:ext cx="10518777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B1B45-AB0B-4368-85D5-F1BC20ACF674}"/>
              </a:ext>
            </a:extLst>
          </p:cNvPr>
          <p:cNvCxnSpPr>
            <a:cxnSpLocks/>
          </p:cNvCxnSpPr>
          <p:nvPr userDrawn="1"/>
        </p:nvCxnSpPr>
        <p:spPr>
          <a:xfrm>
            <a:off x="836611" y="6076951"/>
            <a:ext cx="10518777" cy="0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28658CBB-3AD1-428F-87CC-812CE82028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424363" y="3590916"/>
            <a:ext cx="3343274" cy="2244721"/>
          </a:xfrm>
        </p:spPr>
        <p:txBody>
          <a:bodyPr/>
          <a:lstStyle>
            <a:lvl1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EBC7ECB4-F408-4BA0-AB56-E83E4F5D7BF2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12114" y="3590915"/>
            <a:ext cx="3343274" cy="2244721"/>
          </a:xfrm>
        </p:spPr>
        <p:txBody>
          <a:bodyPr/>
          <a:lstStyle>
            <a:lvl1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3316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D4F0C-64D1-4379-8CC4-EF068C539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0DA14-779F-4634-BE38-855D8BAF2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4999037" cy="823912"/>
          </a:xfrm>
        </p:spPr>
        <p:txBody>
          <a:bodyPr anchor="b"/>
          <a:lstStyle>
            <a:lvl1pPr marL="0" indent="0">
              <a:buNone/>
              <a:defRPr sz="2400" b="1">
                <a:latin typeface="Montserrat Light" panose="000004000000000000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8FC96-4045-49F6-A146-006CCC119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4999037" cy="3684588"/>
          </a:xfrm>
        </p:spPr>
        <p:txBody>
          <a:bodyPr/>
          <a:lstStyle>
            <a:lvl1pPr>
              <a:defRPr>
                <a:latin typeface="Montserrat Light" panose="00000400000000000000" pitchFamily="50" charset="0"/>
              </a:defRPr>
            </a:lvl1pPr>
            <a:lvl2pPr>
              <a:defRPr>
                <a:latin typeface="Montserrat Light" panose="00000400000000000000" pitchFamily="50" charset="0"/>
              </a:defRPr>
            </a:lvl2pPr>
            <a:lvl3pPr>
              <a:defRPr>
                <a:latin typeface="Montserrat Light" panose="00000400000000000000" pitchFamily="50" charset="0"/>
              </a:defRPr>
            </a:lvl3pPr>
            <a:lvl4pPr>
              <a:defRPr>
                <a:latin typeface="Montserrat Light" panose="00000400000000000000" pitchFamily="50" charset="0"/>
              </a:defRPr>
            </a:lvl4pPr>
            <a:lvl5pPr>
              <a:defRPr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5B313F-BE7E-49F9-9886-2FAC21CE71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4126" y="1681163"/>
            <a:ext cx="5021262" cy="823912"/>
          </a:xfrm>
        </p:spPr>
        <p:txBody>
          <a:bodyPr anchor="b"/>
          <a:lstStyle>
            <a:lvl1pPr marL="0" indent="0">
              <a:buNone/>
              <a:defRPr sz="2400" b="1">
                <a:latin typeface="Montserrat Light" panose="000004000000000000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D252D3-F9FC-4D4F-B275-3829883FE6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4126" y="2505075"/>
            <a:ext cx="5021262" cy="3684588"/>
          </a:xfrm>
        </p:spPr>
        <p:txBody>
          <a:bodyPr/>
          <a:lstStyle>
            <a:lvl1pPr>
              <a:defRPr>
                <a:latin typeface="Montserrat Light" panose="00000400000000000000" pitchFamily="50" charset="0"/>
              </a:defRPr>
            </a:lvl1pPr>
            <a:lvl2pPr>
              <a:defRPr>
                <a:latin typeface="Montserrat Light" panose="00000400000000000000" pitchFamily="50" charset="0"/>
              </a:defRPr>
            </a:lvl2pPr>
            <a:lvl3pPr>
              <a:defRPr>
                <a:latin typeface="Montserrat Light" panose="00000400000000000000" pitchFamily="50" charset="0"/>
              </a:defRPr>
            </a:lvl3pPr>
            <a:lvl4pPr>
              <a:defRPr>
                <a:latin typeface="Montserrat Light" panose="00000400000000000000" pitchFamily="50" charset="0"/>
              </a:defRPr>
            </a:lvl4pPr>
            <a:lvl5pPr>
              <a:defRPr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8873EF-9FD9-49D8-AAD5-0113C6247EB2}"/>
              </a:ext>
            </a:extLst>
          </p:cNvPr>
          <p:cNvCxnSpPr>
            <a:cxnSpLocks/>
          </p:cNvCxnSpPr>
          <p:nvPr userDrawn="1"/>
        </p:nvCxnSpPr>
        <p:spPr>
          <a:xfrm flipV="1">
            <a:off x="6086475" y="1690688"/>
            <a:ext cx="0" cy="4498975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DBEA52CF-2BAB-485D-BA64-1588444BEDD8}"/>
              </a:ext>
            </a:extLst>
          </p:cNvPr>
          <p:cNvSpPr txBox="1">
            <a:spLocks/>
          </p:cNvSpPr>
          <p:nvPr userDrawn="1"/>
        </p:nvSpPr>
        <p:spPr>
          <a:xfrm>
            <a:off x="839788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spc="200" baseline="0">
                <a:solidFill>
                  <a:schemeClr val="tx1">
                    <a:tint val="75000"/>
                  </a:schemeClr>
                </a:solidFill>
                <a:latin typeface="Montserrat Thin" panose="00000300000000000000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</p:spTree>
    <p:extLst>
      <p:ext uri="{BB962C8B-B14F-4D97-AF65-F5344CB8AC3E}">
        <p14:creationId xmlns:p14="http://schemas.microsoft.com/office/powerpoint/2010/main" val="2769126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CA45-256B-46A9-B33C-A1595D78E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00178" y="981075"/>
            <a:ext cx="9953615" cy="4521200"/>
          </a:xfrm>
        </p:spPr>
        <p:txBody>
          <a:bodyPr/>
          <a:lstStyle>
            <a:lvl1pPr>
              <a:defRPr i="0" cap="none" baseline="0">
                <a:latin typeface="Montserrat Thin" panose="00000300000000000000" pitchFamily="50" charset="0"/>
              </a:defRPr>
            </a:lvl1pPr>
          </a:lstStyle>
          <a:p>
            <a:r>
              <a:rPr lang="en-US" dirty="0"/>
              <a:t>“Use this slide if you would like to include a quote in your presentation.”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– Quote Attribution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9AED1F-DAA1-4CD3-8E2B-3C4AD4BD5E44}"/>
              </a:ext>
            </a:extLst>
          </p:cNvPr>
          <p:cNvCxnSpPr>
            <a:cxnSpLocks/>
          </p:cNvCxnSpPr>
          <p:nvPr userDrawn="1"/>
        </p:nvCxnSpPr>
        <p:spPr>
          <a:xfrm>
            <a:off x="855673" y="981075"/>
            <a:ext cx="0" cy="4521200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40CA53F-EFAE-46F6-A38C-771A8AFE5853}"/>
              </a:ext>
            </a:extLst>
          </p:cNvPr>
          <p:cNvSpPr/>
          <p:nvPr userDrawn="1"/>
        </p:nvSpPr>
        <p:spPr>
          <a:xfrm>
            <a:off x="10013665" y="-632341"/>
            <a:ext cx="1994457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4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”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E821C7D-9829-4327-9E14-7C825AC94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00178" y="6356349"/>
            <a:ext cx="9953616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</p:spTree>
    <p:extLst>
      <p:ext uri="{BB962C8B-B14F-4D97-AF65-F5344CB8AC3E}">
        <p14:creationId xmlns:p14="http://schemas.microsoft.com/office/powerpoint/2010/main" val="2766916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E187D-D965-4541-965E-F8B2C96D7C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5362574"/>
            <a:ext cx="10515599" cy="708421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Chart 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AEF0D2B-AFEE-4353-8C84-B5FBB01C9D6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6611" y="422671"/>
            <a:ext cx="10515599" cy="4787504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004E9A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Insert chart or graph here.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431ADA5-BF1A-41FA-A0BD-E548440BE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1" y="6242050"/>
            <a:ext cx="10518777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C1A52D-FC66-4252-8D0C-3C0DF31B8ACB}"/>
              </a:ext>
            </a:extLst>
          </p:cNvPr>
          <p:cNvCxnSpPr>
            <a:cxnSpLocks/>
          </p:cNvCxnSpPr>
          <p:nvPr userDrawn="1"/>
        </p:nvCxnSpPr>
        <p:spPr>
          <a:xfrm>
            <a:off x="836611" y="6076951"/>
            <a:ext cx="10518777" cy="0"/>
          </a:xfrm>
          <a:prstGeom prst="line">
            <a:avLst/>
          </a:prstGeom>
          <a:ln w="38100">
            <a:solidFill>
              <a:srgbClr val="004E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899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8" descr="A close up of a sign&#10;&#10;Description automatically generated">
            <a:extLst>
              <a:ext uri="{FF2B5EF4-FFF2-40B4-BE49-F238E27FC236}">
                <a16:creationId xmlns:a16="http://schemas.microsoft.com/office/drawing/2014/main" id="{51EE9887-F173-4F2A-8494-CED0760F5D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3" r="27276"/>
          <a:stretch/>
        </p:blipFill>
        <p:spPr>
          <a:xfrm>
            <a:off x="6682008" y="0"/>
            <a:ext cx="5509992" cy="572086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D62F958-0C60-4631-A589-D0DA2EC7B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523" y="3199480"/>
            <a:ext cx="6914662" cy="13255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6000" dirty="0"/>
              <a:t>PRESENTATION TITLE</a:t>
            </a:r>
            <a:br>
              <a:rPr lang="en-US" dirty="0"/>
            </a:br>
            <a:endParaRPr lang="en-US" sz="2000" cap="none" dirty="0">
              <a:latin typeface="Montserrat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81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D39D4-F3F6-4638-AB26-B252F641A3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FF79B-5247-4EA0-A3E1-735056041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61A5CC-C12F-4050-A87A-D8016FCA4D96}"/>
              </a:ext>
            </a:extLst>
          </p:cNvPr>
          <p:cNvSpPr txBox="1">
            <a:spLocks/>
          </p:cNvSpPr>
          <p:nvPr userDrawn="1"/>
        </p:nvSpPr>
        <p:spPr>
          <a:xfrm>
            <a:off x="839788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spc="200" baseline="0">
                <a:solidFill>
                  <a:schemeClr val="tx1">
                    <a:tint val="75000"/>
                  </a:schemeClr>
                </a:solidFill>
                <a:latin typeface="Montserrat Thin" panose="00000300000000000000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</p:spTree>
    <p:extLst>
      <p:ext uri="{BB962C8B-B14F-4D97-AF65-F5344CB8AC3E}">
        <p14:creationId xmlns:p14="http://schemas.microsoft.com/office/powerpoint/2010/main" val="301619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6019800" cy="685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DE8F26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E39908-AE0E-4754-863C-B6DFE0ABF8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6412" y="250825"/>
            <a:ext cx="4498976" cy="1325563"/>
          </a:xfrm>
        </p:spPr>
        <p:txBody>
          <a:bodyPr>
            <a:noAutofit/>
          </a:bodyPr>
          <a:lstStyle>
            <a:lvl1pPr>
              <a:defRPr sz="4400" cap="all" baseline="0">
                <a:solidFill>
                  <a:srgbClr val="464646"/>
                </a:solidFill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DA6A8-B2BE-4559-A7EE-FF82A8563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6412" y="1846263"/>
            <a:ext cx="4498976" cy="4216400"/>
          </a:xfrm>
        </p:spPr>
        <p:txBody>
          <a:bodyPr/>
          <a:lstStyle>
            <a:lvl1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A769C14F-0A74-4517-9776-5B7B44E1B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6412" y="6242050"/>
            <a:ext cx="4498976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B1B45-AB0B-4368-85D5-F1BC20ACF674}"/>
              </a:ext>
            </a:extLst>
          </p:cNvPr>
          <p:cNvCxnSpPr>
            <a:cxnSpLocks/>
          </p:cNvCxnSpPr>
          <p:nvPr userDrawn="1"/>
        </p:nvCxnSpPr>
        <p:spPr>
          <a:xfrm>
            <a:off x="6856412" y="1711325"/>
            <a:ext cx="2647950" cy="0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373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0D42-1BD7-4F53-8BCF-B4A375FC4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6611" y="260350"/>
            <a:ext cx="4346577" cy="1325563"/>
          </a:xfrm>
        </p:spPr>
        <p:txBody>
          <a:bodyPr>
            <a:noAutofit/>
          </a:bodyPr>
          <a:lstStyle>
            <a:lvl1pPr>
              <a:defRPr sz="4400" cap="all" baseline="0">
                <a:solidFill>
                  <a:srgbClr val="464646"/>
                </a:solidFill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 flipH="1">
            <a:off x="6019800" y="0"/>
            <a:ext cx="6172200" cy="685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DE8F26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73155-0A55-4C9C-8B61-3D6918B72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1" y="1855788"/>
            <a:ext cx="4346577" cy="4216400"/>
          </a:xfrm>
        </p:spPr>
        <p:txBody>
          <a:bodyPr/>
          <a:lstStyle>
            <a:lvl1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D9C4B-00F2-46E8-AAD7-585242598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0" y="6251575"/>
            <a:ext cx="4346578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823A65-2831-4980-B935-FDC3611D2BC3}"/>
              </a:ext>
            </a:extLst>
          </p:cNvPr>
          <p:cNvCxnSpPr>
            <a:cxnSpLocks/>
          </p:cNvCxnSpPr>
          <p:nvPr userDrawn="1"/>
        </p:nvCxnSpPr>
        <p:spPr>
          <a:xfrm>
            <a:off x="836611" y="1720850"/>
            <a:ext cx="2647950" cy="0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45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0D42-1BD7-4F53-8BCF-B4A375FC4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6612" y="260350"/>
            <a:ext cx="4346574" cy="1325563"/>
          </a:xfrm>
        </p:spPr>
        <p:txBody>
          <a:bodyPr>
            <a:noAutofit/>
          </a:bodyPr>
          <a:lstStyle>
            <a:lvl1pPr>
              <a:defRPr sz="3600" cap="all" baseline="0">
                <a:solidFill>
                  <a:srgbClr val="464646"/>
                </a:solidFill>
                <a:latin typeface="Montserrat ExtraBold" panose="00000900000000000000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 flipH="1">
            <a:off x="6019800" y="1"/>
            <a:ext cx="6172200" cy="3343274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DE8F26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73155-0A55-4C9C-8B61-3D6918B72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1" y="1855788"/>
            <a:ext cx="4346575" cy="4216400"/>
          </a:xfrm>
        </p:spPr>
        <p:txBody>
          <a:bodyPr/>
          <a:lstStyle>
            <a:lvl1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D9C4B-00F2-46E8-AAD7-585242598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09" y="6251575"/>
            <a:ext cx="4346575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823A65-2831-4980-B935-FDC3611D2BC3}"/>
              </a:ext>
            </a:extLst>
          </p:cNvPr>
          <p:cNvCxnSpPr>
            <a:cxnSpLocks/>
          </p:cNvCxnSpPr>
          <p:nvPr userDrawn="1"/>
        </p:nvCxnSpPr>
        <p:spPr>
          <a:xfrm>
            <a:off x="836611" y="1720850"/>
            <a:ext cx="2647950" cy="0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1ACAF94-7D76-461F-84CA-8C3A8E1A19AF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 flipH="1">
            <a:off x="6019800" y="3457575"/>
            <a:ext cx="6172200" cy="3400423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DE8F26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</p:spTree>
    <p:extLst>
      <p:ext uri="{BB962C8B-B14F-4D97-AF65-F5344CB8AC3E}">
        <p14:creationId xmlns:p14="http://schemas.microsoft.com/office/powerpoint/2010/main" val="2753588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37632-4528-4547-B622-7D5392E9918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6611" y="-3170"/>
            <a:ext cx="10518777" cy="3428990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DE8F26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Your photo goes here.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CDDA6A8-B2BE-4559-A7EE-FF82A8563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3590917"/>
            <a:ext cx="3343274" cy="2244721"/>
          </a:xfrm>
        </p:spPr>
        <p:txBody>
          <a:bodyPr/>
          <a:lstStyle>
            <a:lvl1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A769C14F-0A74-4517-9776-5B7B44E1B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1" y="6242050"/>
            <a:ext cx="10518777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B1B45-AB0B-4368-85D5-F1BC20ACF674}"/>
              </a:ext>
            </a:extLst>
          </p:cNvPr>
          <p:cNvCxnSpPr>
            <a:cxnSpLocks/>
          </p:cNvCxnSpPr>
          <p:nvPr userDrawn="1"/>
        </p:nvCxnSpPr>
        <p:spPr>
          <a:xfrm>
            <a:off x="836611" y="6076951"/>
            <a:ext cx="10518777" cy="0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28658CBB-3AD1-428F-87CC-812CE82028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424363" y="3590916"/>
            <a:ext cx="3343274" cy="2244721"/>
          </a:xfrm>
        </p:spPr>
        <p:txBody>
          <a:bodyPr/>
          <a:lstStyle>
            <a:lvl1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EBC7ECB4-F408-4BA0-AB56-E83E4F5D7BF2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12114" y="3590915"/>
            <a:ext cx="3343274" cy="2244721"/>
          </a:xfrm>
        </p:spPr>
        <p:txBody>
          <a:bodyPr/>
          <a:lstStyle>
            <a:lvl1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1pPr>
            <a:lvl2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 sz="1400"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6379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D4F0C-64D1-4379-8CC4-EF068C539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0DA14-779F-4634-BE38-855D8BAF2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4999037" cy="823912"/>
          </a:xfrm>
        </p:spPr>
        <p:txBody>
          <a:bodyPr anchor="b"/>
          <a:lstStyle>
            <a:lvl1pPr marL="0" indent="0">
              <a:buNone/>
              <a:defRPr sz="2400" b="1">
                <a:latin typeface="Montserrat Thin" panose="000003000000000000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8FC96-4045-49F6-A146-006CCC119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4999037" cy="3684588"/>
          </a:xfrm>
        </p:spPr>
        <p:txBody>
          <a:bodyPr/>
          <a:lstStyle>
            <a:lvl1pPr>
              <a:defRPr>
                <a:latin typeface="Montserrat Thin" panose="00000300000000000000" pitchFamily="50" charset="0"/>
              </a:defRPr>
            </a:lvl1pPr>
            <a:lvl2pPr>
              <a:defRPr>
                <a:latin typeface="Montserrat Thin" panose="00000300000000000000" pitchFamily="50" charset="0"/>
              </a:defRPr>
            </a:lvl2pPr>
            <a:lvl3pPr>
              <a:defRPr>
                <a:latin typeface="Montserrat Thin" panose="00000300000000000000" pitchFamily="50" charset="0"/>
              </a:defRPr>
            </a:lvl3pPr>
            <a:lvl4pPr>
              <a:defRPr>
                <a:latin typeface="Montserrat Thin" panose="00000300000000000000" pitchFamily="50" charset="0"/>
              </a:defRPr>
            </a:lvl4pPr>
            <a:lvl5pPr>
              <a:defRPr>
                <a:latin typeface="Montserrat Thin" panose="00000300000000000000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5B313F-BE7E-49F9-9886-2FAC21CE71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4126" y="1681163"/>
            <a:ext cx="5021262" cy="823912"/>
          </a:xfrm>
        </p:spPr>
        <p:txBody>
          <a:bodyPr anchor="b"/>
          <a:lstStyle>
            <a:lvl1pPr marL="0" indent="0">
              <a:buNone/>
              <a:defRPr sz="2400" b="1">
                <a:latin typeface="Montserrat Thin" panose="000003000000000000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D252D3-F9FC-4D4F-B275-3829883FE6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4126" y="2505075"/>
            <a:ext cx="5021262" cy="3684588"/>
          </a:xfrm>
        </p:spPr>
        <p:txBody>
          <a:bodyPr/>
          <a:lstStyle>
            <a:lvl1pPr>
              <a:defRPr>
                <a:latin typeface="Montserrat Thin" panose="00000300000000000000" pitchFamily="50" charset="0"/>
              </a:defRPr>
            </a:lvl1pPr>
            <a:lvl2pPr>
              <a:defRPr>
                <a:latin typeface="Montserrat Thin" panose="00000300000000000000" pitchFamily="50" charset="0"/>
              </a:defRPr>
            </a:lvl2pPr>
            <a:lvl3pPr>
              <a:defRPr>
                <a:latin typeface="Montserrat Thin" panose="00000300000000000000" pitchFamily="50" charset="0"/>
              </a:defRPr>
            </a:lvl3pPr>
            <a:lvl4pPr>
              <a:defRPr>
                <a:latin typeface="Montserrat Thin" panose="00000300000000000000" pitchFamily="50" charset="0"/>
              </a:defRPr>
            </a:lvl4pPr>
            <a:lvl5pPr>
              <a:defRPr>
                <a:latin typeface="Montserrat Thin" panose="00000300000000000000" pitchFamily="50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8873EF-9FD9-49D8-AAD5-0113C6247EB2}"/>
              </a:ext>
            </a:extLst>
          </p:cNvPr>
          <p:cNvCxnSpPr>
            <a:cxnSpLocks/>
          </p:cNvCxnSpPr>
          <p:nvPr userDrawn="1"/>
        </p:nvCxnSpPr>
        <p:spPr>
          <a:xfrm flipV="1">
            <a:off x="6086475" y="1690688"/>
            <a:ext cx="0" cy="4498975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DBEA52CF-2BAB-485D-BA64-1588444BEDD8}"/>
              </a:ext>
            </a:extLst>
          </p:cNvPr>
          <p:cNvSpPr txBox="1">
            <a:spLocks/>
          </p:cNvSpPr>
          <p:nvPr userDrawn="1"/>
        </p:nvSpPr>
        <p:spPr>
          <a:xfrm>
            <a:off x="839788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spc="200" baseline="0">
                <a:solidFill>
                  <a:schemeClr val="tx1">
                    <a:tint val="75000"/>
                  </a:schemeClr>
                </a:solidFill>
                <a:latin typeface="Montserrat Thin" panose="00000300000000000000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</p:spTree>
    <p:extLst>
      <p:ext uri="{BB962C8B-B14F-4D97-AF65-F5344CB8AC3E}">
        <p14:creationId xmlns:p14="http://schemas.microsoft.com/office/powerpoint/2010/main" val="272394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DCA45-256B-46A9-B33C-A1595D78E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00178" y="981075"/>
            <a:ext cx="9953615" cy="4521200"/>
          </a:xfrm>
        </p:spPr>
        <p:txBody>
          <a:bodyPr/>
          <a:lstStyle>
            <a:lvl1pPr>
              <a:defRPr i="0" cap="none" baseline="0">
                <a:latin typeface="Montserrat Thin" panose="00000300000000000000" pitchFamily="50" charset="0"/>
              </a:defRPr>
            </a:lvl1pPr>
          </a:lstStyle>
          <a:p>
            <a:r>
              <a:rPr lang="en-US" dirty="0"/>
              <a:t>“Use this slide if you would like to include a quote in your presentation.”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– Quote Attribution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19AED1F-DAA1-4CD3-8E2B-3C4AD4BD5E44}"/>
              </a:ext>
            </a:extLst>
          </p:cNvPr>
          <p:cNvCxnSpPr>
            <a:cxnSpLocks/>
          </p:cNvCxnSpPr>
          <p:nvPr userDrawn="1"/>
        </p:nvCxnSpPr>
        <p:spPr>
          <a:xfrm>
            <a:off x="855673" y="981075"/>
            <a:ext cx="0" cy="4521200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40CA53F-EFAE-46F6-A38C-771A8AFE5853}"/>
              </a:ext>
            </a:extLst>
          </p:cNvPr>
          <p:cNvSpPr/>
          <p:nvPr userDrawn="1"/>
        </p:nvSpPr>
        <p:spPr>
          <a:xfrm>
            <a:off x="10013665" y="-632341"/>
            <a:ext cx="1994457" cy="5386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4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”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E821C7D-9829-4327-9E14-7C825AC94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00178" y="6356349"/>
            <a:ext cx="9953616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</p:spTree>
    <p:extLst>
      <p:ext uri="{BB962C8B-B14F-4D97-AF65-F5344CB8AC3E}">
        <p14:creationId xmlns:p14="http://schemas.microsoft.com/office/powerpoint/2010/main" val="271182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E187D-D965-4541-965E-F8B2C96D7CB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5362574"/>
            <a:ext cx="10515599" cy="708421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chart title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AEF0D2B-AFEE-4353-8C84-B5FBB01C9D6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6611" y="422671"/>
            <a:ext cx="10515599" cy="4787504"/>
          </a:xfrm>
        </p:spPr>
        <p:txBody>
          <a:bodyPr anchor="ctr"/>
          <a:lstStyle>
            <a:lvl1pPr marL="0" indent="0" algn="ctr">
              <a:buNone/>
              <a:defRPr>
                <a:solidFill>
                  <a:srgbClr val="DE8F26"/>
                </a:solidFill>
                <a:latin typeface="Montserrat SemiBold" panose="00000700000000000000" pitchFamily="50" charset="0"/>
              </a:defRPr>
            </a:lvl1pPr>
            <a:lvl2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2pPr>
            <a:lvl3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3pPr>
            <a:lvl4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4pPr>
            <a:lvl5pPr>
              <a:defRPr>
                <a:solidFill>
                  <a:srgbClr val="464646"/>
                </a:solidFill>
                <a:latin typeface="Montserrat Light" panose="00000400000000000000" pitchFamily="50" charset="0"/>
              </a:defRPr>
            </a:lvl5pPr>
          </a:lstStyle>
          <a:p>
            <a:pPr lvl="0"/>
            <a:r>
              <a:rPr lang="en-US" dirty="0"/>
              <a:t>Insert chart or graph here.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431ADA5-BF1A-41FA-A0BD-E548440BE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6611" y="6242050"/>
            <a:ext cx="10518777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Montserrat Thin" panose="00000300000000000000" pitchFamily="50" charset="0"/>
              </a:defRPr>
            </a:lvl1pPr>
          </a:lstStyle>
          <a:p>
            <a:fld id="{7C63B91F-EED1-42B4-9003-40A200ECD70B}" type="slidenum">
              <a:rPr lang="en-US" smtClean="0"/>
              <a:pPr/>
              <a:t>‹#›</a:t>
            </a:fld>
            <a:r>
              <a:rPr lang="en-US" dirty="0"/>
              <a:t> | OKLAHOMA HEALTH CARE AUTHORITY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AC1A52D-FC66-4252-8D0C-3C0DF31B8ACB}"/>
              </a:ext>
            </a:extLst>
          </p:cNvPr>
          <p:cNvCxnSpPr>
            <a:cxnSpLocks/>
          </p:cNvCxnSpPr>
          <p:nvPr userDrawn="1"/>
        </p:nvCxnSpPr>
        <p:spPr>
          <a:xfrm>
            <a:off x="836611" y="6076951"/>
            <a:ext cx="10518777" cy="0"/>
          </a:xfrm>
          <a:prstGeom prst="line">
            <a:avLst/>
          </a:prstGeom>
          <a:ln w="38100">
            <a:solidFill>
              <a:srgbClr val="DE8F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99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CEA468-D697-44A3-BCF2-2BC4D5B88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116D19-AD04-4B72-9EDC-F74F15E33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755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cap="all" baseline="0">
          <a:solidFill>
            <a:srgbClr val="464646"/>
          </a:solidFill>
          <a:latin typeface="Montserrat ExtraBold" panose="000009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CEA468-D697-44A3-BCF2-2BC4D5B88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116D19-AD04-4B72-9EDC-F74F15E33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838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rgbClr val="464646"/>
          </a:solidFill>
          <a:latin typeface="Montserrat ExtraBold" panose="000009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127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cap="all" baseline="0">
          <a:solidFill>
            <a:srgbClr val="464646"/>
          </a:solidFill>
          <a:latin typeface="Montserrat ExtraBold" panose="000009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4646"/>
          </a:solidFill>
          <a:latin typeface="Montserrat Light" panose="000004000000000000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1C3468-DE77-4053-BD42-65867EFDA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3599688" cy="1463040"/>
          </a:xfrm>
        </p:spPr>
        <p:txBody>
          <a:bodyPr anchor="ctr">
            <a:normAutofit/>
          </a:bodyPr>
          <a:lstStyle/>
          <a:p>
            <a:r>
              <a:rPr lang="en-US" sz="3000">
                <a:solidFill>
                  <a:srgbClr val="FFFFFF"/>
                </a:solidFill>
              </a:rPr>
              <a:t>Facility improvement</a:t>
            </a:r>
          </a:p>
        </p:txBody>
      </p:sp>
      <p:sp>
        <p:nvSpPr>
          <p:cNvPr id="81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086A8-5DAA-B2FD-7611-8A43B06BE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1463040"/>
          </a:xfrm>
        </p:spPr>
        <p:txBody>
          <a:bodyPr anchor="ctr">
            <a:normAutofit/>
          </a:bodyPr>
          <a:lstStyle/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en-US" sz="2200" b="0" i="0" u="none" strike="noStrike">
              <a:solidFill>
                <a:srgbClr val="FFFFFF"/>
              </a:solidFill>
              <a:effectLst/>
              <a:latin typeface="Arial" panose="020B0604020202020204" pitchFamily="34" charset="0"/>
            </a:endParaRPr>
          </a:p>
          <a:p>
            <a:endParaRPr lang="en-US" sz="2200">
              <a:solidFill>
                <a:srgbClr val="FFFFFF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8554654-4618-E9B5-1DD9-FC4A0529F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099966"/>
              </p:ext>
            </p:extLst>
          </p:nvPr>
        </p:nvGraphicFramePr>
        <p:xfrm>
          <a:off x="630936" y="3349165"/>
          <a:ext cx="10917939" cy="252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5695">
                  <a:extLst>
                    <a:ext uri="{9D8B030D-6E8A-4147-A177-3AD203B41FA5}">
                      <a16:colId xmlns:a16="http://schemas.microsoft.com/office/drawing/2014/main" val="3634429032"/>
                    </a:ext>
                  </a:extLst>
                </a:gridCol>
                <a:gridCol w="2497644">
                  <a:extLst>
                    <a:ext uri="{9D8B030D-6E8A-4147-A177-3AD203B41FA5}">
                      <a16:colId xmlns:a16="http://schemas.microsoft.com/office/drawing/2014/main" val="435177585"/>
                    </a:ext>
                  </a:extLst>
                </a:gridCol>
                <a:gridCol w="1544886">
                  <a:extLst>
                    <a:ext uri="{9D8B030D-6E8A-4147-A177-3AD203B41FA5}">
                      <a16:colId xmlns:a16="http://schemas.microsoft.com/office/drawing/2014/main" val="4052306116"/>
                    </a:ext>
                  </a:extLst>
                </a:gridCol>
                <a:gridCol w="1876588">
                  <a:extLst>
                    <a:ext uri="{9D8B030D-6E8A-4147-A177-3AD203B41FA5}">
                      <a16:colId xmlns:a16="http://schemas.microsoft.com/office/drawing/2014/main" val="272982035"/>
                    </a:ext>
                  </a:extLst>
                </a:gridCol>
                <a:gridCol w="1513126">
                  <a:extLst>
                    <a:ext uri="{9D8B030D-6E8A-4147-A177-3AD203B41FA5}">
                      <a16:colId xmlns:a16="http://schemas.microsoft.com/office/drawing/2014/main" val="2429501975"/>
                    </a:ext>
                  </a:extLst>
                </a:gridCol>
              </a:tblGrid>
              <a:tr h="7757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PFP Quality Measure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 National Average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Oklahoma Average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Quarter Performance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Percentile Change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extLst>
                  <a:ext uri="{0D108BD9-81ED-4DB2-BD59-A6C34878D82A}">
                    <a16:rowId xmlns:a16="http://schemas.microsoft.com/office/drawing/2014/main" val="3578161388"/>
                  </a:ext>
                </a:extLst>
              </a:tr>
              <a:tr h="43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Anti-Psychotic Medication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14.5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13.8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14.3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u="none" strike="noStrike">
                          <a:effectLst/>
                        </a:rPr>
                        <a:t>-1.38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extLst>
                  <a:ext uri="{0D108BD9-81ED-4DB2-BD59-A6C34878D82A}">
                    <a16:rowId xmlns:a16="http://schemas.microsoft.com/office/drawing/2014/main" val="1061495281"/>
                  </a:ext>
                </a:extLst>
              </a:tr>
              <a:tr h="43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Pressure Ulcer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9.3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9.4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9.0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u="none" strike="noStrike">
                          <a:effectLst/>
                        </a:rPr>
                        <a:t>-3.23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extLst>
                  <a:ext uri="{0D108BD9-81ED-4DB2-BD59-A6C34878D82A}">
                    <a16:rowId xmlns:a16="http://schemas.microsoft.com/office/drawing/2014/main" val="513010130"/>
                  </a:ext>
                </a:extLst>
              </a:tr>
              <a:tr h="43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Urinary Tract Infection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2.6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3.2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3.2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u="none" strike="noStrike">
                          <a:effectLst/>
                        </a:rPr>
                        <a:t>23.08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extLst>
                  <a:ext uri="{0D108BD9-81ED-4DB2-BD59-A6C34878D82A}">
                    <a16:rowId xmlns:a16="http://schemas.microsoft.com/office/drawing/2014/main" val="176103893"/>
                  </a:ext>
                </a:extLst>
              </a:tr>
              <a:tr h="43700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Excess Weight Loss</a:t>
                      </a:r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6.6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5.4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>
                          <a:effectLst/>
                        </a:rPr>
                        <a:t>4.3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u="none" strike="noStrike">
                          <a:effectLst/>
                        </a:rPr>
                        <a:t>-34.85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16938" marR="16938" marT="16938" marB="0" anchor="b"/>
                </a:tc>
                <a:extLst>
                  <a:ext uri="{0D108BD9-81ED-4DB2-BD59-A6C34878D82A}">
                    <a16:rowId xmlns:a16="http://schemas.microsoft.com/office/drawing/2014/main" val="1901621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86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3D072-6032-491E-98B1-E769A8413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377744"/>
            <a:ext cx="10515600" cy="1325563"/>
          </a:xfrm>
        </p:spPr>
        <p:txBody>
          <a:bodyPr/>
          <a:lstStyle/>
          <a:p>
            <a:r>
              <a:rPr lang="en-US" dirty="0"/>
              <a:t>Program Audit and survey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7DF4FD-2D4C-45C3-9D48-F63D1F4AE3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Quarterly Outcome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7CA046-E6C3-43D4-AF2A-0484A4D8FD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/>
              <a:t>Common Trends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D5E6FD-BF78-415F-A5FE-92361DDE8F3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Montserrat" panose="00000500000000000000" pitchFamily="2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Facilities continue to have high turnover with administration.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latin typeface="Montserrat" panose="00000500000000000000" pitchFamily="2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Facilities continue to struggle to locate annual QAPI information upon initial audit request.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Facilities have consisten</a:t>
            </a:r>
            <a:r>
              <a:rPr lang="en-US" sz="1800" dirty="0">
                <a:latin typeface="Montserrat" panose="00000500000000000000" pitchFamily="2" charset="0"/>
                <a:ea typeface="Calibri" panose="020F0502020204030204" pitchFamily="34" charset="0"/>
              </a:rPr>
              <a:t>t QAA meetings. </a:t>
            </a:r>
            <a:endParaRPr lang="en-US" sz="1800" dirty="0">
              <a:effectLst/>
              <a:latin typeface="Montserrat" panose="00000500000000000000" pitchFamily="2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Montserrat" panose="00000500000000000000" pitchFamily="2" charset="0"/>
                <a:ea typeface="Calibri" panose="020F0502020204030204" pitchFamily="34" charset="0"/>
              </a:rPr>
              <a:t>QAPI Plan not revised/reviewed annually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AD37B9-F8EE-4158-B19E-3D75FC7213A5}"/>
              </a:ext>
            </a:extLst>
          </p:cNvPr>
          <p:cNvSpPr/>
          <p:nvPr/>
        </p:nvSpPr>
        <p:spPr>
          <a:xfrm>
            <a:off x="344487" y="6189663"/>
            <a:ext cx="5513388" cy="3032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  <a:latin typeface="Montserrat ExtraLight" panose="00000300000000000000" pitchFamily="2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6447718-170F-51AD-E648-50E47919D36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9309698"/>
              </p:ext>
            </p:extLst>
          </p:nvPr>
        </p:nvGraphicFramePr>
        <p:xfrm>
          <a:off x="1101566" y="2772673"/>
          <a:ext cx="4232434" cy="3585022"/>
        </p:xfrm>
        <a:graphic>
          <a:graphicData uri="http://schemas.openxmlformats.org/drawingml/2006/table">
            <a:tbl>
              <a:tblPr/>
              <a:tblGrid>
                <a:gridCol w="2116217">
                  <a:extLst>
                    <a:ext uri="{9D8B030D-6E8A-4147-A177-3AD203B41FA5}">
                      <a16:colId xmlns:a16="http://schemas.microsoft.com/office/drawing/2014/main" val="3172447830"/>
                    </a:ext>
                  </a:extLst>
                </a:gridCol>
                <a:gridCol w="2116217">
                  <a:extLst>
                    <a:ext uri="{9D8B030D-6E8A-4147-A177-3AD203B41FA5}">
                      <a16:colId xmlns:a16="http://schemas.microsoft.com/office/drawing/2014/main" val="2191085136"/>
                    </a:ext>
                  </a:extLst>
                </a:gridCol>
              </a:tblGrid>
              <a:tr h="10069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Survey Participation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Response Rate </a:t>
                      </a:r>
                    </a:p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Average %</a:t>
                      </a:r>
                      <a:endParaRPr lang="en-US" sz="900" b="0" i="0" u="sng" strike="noStrike" dirty="0">
                        <a:solidFill>
                          <a:srgbClr val="000000"/>
                        </a:solidFill>
                        <a:effectLst/>
                        <a:latin typeface="Montserrat Light" panose="00000400000000000000" pitchFamily="2" charset="0"/>
                      </a:endParaRP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435809"/>
                  </a:ext>
                </a:extLst>
              </a:tr>
              <a:tr h="3999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Resident</a:t>
                      </a:r>
                    </a:p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53 participants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100%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402337"/>
                  </a:ext>
                </a:extLst>
              </a:tr>
              <a:tr h="4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Employee</a:t>
                      </a:r>
                    </a:p>
                    <a:p>
                      <a:pPr algn="ctr" fontAlgn="ctr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51 participants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100%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58278"/>
                  </a:ext>
                </a:extLst>
              </a:tr>
              <a:tr h="43563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7141" marR="7141" marT="7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</a:endParaRPr>
                    </a:p>
                  </a:txBody>
                  <a:tcPr marL="7141" marR="7141" marT="71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452426"/>
                  </a:ext>
                </a:extLst>
              </a:tr>
              <a:tr h="4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Audit 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Compliance Average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 Light" panose="00000400000000000000" pitchFamily="2" charset="0"/>
                      </a:endParaRP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87677"/>
                  </a:ext>
                </a:extLst>
              </a:tr>
              <a:tr h="4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Virtual; Onsite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96%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75771"/>
                  </a:ext>
                </a:extLst>
              </a:tr>
              <a:tr h="4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Desk audit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 Light" panose="00000400000000000000" pitchFamily="2" charset="0"/>
                        </a:rPr>
                        <a:t>92%</a:t>
                      </a:r>
                    </a:p>
                  </a:txBody>
                  <a:tcPr marL="7141" marR="7141" marT="71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9855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13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B54C6-7C34-B42E-41F4-0B13A2A4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response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DDE84-8FDC-06D0-807A-3B9E356D1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of Antipsychotic Medication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C44330-C8E8-7387-1BEC-B4ECC9B24F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Urinary Tract Infection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6863256-A089-04FF-3CA4-1B2A17F4E76D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839788" y="2505075"/>
          <a:ext cx="499903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F985BAC-4E0A-1534-7E9D-E8B8690AC717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6334125" y="2505075"/>
          <a:ext cx="5021263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0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C956C-306F-0AE3-8B02-0836B225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response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23B75-4C9C-BD19-8515-9942B09F8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Risk Pressure Ulcer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68DFC4-432C-8F3A-A337-4BFD916C4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Excess Weight Loss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03ADB94-B866-4A87-BD52-6AE1369FB500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839788" y="2505075"/>
          <a:ext cx="499903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DE3EED7E-9EB5-47F0-BC24-4572CE6EF026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6334125" y="2505075"/>
          <a:ext cx="5021263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799232"/>
      </p:ext>
    </p:extLst>
  </p:cSld>
  <p:clrMapOvr>
    <a:masterClrMapping/>
  </p:clrMapOvr>
</p:sld>
</file>

<file path=ppt/theme/theme1.xml><?xml version="1.0" encoding="utf-8"?>
<a:theme xmlns:a="http://schemas.openxmlformats.org/drawingml/2006/main" name="Gol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ark Blue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over Slide Onl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1592476953324D87847119B82636A5" ma:contentTypeVersion="5" ma:contentTypeDescription="Create a new document." ma:contentTypeScope="" ma:versionID="2780862d48258135fc7935d81745ba8c">
  <xsd:schema xmlns:xsd="http://www.w3.org/2001/XMLSchema" xmlns:xs="http://www.w3.org/2001/XMLSchema" xmlns:p="http://schemas.microsoft.com/office/2006/metadata/properties" xmlns:ns3="15968450-3693-4e11-ae55-309e4926eadf" xmlns:ns4="12b3451a-6b68-441b-9aac-e4ee2b078662" targetNamespace="http://schemas.microsoft.com/office/2006/metadata/properties" ma:root="true" ma:fieldsID="45dba5f9caa01c8f2999aa61771e5baa" ns3:_="" ns4:_="">
    <xsd:import namespace="15968450-3693-4e11-ae55-309e4926eadf"/>
    <xsd:import namespace="12b3451a-6b68-441b-9aac-e4ee2b07866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968450-3693-4e11-ae55-309e4926ea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b3451a-6b68-441b-9aac-e4ee2b07866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6A4274-95D9-46A8-9880-BAC3678CE188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15968450-3693-4e11-ae55-309e4926eadf"/>
    <ds:schemaRef ds:uri="http://purl.org/dc/dcmitype/"/>
    <ds:schemaRef ds:uri="http://purl.org/dc/terms/"/>
    <ds:schemaRef ds:uri="12b3451a-6b68-441b-9aac-e4ee2b078662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C79909F-BDBE-4C01-A2C2-8F881A2A07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6FFA11-C5D5-4FCF-A411-080FF75284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968450-3693-4e11-ae55-309e4926eadf"/>
    <ds:schemaRef ds:uri="12b3451a-6b68-441b-9aac-e4ee2b0786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21960</TotalTime>
  <Words>200</Words>
  <Application>Microsoft Office PowerPoint</Application>
  <PresentationFormat>Widescreen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6" baseType="lpstr">
      <vt:lpstr>Arial</vt:lpstr>
      <vt:lpstr>Calibri</vt:lpstr>
      <vt:lpstr>Georgia</vt:lpstr>
      <vt:lpstr>Montserrat</vt:lpstr>
      <vt:lpstr>Montserrat ExtraBold</vt:lpstr>
      <vt:lpstr>Montserrat ExtraLight</vt:lpstr>
      <vt:lpstr>Montserrat Light</vt:lpstr>
      <vt:lpstr>Montserrat SemiBold</vt:lpstr>
      <vt:lpstr>Montserrat Thin</vt:lpstr>
      <vt:lpstr>Gold Layout</vt:lpstr>
      <vt:lpstr>Dark Blue Layout</vt:lpstr>
      <vt:lpstr>Cover Slide Only</vt:lpstr>
      <vt:lpstr>Facility improvement</vt:lpstr>
      <vt:lpstr>Program Audit and survey</vt:lpstr>
      <vt:lpstr>Survey response</vt:lpstr>
      <vt:lpstr>Survey response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 for Performance Advisory group March 23 2021</dc:title>
  <dc:creator>Jennifer Wynn</dc:creator>
  <cp:lastModifiedBy>Jennifer Wynn</cp:lastModifiedBy>
  <cp:revision>295</cp:revision>
  <dcterms:created xsi:type="dcterms:W3CDTF">2021-03-10T22:23:38Z</dcterms:created>
  <dcterms:modified xsi:type="dcterms:W3CDTF">2023-07-13T14:39:03Z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0x010100C11592476953324D87847119B82636A5</vt:lpwstr>
  </property>
</Properties>
</file>