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  <p:sldMasterId id="2147483661" r:id="rId5"/>
    <p:sldMasterId id="2147483682" r:id="rId6"/>
  </p:sldMasterIdLst>
  <p:notesMasterIdLst>
    <p:notesMasterId r:id="rId11"/>
  </p:notesMasterIdLst>
  <p:sldIdLst>
    <p:sldId id="350" r:id="rId7"/>
    <p:sldId id="341" r:id="rId8"/>
    <p:sldId id="365" r:id="rId9"/>
    <p:sldId id="3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ene Sanderson" initials="IS" lastIdx="1" clrIdx="0">
    <p:extLst>
      <p:ext uri="{19B8F6BF-5375-455C-9EA6-DF929625EA0E}">
        <p15:presenceInfo xmlns:p15="http://schemas.microsoft.com/office/powerpoint/2012/main" userId="S-1-5-21-15365455-50480509-568360474-23263" providerId="AD"/>
      </p:ext>
    </p:extLst>
  </p:cmAuthor>
  <p:cmAuthor id="2" name="Jennifer Wynn" initials="JW" lastIdx="0" clrIdx="1">
    <p:extLst>
      <p:ext uri="{19B8F6BF-5375-455C-9EA6-DF929625EA0E}">
        <p15:presenceInfo xmlns:p15="http://schemas.microsoft.com/office/powerpoint/2012/main" userId="S-1-5-21-15365455-50480509-568360474-13310" providerId="AD"/>
      </p:ext>
    </p:extLst>
  </p:cmAuthor>
  <p:cmAuthor id="3" name="Jennifer Wynn" initials="JW [2]" lastIdx="2" clrIdx="2">
    <p:extLst>
      <p:ext uri="{19B8F6BF-5375-455C-9EA6-DF929625EA0E}">
        <p15:presenceInfo xmlns:p15="http://schemas.microsoft.com/office/powerpoint/2012/main" userId="S::Jennifer.wynn@okhca.org::64d48a02-d0ad-4aff-b19b-6b3b14bcf2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8F26"/>
    <a:srgbClr val="E88E6A"/>
    <a:srgbClr val="004E9A"/>
    <a:srgbClr val="D15420"/>
    <a:srgbClr val="464646"/>
    <a:srgbClr val="914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r>
              <a:rPr lang="en-US">
                <a:latin typeface="Montserrat" panose="00000500000000000000" pitchFamily="2" charset="0"/>
              </a:rPr>
              <a:t>Have you signed a consent form to start taking an antipsychotic medication in the last six months?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3D-47E1-AF20-AB2DD855C12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3D-47E1-AF20-AB2DD855C12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3D-47E1-AF20-AB2DD855C12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3D-47E1-AF20-AB2DD855C1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'Resident Surveys'!$B$22:$B$25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NEUTRAL</c:v>
                </c:pt>
                <c:pt idx="3">
                  <c:v>NO ANSWER</c:v>
                </c:pt>
              </c:strCache>
            </c:strRef>
          </c:cat>
          <c:val>
            <c:numRef>
              <c:f>'Resident Surveys'!$C$22:$C$25</c:f>
              <c:numCache>
                <c:formatCode>0%</c:formatCode>
                <c:ptCount val="4"/>
                <c:pt idx="0">
                  <c:v>6.4516129032258063E-2</c:v>
                </c:pt>
                <c:pt idx="1">
                  <c:v>0.80645161290322576</c:v>
                </c:pt>
                <c:pt idx="2">
                  <c:v>3.870967741935484E-2</c:v>
                </c:pt>
                <c:pt idx="3">
                  <c:v>9.0322580645161285E-2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F3D-47E1-AF20-AB2DD855C12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r>
              <a:rPr lang="en-US">
                <a:latin typeface="Montserrat" panose="00000500000000000000" pitchFamily="2" charset="0"/>
              </a:rPr>
              <a:t>Have you had a Urinary Tract Infection (UTI) in the last six months?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C62-4572-8B9B-14BD84AF06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62-4572-8B9B-14BD84AF06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C62-4572-8B9B-14BD84AF06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C62-4572-8B9B-14BD84AF06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'Resident Surveys'!$B$22:$B$25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NEUTRAL</c:v>
                </c:pt>
                <c:pt idx="3">
                  <c:v>NO ANSWER</c:v>
                </c:pt>
              </c:strCache>
            </c:strRef>
          </c:cat>
          <c:val>
            <c:numRef>
              <c:f>'Resident Surveys'!$D$22:$D$25</c:f>
              <c:numCache>
                <c:formatCode>0%</c:formatCode>
                <c:ptCount val="4"/>
                <c:pt idx="0">
                  <c:v>0.20645161290322581</c:v>
                </c:pt>
                <c:pt idx="1">
                  <c:v>0.69032258064516128</c:v>
                </c:pt>
                <c:pt idx="2">
                  <c:v>1.935483870967742E-2</c:v>
                </c:pt>
                <c:pt idx="3">
                  <c:v>8.387096774193549E-2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62-4572-8B9B-14BD84AF06B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r>
              <a:rPr lang="en-US">
                <a:latin typeface="Montserrat" panose="00000500000000000000" pitchFamily="2" charset="0"/>
              </a:rPr>
              <a:t>Have you had any pressure sores (pressure ulcer) in the last six months?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E8-4276-B7A1-2436374996A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E8-4276-B7A1-2436374996A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DE8-4276-B7A1-2436374996A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DE8-4276-B7A1-2436374996A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'Resident Surveys'!$B$22:$B$25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NEUTRAL</c:v>
                </c:pt>
                <c:pt idx="3">
                  <c:v>NO ANSWER</c:v>
                </c:pt>
              </c:strCache>
            </c:strRef>
          </c:cat>
          <c:val>
            <c:numRef>
              <c:f>'Resident Surveys'!$E$22:$E$25</c:f>
              <c:numCache>
                <c:formatCode>0%</c:formatCode>
                <c:ptCount val="4"/>
                <c:pt idx="0">
                  <c:v>0.12903225806451613</c:v>
                </c:pt>
                <c:pt idx="1">
                  <c:v>0.76129032258064511</c:v>
                </c:pt>
                <c:pt idx="2">
                  <c:v>0</c:v>
                </c:pt>
                <c:pt idx="3">
                  <c:v>0.10967741935483871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DE8-4276-B7A1-2436374996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  <a:ea typeface="+mn-ea"/>
                <a:cs typeface="+mn-cs"/>
              </a:defRPr>
            </a:pPr>
            <a:r>
              <a:rPr lang="en-US">
                <a:latin typeface="Montserrat" panose="00000500000000000000" pitchFamily="2" charset="0"/>
              </a:rPr>
              <a:t>Have you had any significant weight loss in the past six months?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C8-4E28-928F-748CC1215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C8-4E28-928F-748CC12151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C8-4E28-928F-748CC12151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C8-4E28-928F-748CC12151B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ontserrat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'Resident Surveys'!$B$22:$B$25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NEUTRAL</c:v>
                </c:pt>
                <c:pt idx="3">
                  <c:v>NO ANSWER</c:v>
                </c:pt>
              </c:strCache>
            </c:strRef>
          </c:cat>
          <c:val>
            <c:numRef>
              <c:f>'Resident Surveys'!$F$22:$F$25</c:f>
              <c:numCache>
                <c:formatCode>0%</c:formatCode>
                <c:ptCount val="4"/>
                <c:pt idx="0">
                  <c:v>8.387096774193549E-2</c:v>
                </c:pt>
                <c:pt idx="1">
                  <c:v>0.77419354838709675</c:v>
                </c:pt>
                <c:pt idx="2">
                  <c:v>3.870967741935484E-2</c:v>
                </c:pt>
                <c:pt idx="3">
                  <c:v>0.1032258064516129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C8-4E28-928F-748CC12151B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ontserrat" panose="00000500000000000000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2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282AA-57D7-409A-9C6B-FE87D0442DCA}" type="datetimeFigureOut">
              <a:rPr lang="en-US" smtClean="0"/>
              <a:t>7/13/2023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DD5C4-8444-41EB-BBF2-F062C5D37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0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rgbClr val="DE8F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90ADDA2-9361-4AC6-B4E0-FCE0D576AE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381875" cy="606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1:</a:t>
            </a:r>
            <a:br>
              <a:rPr lang="en-US" dirty="0"/>
            </a:br>
            <a:r>
              <a:rPr lang="en-US" dirty="0"/>
              <a:t>put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253250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">
    <p:bg>
      <p:bgPr>
        <a:solidFill>
          <a:srgbClr val="004E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90ADDA2-9361-4AC6-B4E0-FCE0D576AE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381875" cy="606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Transition slide 1:</a:t>
            </a:r>
            <a:br>
              <a:rPr lang="en-US" dirty="0"/>
            </a:br>
            <a:r>
              <a:rPr lang="en-US" dirty="0"/>
              <a:t>put 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77069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39D4-F3F6-4638-AB26-B252F641A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F79B-5247-4EA0-A3E1-735056041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1A5CC-C12F-4050-A87A-D8016FCA4D96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3435154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60198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3E39908-AE0E-4754-863C-B6DFE0ABF8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6412" y="250825"/>
            <a:ext cx="4498976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6412" y="1846263"/>
            <a:ext cx="4498976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6412" y="6242050"/>
            <a:ext cx="449897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6856412" y="1711325"/>
            <a:ext cx="2647950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436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1" y="260350"/>
            <a:ext cx="4346577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0"/>
            <a:ext cx="61722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7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0" y="6251575"/>
            <a:ext cx="4346578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07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2" y="260350"/>
            <a:ext cx="4346574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1"/>
            <a:ext cx="6172200" cy="334327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5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09" y="6251575"/>
            <a:ext cx="4346575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ACAF94-7D76-461F-84CA-8C3A8E1A19A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 flipH="1">
            <a:off x="6019800" y="3457575"/>
            <a:ext cx="6172200" cy="3400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</p:spTree>
    <p:extLst>
      <p:ext uri="{BB962C8B-B14F-4D97-AF65-F5344CB8AC3E}">
        <p14:creationId xmlns:p14="http://schemas.microsoft.com/office/powerpoint/2010/main" val="2464931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6611" y="-3170"/>
            <a:ext cx="10518777" cy="342899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3590917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28658CBB-3AD1-428F-87CC-812CE82028A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24363" y="3590916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BC7ECB4-F408-4BA0-AB56-E83E4F5D7BF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12114" y="3590915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3316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D4F0C-64D1-4379-8CC4-EF068C5396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0DA14-779F-4634-BE38-855D8BAF2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99903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Light" panose="000004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8FC96-4045-49F6-A146-006CCC119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999037" cy="3684588"/>
          </a:xfrm>
        </p:spPr>
        <p:txBody>
          <a:bodyPr/>
          <a:lstStyle>
            <a:lvl1pPr>
              <a:defRPr>
                <a:latin typeface="Montserrat Light" panose="00000400000000000000" pitchFamily="50" charset="0"/>
              </a:defRPr>
            </a:lvl1pPr>
            <a:lvl2pPr>
              <a:defRPr>
                <a:latin typeface="Montserrat Light" panose="00000400000000000000" pitchFamily="50" charset="0"/>
              </a:defRPr>
            </a:lvl2pPr>
            <a:lvl3pPr>
              <a:defRPr>
                <a:latin typeface="Montserrat Light" panose="00000400000000000000" pitchFamily="50" charset="0"/>
              </a:defRPr>
            </a:lvl3pPr>
            <a:lvl4pPr>
              <a:defRPr>
                <a:latin typeface="Montserrat Light" panose="00000400000000000000" pitchFamily="50" charset="0"/>
              </a:defRPr>
            </a:lvl4pPr>
            <a:lvl5pPr>
              <a:defRPr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B313F-BE7E-49F9-9886-2FAC21CE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4126" y="1681163"/>
            <a:ext cx="5021262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Light" panose="000004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D252D3-F9FC-4D4F-B275-3829883FE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4126" y="2505075"/>
            <a:ext cx="5021262" cy="3684588"/>
          </a:xfrm>
        </p:spPr>
        <p:txBody>
          <a:bodyPr/>
          <a:lstStyle>
            <a:lvl1pPr>
              <a:defRPr>
                <a:latin typeface="Montserrat Light" panose="00000400000000000000" pitchFamily="50" charset="0"/>
              </a:defRPr>
            </a:lvl1pPr>
            <a:lvl2pPr>
              <a:defRPr>
                <a:latin typeface="Montserrat Light" panose="00000400000000000000" pitchFamily="50" charset="0"/>
              </a:defRPr>
            </a:lvl2pPr>
            <a:lvl3pPr>
              <a:defRPr>
                <a:latin typeface="Montserrat Light" panose="00000400000000000000" pitchFamily="50" charset="0"/>
              </a:defRPr>
            </a:lvl3pPr>
            <a:lvl4pPr>
              <a:defRPr>
                <a:latin typeface="Montserrat Light" panose="00000400000000000000" pitchFamily="50" charset="0"/>
              </a:defRPr>
            </a:lvl4pPr>
            <a:lvl5pPr>
              <a:defRPr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8873EF-9FD9-49D8-AAD5-0113C6247EB2}"/>
              </a:ext>
            </a:extLst>
          </p:cNvPr>
          <p:cNvCxnSpPr>
            <a:cxnSpLocks/>
          </p:cNvCxnSpPr>
          <p:nvPr userDrawn="1"/>
        </p:nvCxnSpPr>
        <p:spPr>
          <a:xfrm flipV="1">
            <a:off x="6086475" y="1690688"/>
            <a:ext cx="0" cy="4498975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BEA52CF-2BAB-485D-BA64-1588444BEDD8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2769126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CA45-256B-46A9-B33C-A1595D78EC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0178" y="981075"/>
            <a:ext cx="9953615" cy="4521200"/>
          </a:xfrm>
        </p:spPr>
        <p:txBody>
          <a:bodyPr/>
          <a:lstStyle>
            <a:lvl1pPr>
              <a:defRPr i="0" cap="none" baseline="0">
                <a:latin typeface="Montserrat Thin" panose="00000300000000000000" pitchFamily="50" charset="0"/>
              </a:defRPr>
            </a:lvl1pPr>
          </a:lstStyle>
          <a:p>
            <a:r>
              <a:rPr lang="en-US" dirty="0"/>
              <a:t>“Use this slide if you would like to include a quote in your presentation.”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– Quote Attribution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9AED1F-DAA1-4CD3-8E2B-3C4AD4BD5E44}"/>
              </a:ext>
            </a:extLst>
          </p:cNvPr>
          <p:cNvCxnSpPr>
            <a:cxnSpLocks/>
          </p:cNvCxnSpPr>
          <p:nvPr userDrawn="1"/>
        </p:nvCxnSpPr>
        <p:spPr>
          <a:xfrm>
            <a:off x="855673" y="981075"/>
            <a:ext cx="0" cy="452120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40CA53F-EFAE-46F6-A38C-771A8AFE5853}"/>
              </a:ext>
            </a:extLst>
          </p:cNvPr>
          <p:cNvSpPr/>
          <p:nvPr userDrawn="1"/>
        </p:nvSpPr>
        <p:spPr>
          <a:xfrm>
            <a:off x="10013665" y="-632341"/>
            <a:ext cx="1994457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400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”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E821C7D-9829-4327-9E14-7C825AC9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00178" y="6356349"/>
            <a:ext cx="995361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2766916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187D-D965-4541-965E-F8B2C96D7C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5362574"/>
            <a:ext cx="10515599" cy="708421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AEF0D2B-AFEE-4353-8C84-B5FBB01C9D6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6611" y="422671"/>
            <a:ext cx="10515599" cy="478750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004E9A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Insert chart or graph here.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431ADA5-BF1A-41FA-A0BD-E548440B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C1A52D-FC66-4252-8D0C-3C0DF31B8ACB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004E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899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8" descr="A close up of a sign&#10;&#10;Description automatically generated">
            <a:extLst>
              <a:ext uri="{FF2B5EF4-FFF2-40B4-BE49-F238E27FC236}">
                <a16:creationId xmlns:a16="http://schemas.microsoft.com/office/drawing/2014/main" id="{51EE9887-F173-4F2A-8494-CED0760F5D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93" r="27276"/>
          <a:stretch/>
        </p:blipFill>
        <p:spPr>
          <a:xfrm>
            <a:off x="6682008" y="0"/>
            <a:ext cx="5509992" cy="5720862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D62F958-0C60-4631-A589-D0DA2EC7B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23" y="3199480"/>
            <a:ext cx="6914662" cy="13255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6000" dirty="0"/>
              <a:t>PRESENTATION TITLE</a:t>
            </a:r>
            <a:br>
              <a:rPr lang="en-US" dirty="0"/>
            </a:br>
            <a:endParaRPr lang="en-US" sz="2000" cap="none" dirty="0">
              <a:latin typeface="Montserrat Light" panose="000004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19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D39D4-F3F6-4638-AB26-B252F641A3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FF79B-5247-4EA0-A3E1-735056041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1A5CC-C12F-4050-A87A-D8016FCA4D96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301619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0" y="0"/>
            <a:ext cx="60198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3E39908-AE0E-4754-863C-B6DFE0ABF8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6412" y="250825"/>
            <a:ext cx="4498976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6412" y="1846263"/>
            <a:ext cx="4498976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6412" y="6242050"/>
            <a:ext cx="449897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6856412" y="1711325"/>
            <a:ext cx="2647950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37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1" y="260350"/>
            <a:ext cx="4346577" cy="1325563"/>
          </a:xfrm>
        </p:spPr>
        <p:txBody>
          <a:bodyPr>
            <a:noAutofit/>
          </a:bodyPr>
          <a:lstStyle>
            <a:lvl1pPr>
              <a:defRPr sz="44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0"/>
            <a:ext cx="6172200" cy="685800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7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0" y="6251575"/>
            <a:ext cx="4346578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45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70D42-1BD7-4F53-8BCF-B4A375FC4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2" y="260350"/>
            <a:ext cx="4346574" cy="1325563"/>
          </a:xfrm>
        </p:spPr>
        <p:txBody>
          <a:bodyPr>
            <a:noAutofit/>
          </a:bodyPr>
          <a:lstStyle>
            <a:lvl1pPr>
              <a:defRPr sz="3600" cap="all" baseline="0">
                <a:solidFill>
                  <a:srgbClr val="464646"/>
                </a:solidFill>
                <a:latin typeface="Montserrat ExtraBold" panose="00000900000000000000" pitchFamily="50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 flipH="1">
            <a:off x="6019800" y="1"/>
            <a:ext cx="6172200" cy="334327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73155-0A55-4C9C-8B61-3D6918B72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1" y="1855788"/>
            <a:ext cx="4346575" cy="4216400"/>
          </a:xfrm>
        </p:spPr>
        <p:txBody>
          <a:bodyPr/>
          <a:lstStyle>
            <a:lvl1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6D9C4B-00F2-46E8-AAD7-5852425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09" y="6251575"/>
            <a:ext cx="4346575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D823A65-2831-4980-B935-FDC3611D2BC3}"/>
              </a:ext>
            </a:extLst>
          </p:cNvPr>
          <p:cNvCxnSpPr>
            <a:cxnSpLocks/>
          </p:cNvCxnSpPr>
          <p:nvPr userDrawn="1"/>
        </p:nvCxnSpPr>
        <p:spPr>
          <a:xfrm>
            <a:off x="836611" y="1720850"/>
            <a:ext cx="2647950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1ACAF94-7D76-461F-84CA-8C3A8E1A19A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 flipH="1">
            <a:off x="6019800" y="3457575"/>
            <a:ext cx="6172200" cy="3400423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</p:spTree>
    <p:extLst>
      <p:ext uri="{BB962C8B-B14F-4D97-AF65-F5344CB8AC3E}">
        <p14:creationId xmlns:p14="http://schemas.microsoft.com/office/powerpoint/2010/main" val="275358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37632-4528-4547-B622-7D5392E9918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6611" y="-3170"/>
            <a:ext cx="10518777" cy="3428990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Your photo goes here.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DA6A8-B2BE-4559-A7EE-FF82A8563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3590917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769C14F-0A74-4517-9776-5B7B44E1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CFB1B45-AB0B-4368-85D5-F1BC20ACF674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28658CBB-3AD1-428F-87CC-812CE82028A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424363" y="3590916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BC7ECB4-F408-4BA0-AB56-E83E4F5D7BF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12114" y="3590915"/>
            <a:ext cx="3343274" cy="2244721"/>
          </a:xfrm>
        </p:spPr>
        <p:txBody>
          <a:bodyPr/>
          <a:lstStyle>
            <a:lvl1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1pPr>
            <a:lvl2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 sz="1400"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63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D4F0C-64D1-4379-8CC4-EF068C5396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0DA14-779F-4634-BE38-855D8BAF2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999037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Thin" panose="000003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38FC96-4045-49F6-A146-006CCC119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999037" cy="3684588"/>
          </a:xfrm>
        </p:spPr>
        <p:txBody>
          <a:bodyPr/>
          <a:lstStyle>
            <a:lvl1pPr>
              <a:defRPr>
                <a:latin typeface="Montserrat Thin" panose="00000300000000000000" pitchFamily="50" charset="0"/>
              </a:defRPr>
            </a:lvl1pPr>
            <a:lvl2pPr>
              <a:defRPr>
                <a:latin typeface="Montserrat Thin" panose="00000300000000000000" pitchFamily="50" charset="0"/>
              </a:defRPr>
            </a:lvl2pPr>
            <a:lvl3pPr>
              <a:defRPr>
                <a:latin typeface="Montserrat Thin" panose="00000300000000000000" pitchFamily="50" charset="0"/>
              </a:defRPr>
            </a:lvl3pPr>
            <a:lvl4pPr>
              <a:defRPr>
                <a:latin typeface="Montserrat Thin" panose="00000300000000000000" pitchFamily="50" charset="0"/>
              </a:defRPr>
            </a:lvl4pPr>
            <a:lvl5pPr>
              <a:defRPr>
                <a:latin typeface="Montserrat Thin" panose="000003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B313F-BE7E-49F9-9886-2FAC21CE71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4126" y="1681163"/>
            <a:ext cx="5021262" cy="823912"/>
          </a:xfrm>
        </p:spPr>
        <p:txBody>
          <a:bodyPr anchor="b"/>
          <a:lstStyle>
            <a:lvl1pPr marL="0" indent="0">
              <a:buNone/>
              <a:defRPr sz="2400" b="1">
                <a:latin typeface="Montserrat Thin" panose="00000300000000000000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D252D3-F9FC-4D4F-B275-3829883FE6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4126" y="2505075"/>
            <a:ext cx="5021262" cy="3684588"/>
          </a:xfrm>
        </p:spPr>
        <p:txBody>
          <a:bodyPr/>
          <a:lstStyle>
            <a:lvl1pPr>
              <a:defRPr>
                <a:latin typeface="Montserrat Thin" panose="00000300000000000000" pitchFamily="50" charset="0"/>
              </a:defRPr>
            </a:lvl1pPr>
            <a:lvl2pPr>
              <a:defRPr>
                <a:latin typeface="Montserrat Thin" panose="00000300000000000000" pitchFamily="50" charset="0"/>
              </a:defRPr>
            </a:lvl2pPr>
            <a:lvl3pPr>
              <a:defRPr>
                <a:latin typeface="Montserrat Thin" panose="00000300000000000000" pitchFamily="50" charset="0"/>
              </a:defRPr>
            </a:lvl3pPr>
            <a:lvl4pPr>
              <a:defRPr>
                <a:latin typeface="Montserrat Thin" panose="00000300000000000000" pitchFamily="50" charset="0"/>
              </a:defRPr>
            </a:lvl4pPr>
            <a:lvl5pPr>
              <a:defRPr>
                <a:latin typeface="Montserrat Thin" panose="00000300000000000000" pitchFamily="50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18873EF-9FD9-49D8-AAD5-0113C6247EB2}"/>
              </a:ext>
            </a:extLst>
          </p:cNvPr>
          <p:cNvCxnSpPr>
            <a:cxnSpLocks/>
          </p:cNvCxnSpPr>
          <p:nvPr userDrawn="1"/>
        </p:nvCxnSpPr>
        <p:spPr>
          <a:xfrm flipV="1">
            <a:off x="6086475" y="1690688"/>
            <a:ext cx="0" cy="4498975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DBEA52CF-2BAB-485D-BA64-1588444BEDD8}"/>
              </a:ext>
            </a:extLst>
          </p:cNvPr>
          <p:cNvSpPr txBox="1">
            <a:spLocks/>
          </p:cNvSpPr>
          <p:nvPr userDrawn="1"/>
        </p:nvSpPr>
        <p:spPr>
          <a:xfrm>
            <a:off x="839788" y="6356350"/>
            <a:ext cx="1051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200" baseline="0">
                <a:solidFill>
                  <a:schemeClr val="tx1">
                    <a:tint val="75000"/>
                  </a:schemeClr>
                </a:solidFill>
                <a:latin typeface="Montserrat Thin" panose="00000300000000000000" pitchFamily="50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272394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DCA45-256B-46A9-B33C-A1595D78EC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0178" y="981075"/>
            <a:ext cx="9953615" cy="4521200"/>
          </a:xfrm>
        </p:spPr>
        <p:txBody>
          <a:bodyPr/>
          <a:lstStyle>
            <a:lvl1pPr>
              <a:defRPr i="0" cap="none" baseline="0">
                <a:latin typeface="Montserrat Thin" panose="00000300000000000000" pitchFamily="50" charset="0"/>
              </a:defRPr>
            </a:lvl1pPr>
          </a:lstStyle>
          <a:p>
            <a:r>
              <a:rPr lang="en-US" dirty="0"/>
              <a:t>“Use this slide if you would like to include a quote in your presentation.”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– Quote Attribution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19AED1F-DAA1-4CD3-8E2B-3C4AD4BD5E44}"/>
              </a:ext>
            </a:extLst>
          </p:cNvPr>
          <p:cNvCxnSpPr>
            <a:cxnSpLocks/>
          </p:cNvCxnSpPr>
          <p:nvPr userDrawn="1"/>
        </p:nvCxnSpPr>
        <p:spPr>
          <a:xfrm>
            <a:off x="855673" y="981075"/>
            <a:ext cx="0" cy="452120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40CA53F-EFAE-46F6-A38C-771A8AFE5853}"/>
              </a:ext>
            </a:extLst>
          </p:cNvPr>
          <p:cNvSpPr/>
          <p:nvPr userDrawn="1"/>
        </p:nvSpPr>
        <p:spPr>
          <a:xfrm>
            <a:off x="10013665" y="-632341"/>
            <a:ext cx="1994457" cy="53860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400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”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CE821C7D-9829-4327-9E14-7C825AC94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00178" y="6356349"/>
            <a:ext cx="9953616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</p:spTree>
    <p:extLst>
      <p:ext uri="{BB962C8B-B14F-4D97-AF65-F5344CB8AC3E}">
        <p14:creationId xmlns:p14="http://schemas.microsoft.com/office/powerpoint/2010/main" val="2711827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187D-D965-4541-965E-F8B2C96D7CB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5362574"/>
            <a:ext cx="10515599" cy="708421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chart title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AEF0D2B-AFEE-4353-8C84-B5FBB01C9D6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6611" y="422671"/>
            <a:ext cx="10515599" cy="4787504"/>
          </a:xfrm>
        </p:spPr>
        <p:txBody>
          <a:bodyPr anchor="ctr"/>
          <a:lstStyle>
            <a:lvl1pPr marL="0" indent="0" algn="ctr">
              <a:buNone/>
              <a:defRPr>
                <a:solidFill>
                  <a:srgbClr val="DE8F26"/>
                </a:solidFill>
                <a:latin typeface="Montserrat SemiBold" panose="00000700000000000000" pitchFamily="50" charset="0"/>
              </a:defRPr>
            </a:lvl1pPr>
            <a:lvl2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2pPr>
            <a:lvl3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3pPr>
            <a:lvl4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4pPr>
            <a:lvl5pPr>
              <a:defRPr>
                <a:solidFill>
                  <a:srgbClr val="464646"/>
                </a:solidFill>
                <a:latin typeface="Montserrat Light" panose="00000400000000000000" pitchFamily="50" charset="0"/>
              </a:defRPr>
            </a:lvl5pPr>
          </a:lstStyle>
          <a:p>
            <a:pPr lvl="0"/>
            <a:r>
              <a:rPr lang="en-US" dirty="0"/>
              <a:t>Insert chart or graph here.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5431ADA5-BF1A-41FA-A0BD-E548440BE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6611" y="6242050"/>
            <a:ext cx="10518777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Montserrat Thin" panose="00000300000000000000" pitchFamily="50" charset="0"/>
              </a:defRPr>
            </a:lvl1pPr>
          </a:lstStyle>
          <a:p>
            <a:fld id="{7C63B91F-EED1-42B4-9003-40A200ECD70B}" type="slidenum">
              <a:rPr lang="en-US" smtClean="0"/>
              <a:pPr/>
              <a:t>‹#›</a:t>
            </a:fld>
            <a:r>
              <a:rPr lang="en-US" dirty="0"/>
              <a:t> | OKLAHOMA HEALTH CARE AUTHORITY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AC1A52D-FC66-4252-8D0C-3C0DF31B8ACB}"/>
              </a:ext>
            </a:extLst>
          </p:cNvPr>
          <p:cNvCxnSpPr>
            <a:cxnSpLocks/>
          </p:cNvCxnSpPr>
          <p:nvPr userDrawn="1"/>
        </p:nvCxnSpPr>
        <p:spPr>
          <a:xfrm>
            <a:off x="836611" y="6076951"/>
            <a:ext cx="10518777" cy="0"/>
          </a:xfrm>
          <a:prstGeom prst="line">
            <a:avLst/>
          </a:prstGeom>
          <a:ln w="38100">
            <a:solidFill>
              <a:srgbClr val="DE8F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99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EA468-D697-44A3-BCF2-2BC4D5B8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16D19-AD04-4B72-9EDC-F74F15E33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755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cap="all" baseline="0">
          <a:solidFill>
            <a:srgbClr val="464646"/>
          </a:solidFill>
          <a:latin typeface="Montserrat ExtraBold" panose="000009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CEA468-D697-44A3-BCF2-2BC4D5B8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16D19-AD04-4B72-9EDC-F74F15E33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838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rgbClr val="464646"/>
          </a:solidFill>
          <a:latin typeface="Montserrat ExtraBold" panose="000009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27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cap="all" baseline="0">
          <a:solidFill>
            <a:srgbClr val="464646"/>
          </a:solidFill>
          <a:latin typeface="Montserrat ExtraBold" panose="000009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64646"/>
          </a:solidFill>
          <a:latin typeface="Montserrat Light" panose="000004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3529E97A-97C3-40EA-8A04-5C02398D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877832"/>
          </a:xfrm>
          <a:custGeom>
            <a:avLst/>
            <a:gdLst>
              <a:gd name="connsiteX0" fmla="*/ 6789701 w 12192000"/>
              <a:gd name="connsiteY0" fmla="*/ 2809623 h 2877832"/>
              <a:gd name="connsiteX1" fmla="*/ 6788702 w 12192000"/>
              <a:gd name="connsiteY1" fmla="*/ 2809701 h 2877832"/>
              <a:gd name="connsiteX2" fmla="*/ 6788476 w 12192000"/>
              <a:gd name="connsiteY2" fmla="*/ 2810235 h 2877832"/>
              <a:gd name="connsiteX3" fmla="*/ 0 w 12192000"/>
              <a:gd name="connsiteY3" fmla="*/ 0 h 2877832"/>
              <a:gd name="connsiteX4" fmla="*/ 12192000 w 12192000"/>
              <a:gd name="connsiteY4" fmla="*/ 0 h 2877832"/>
              <a:gd name="connsiteX5" fmla="*/ 12192000 w 12192000"/>
              <a:gd name="connsiteY5" fmla="*/ 1915388 h 2877832"/>
              <a:gd name="connsiteX6" fmla="*/ 12061096 w 12192000"/>
              <a:gd name="connsiteY6" fmla="*/ 1954428 h 2877832"/>
              <a:gd name="connsiteX7" fmla="*/ 11676800 w 12192000"/>
              <a:gd name="connsiteY7" fmla="*/ 2058003 h 2877832"/>
              <a:gd name="connsiteX8" fmla="*/ 10425355 w 12192000"/>
              <a:gd name="connsiteY8" fmla="*/ 2341542 h 2877832"/>
              <a:gd name="connsiteX9" fmla="*/ 9424022 w 12192000"/>
              <a:gd name="connsiteY9" fmla="*/ 2516704 h 2877832"/>
              <a:gd name="connsiteX10" fmla="*/ 8458419 w 12192000"/>
              <a:gd name="connsiteY10" fmla="*/ 2650405 h 2877832"/>
              <a:gd name="connsiteX11" fmla="*/ 7715970 w 12192000"/>
              <a:gd name="connsiteY11" fmla="*/ 2730352 h 2877832"/>
              <a:gd name="connsiteX12" fmla="*/ 6951716 w 12192000"/>
              <a:gd name="connsiteY12" fmla="*/ 2796132 h 2877832"/>
              <a:gd name="connsiteX13" fmla="*/ 6936303 w 12192000"/>
              <a:gd name="connsiteY13" fmla="*/ 2798203 h 2877832"/>
              <a:gd name="connsiteX14" fmla="*/ 6790448 w 12192000"/>
              <a:gd name="connsiteY14" fmla="*/ 2809564 h 2877832"/>
              <a:gd name="connsiteX15" fmla="*/ 6799941 w 12192000"/>
              <a:gd name="connsiteY15" fmla="*/ 2811384 h 2877832"/>
              <a:gd name="connsiteX16" fmla="*/ 6835432 w 12192000"/>
              <a:gd name="connsiteY16" fmla="*/ 2809677 h 2877832"/>
              <a:gd name="connsiteX17" fmla="*/ 6884003 w 12192000"/>
              <a:gd name="connsiteY17" fmla="*/ 2806699 h 2877832"/>
              <a:gd name="connsiteX18" fmla="*/ 7578771 w 12192000"/>
              <a:gd name="connsiteY18" fmla="*/ 2774172 h 2877832"/>
              <a:gd name="connsiteX19" fmla="*/ 8623845 w 12192000"/>
              <a:gd name="connsiteY19" fmla="*/ 2687275 h 2877832"/>
              <a:gd name="connsiteX20" fmla="*/ 9479970 w 12192000"/>
              <a:gd name="connsiteY20" fmla="*/ 2583369 h 2877832"/>
              <a:gd name="connsiteX21" fmla="*/ 10629308 w 12192000"/>
              <a:gd name="connsiteY21" fmla="*/ 2389212 h 2877832"/>
              <a:gd name="connsiteX22" fmla="*/ 11998498 w 12192000"/>
              <a:gd name="connsiteY22" fmla="*/ 2063218 h 2877832"/>
              <a:gd name="connsiteX23" fmla="*/ 12192000 w 12192000"/>
              <a:gd name="connsiteY23" fmla="*/ 2006219 h 2877832"/>
              <a:gd name="connsiteX24" fmla="*/ 12192000 w 12192000"/>
              <a:gd name="connsiteY24" fmla="*/ 2060956 h 2877832"/>
              <a:gd name="connsiteX25" fmla="*/ 11829257 w 12192000"/>
              <a:gd name="connsiteY25" fmla="*/ 2166255 h 2877832"/>
              <a:gd name="connsiteX26" fmla="*/ 10939183 w 12192000"/>
              <a:gd name="connsiteY26" fmla="*/ 2380770 h 2877832"/>
              <a:gd name="connsiteX27" fmla="*/ 9985530 w 12192000"/>
              <a:gd name="connsiteY27" fmla="*/ 2560775 h 2877832"/>
              <a:gd name="connsiteX28" fmla="*/ 9186882 w 12192000"/>
              <a:gd name="connsiteY28" fmla="*/ 2676722 h 2877832"/>
              <a:gd name="connsiteX29" fmla="*/ 8578198 w 12192000"/>
              <a:gd name="connsiteY29" fmla="*/ 2746241 h 2877832"/>
              <a:gd name="connsiteX30" fmla="*/ 7864358 w 12192000"/>
              <a:gd name="connsiteY30" fmla="*/ 2807692 h 2877832"/>
              <a:gd name="connsiteX31" fmla="*/ 6935502 w 12192000"/>
              <a:gd name="connsiteY31" fmla="*/ 2859086 h 2877832"/>
              <a:gd name="connsiteX32" fmla="*/ 6477750 w 12192000"/>
              <a:gd name="connsiteY32" fmla="*/ 2872989 h 2877832"/>
              <a:gd name="connsiteX33" fmla="*/ 6362294 w 12192000"/>
              <a:gd name="connsiteY33" fmla="*/ 2877832 h 2877832"/>
              <a:gd name="connsiteX34" fmla="*/ 6057129 w 12192000"/>
              <a:gd name="connsiteY34" fmla="*/ 2877832 h 2877832"/>
              <a:gd name="connsiteX35" fmla="*/ 5977784 w 12192000"/>
              <a:gd name="connsiteY35" fmla="*/ 2873238 h 2877832"/>
              <a:gd name="connsiteX36" fmla="*/ 5265087 w 12192000"/>
              <a:gd name="connsiteY36" fmla="*/ 2836989 h 2877832"/>
              <a:gd name="connsiteX37" fmla="*/ 4346277 w 12192000"/>
              <a:gd name="connsiteY37" fmla="*/ 2774919 h 2877832"/>
              <a:gd name="connsiteX38" fmla="*/ 3373045 w 12192000"/>
              <a:gd name="connsiteY38" fmla="*/ 2676350 h 2877832"/>
              <a:gd name="connsiteX39" fmla="*/ 2362173 w 12192000"/>
              <a:gd name="connsiteY39" fmla="*/ 2557423 h 2877832"/>
              <a:gd name="connsiteX40" fmla="*/ 1233178 w 12192000"/>
              <a:gd name="connsiteY40" fmla="*/ 2384247 h 2877832"/>
              <a:gd name="connsiteX41" fmla="*/ 68500 w 12192000"/>
              <a:gd name="connsiteY41" fmla="*/ 2144540 h 2877832"/>
              <a:gd name="connsiteX42" fmla="*/ 0 w 12192000"/>
              <a:gd name="connsiteY42" fmla="*/ 2127185 h 2877832"/>
              <a:gd name="connsiteX43" fmla="*/ 0 w 12192000"/>
              <a:gd name="connsiteY43" fmla="*/ 2070696 h 2877832"/>
              <a:gd name="connsiteX44" fmla="*/ 72441 w 12192000"/>
              <a:gd name="connsiteY44" fmla="*/ 2089473 h 2877832"/>
              <a:gd name="connsiteX45" fmla="*/ 600716 w 12192000"/>
              <a:gd name="connsiteY45" fmla="*/ 2207843 h 2877832"/>
              <a:gd name="connsiteX46" fmla="*/ 1769512 w 12192000"/>
              <a:gd name="connsiteY46" fmla="*/ 2418011 h 2877832"/>
              <a:gd name="connsiteX47" fmla="*/ 2613554 w 12192000"/>
              <a:gd name="connsiteY47" fmla="*/ 2534953 h 2877832"/>
              <a:gd name="connsiteX48" fmla="*/ 2581134 w 12192000"/>
              <a:gd name="connsiteY48" fmla="*/ 2525022 h 2877832"/>
              <a:gd name="connsiteX49" fmla="*/ 1112635 w 12192000"/>
              <a:gd name="connsiteY49" fmla="*/ 2192325 h 2877832"/>
              <a:gd name="connsiteX50" fmla="*/ 420412 w 12192000"/>
              <a:gd name="connsiteY50" fmla="*/ 1992892 h 2877832"/>
              <a:gd name="connsiteX51" fmla="*/ 0 w 12192000"/>
              <a:gd name="connsiteY51" fmla="*/ 1853975 h 287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000" h="2877832">
                <a:moveTo>
                  <a:pt x="6789701" y="2809623"/>
                </a:moveTo>
                <a:lnTo>
                  <a:pt x="6788702" y="2809701"/>
                </a:lnTo>
                <a:lnTo>
                  <a:pt x="6788476" y="281023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1915388"/>
                </a:lnTo>
                <a:lnTo>
                  <a:pt x="12061096" y="1954428"/>
                </a:lnTo>
                <a:cubicBezTo>
                  <a:pt x="11933500" y="1990642"/>
                  <a:pt x="11805390" y="2025171"/>
                  <a:pt x="11676800" y="2058003"/>
                </a:cubicBezTo>
                <a:cubicBezTo>
                  <a:pt x="11262789" y="2165510"/>
                  <a:pt x="10845343" y="2259112"/>
                  <a:pt x="10425355" y="2341542"/>
                </a:cubicBezTo>
                <a:cubicBezTo>
                  <a:pt x="10092810" y="2406753"/>
                  <a:pt x="9759033" y="2465150"/>
                  <a:pt x="9424022" y="2516704"/>
                </a:cubicBezTo>
                <a:cubicBezTo>
                  <a:pt x="9102997" y="2566361"/>
                  <a:pt x="8781133" y="2610928"/>
                  <a:pt x="8458419" y="2650405"/>
                </a:cubicBezTo>
                <a:cubicBezTo>
                  <a:pt x="8211360" y="2680571"/>
                  <a:pt x="7963792" y="2706144"/>
                  <a:pt x="7715970" y="2730352"/>
                </a:cubicBezTo>
                <a:lnTo>
                  <a:pt x="6951716" y="2796132"/>
                </a:lnTo>
                <a:lnTo>
                  <a:pt x="6936303" y="2798203"/>
                </a:lnTo>
                <a:lnTo>
                  <a:pt x="6790448" y="2809564"/>
                </a:lnTo>
                <a:lnTo>
                  <a:pt x="6799941" y="2811384"/>
                </a:lnTo>
                <a:cubicBezTo>
                  <a:pt x="6811623" y="2811850"/>
                  <a:pt x="6823734" y="2809677"/>
                  <a:pt x="6835432" y="2809677"/>
                </a:cubicBezTo>
                <a:cubicBezTo>
                  <a:pt x="6851580" y="2809677"/>
                  <a:pt x="6867729" y="2807070"/>
                  <a:pt x="6884003" y="2806699"/>
                </a:cubicBezTo>
                <a:cubicBezTo>
                  <a:pt x="7115805" y="2801237"/>
                  <a:pt x="7347351" y="2789070"/>
                  <a:pt x="7578771" y="2774172"/>
                </a:cubicBezTo>
                <a:cubicBezTo>
                  <a:pt x="7927552" y="2751704"/>
                  <a:pt x="8276080" y="2723525"/>
                  <a:pt x="8623845" y="2687275"/>
                </a:cubicBezTo>
                <a:cubicBezTo>
                  <a:pt x="8909939" y="2657977"/>
                  <a:pt x="9195310" y="2623342"/>
                  <a:pt x="9479970" y="2583369"/>
                </a:cubicBezTo>
                <a:cubicBezTo>
                  <a:pt x="9864901" y="2528995"/>
                  <a:pt x="10248014" y="2464281"/>
                  <a:pt x="10629308" y="2389212"/>
                </a:cubicBezTo>
                <a:cubicBezTo>
                  <a:pt x="11090114" y="2298092"/>
                  <a:pt x="11546975" y="2190586"/>
                  <a:pt x="11998498" y="2063218"/>
                </a:cubicBezTo>
                <a:lnTo>
                  <a:pt x="12192000" y="2006219"/>
                </a:lnTo>
                <a:lnTo>
                  <a:pt x="12192000" y="2060956"/>
                </a:lnTo>
                <a:lnTo>
                  <a:pt x="11829257" y="2166255"/>
                </a:lnTo>
                <a:cubicBezTo>
                  <a:pt x="11534769" y="2245952"/>
                  <a:pt x="11238120" y="2316838"/>
                  <a:pt x="10939183" y="2380770"/>
                </a:cubicBezTo>
                <a:cubicBezTo>
                  <a:pt x="10622824" y="2448552"/>
                  <a:pt x="10304941" y="2508549"/>
                  <a:pt x="9985530" y="2560775"/>
                </a:cubicBezTo>
                <a:cubicBezTo>
                  <a:pt x="9720036" y="2604224"/>
                  <a:pt x="9453814" y="2642869"/>
                  <a:pt x="9186882" y="2676722"/>
                </a:cubicBezTo>
                <a:cubicBezTo>
                  <a:pt x="8984197" y="2702296"/>
                  <a:pt x="8781514" y="2726379"/>
                  <a:pt x="8578198" y="2746241"/>
                </a:cubicBezTo>
                <a:cubicBezTo>
                  <a:pt x="8340547" y="2768961"/>
                  <a:pt x="8102644" y="2790436"/>
                  <a:pt x="7864358" y="2807692"/>
                </a:cubicBezTo>
                <a:cubicBezTo>
                  <a:pt x="7554994" y="2830036"/>
                  <a:pt x="7245502" y="2847914"/>
                  <a:pt x="6935502" y="2859086"/>
                </a:cubicBezTo>
                <a:cubicBezTo>
                  <a:pt x="6782917" y="2864549"/>
                  <a:pt x="6630334" y="2868397"/>
                  <a:pt x="6477750" y="2872989"/>
                </a:cubicBezTo>
                <a:cubicBezTo>
                  <a:pt x="6439195" y="2870905"/>
                  <a:pt x="6400529" y="2872530"/>
                  <a:pt x="6362294" y="2877832"/>
                </a:cubicBezTo>
                <a:lnTo>
                  <a:pt x="6057129" y="2877832"/>
                </a:lnTo>
                <a:lnTo>
                  <a:pt x="5977784" y="2873238"/>
                </a:lnTo>
                <a:cubicBezTo>
                  <a:pt x="5740261" y="2860825"/>
                  <a:pt x="5502739" y="2847046"/>
                  <a:pt x="5265087" y="2836989"/>
                </a:cubicBezTo>
                <a:cubicBezTo>
                  <a:pt x="4958267" y="2824573"/>
                  <a:pt x="4651826" y="2804093"/>
                  <a:pt x="4346277" y="2774919"/>
                </a:cubicBezTo>
                <a:cubicBezTo>
                  <a:pt x="4021654" y="2744007"/>
                  <a:pt x="3697795" y="2709372"/>
                  <a:pt x="3373045" y="2676350"/>
                </a:cubicBezTo>
                <a:cubicBezTo>
                  <a:pt x="3035412" y="2642088"/>
                  <a:pt x="2698456" y="2602449"/>
                  <a:pt x="2362173" y="2557423"/>
                </a:cubicBezTo>
                <a:cubicBezTo>
                  <a:pt x="1984692" y="2507270"/>
                  <a:pt x="1608364" y="2449544"/>
                  <a:pt x="1233178" y="2384247"/>
                </a:cubicBezTo>
                <a:cubicBezTo>
                  <a:pt x="842181" y="2315534"/>
                  <a:pt x="453758" y="2237046"/>
                  <a:pt x="68500" y="2144540"/>
                </a:cubicBezTo>
                <a:lnTo>
                  <a:pt x="0" y="2127185"/>
                </a:lnTo>
                <a:lnTo>
                  <a:pt x="0" y="2070696"/>
                </a:lnTo>
                <a:lnTo>
                  <a:pt x="72441" y="2089473"/>
                </a:lnTo>
                <a:cubicBezTo>
                  <a:pt x="247961" y="2131651"/>
                  <a:pt x="424164" y="2170911"/>
                  <a:pt x="600716" y="2207843"/>
                </a:cubicBezTo>
                <a:cubicBezTo>
                  <a:pt x="988279" y="2288657"/>
                  <a:pt x="1378133" y="2357555"/>
                  <a:pt x="1769512" y="2418011"/>
                </a:cubicBezTo>
                <a:cubicBezTo>
                  <a:pt x="2052426" y="2461587"/>
                  <a:pt x="2335725" y="2501684"/>
                  <a:pt x="2613554" y="2534953"/>
                </a:cubicBezTo>
                <a:cubicBezTo>
                  <a:pt x="2605544" y="2537560"/>
                  <a:pt x="2594611" y="2527504"/>
                  <a:pt x="2581134" y="2525022"/>
                </a:cubicBezTo>
                <a:cubicBezTo>
                  <a:pt x="2087178" y="2433070"/>
                  <a:pt x="1597684" y="2322177"/>
                  <a:pt x="1112635" y="2192325"/>
                </a:cubicBezTo>
                <a:cubicBezTo>
                  <a:pt x="880453" y="2130254"/>
                  <a:pt x="649713" y="2063776"/>
                  <a:pt x="420412" y="1992892"/>
                </a:cubicBezTo>
                <a:lnTo>
                  <a:pt x="0" y="1853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1C3468-DE77-4053-BD42-65867EFDA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0936"/>
            <a:ext cx="3599688" cy="1463040"/>
          </a:xfrm>
        </p:spPr>
        <p:txBody>
          <a:bodyPr anchor="ctr"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Facility improvement</a:t>
            </a:r>
          </a:p>
        </p:txBody>
      </p:sp>
      <p:sp>
        <p:nvSpPr>
          <p:cNvPr id="81" name="sketch line">
            <a:extLst>
              <a:ext uri="{FF2B5EF4-FFF2-40B4-BE49-F238E27FC236}">
                <a16:creationId xmlns:a16="http://schemas.microsoft.com/office/drawing/2014/main" id="{59FA8C2E-A5A7-4490-927A-7CD58343E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353312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086A8-5DAA-B2FD-7611-8A43B06BE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4462" y="630936"/>
            <a:ext cx="7074409" cy="1463040"/>
          </a:xfrm>
        </p:spPr>
        <p:txBody>
          <a:bodyPr anchor="ctr">
            <a:normAutofit/>
          </a:bodyPr>
          <a:lstStyle/>
          <a:p>
            <a:pPr marL="0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US" sz="2200" b="0" i="0" u="none" strike="noStrike"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endParaRPr lang="en-US" sz="2200">
              <a:solidFill>
                <a:srgbClr val="FFFFFF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8554654-4618-E9B5-1DD9-FC4A0529F9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099966"/>
              </p:ext>
            </p:extLst>
          </p:nvPr>
        </p:nvGraphicFramePr>
        <p:xfrm>
          <a:off x="630936" y="3349165"/>
          <a:ext cx="10917939" cy="252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5695">
                  <a:extLst>
                    <a:ext uri="{9D8B030D-6E8A-4147-A177-3AD203B41FA5}">
                      <a16:colId xmlns:a16="http://schemas.microsoft.com/office/drawing/2014/main" val="3634429032"/>
                    </a:ext>
                  </a:extLst>
                </a:gridCol>
                <a:gridCol w="2497644">
                  <a:extLst>
                    <a:ext uri="{9D8B030D-6E8A-4147-A177-3AD203B41FA5}">
                      <a16:colId xmlns:a16="http://schemas.microsoft.com/office/drawing/2014/main" val="435177585"/>
                    </a:ext>
                  </a:extLst>
                </a:gridCol>
                <a:gridCol w="1544886">
                  <a:extLst>
                    <a:ext uri="{9D8B030D-6E8A-4147-A177-3AD203B41FA5}">
                      <a16:colId xmlns:a16="http://schemas.microsoft.com/office/drawing/2014/main" val="4052306116"/>
                    </a:ext>
                  </a:extLst>
                </a:gridCol>
                <a:gridCol w="1876588">
                  <a:extLst>
                    <a:ext uri="{9D8B030D-6E8A-4147-A177-3AD203B41FA5}">
                      <a16:colId xmlns:a16="http://schemas.microsoft.com/office/drawing/2014/main" val="272982035"/>
                    </a:ext>
                  </a:extLst>
                </a:gridCol>
                <a:gridCol w="1513126">
                  <a:extLst>
                    <a:ext uri="{9D8B030D-6E8A-4147-A177-3AD203B41FA5}">
                      <a16:colId xmlns:a16="http://schemas.microsoft.com/office/drawing/2014/main" val="2429501975"/>
                    </a:ext>
                  </a:extLst>
                </a:gridCol>
              </a:tblGrid>
              <a:tr h="77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PFP Quality Measure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 National Average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Oklahoma Average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Quarter Performance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Percentile Change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extLst>
                  <a:ext uri="{0D108BD9-81ED-4DB2-BD59-A6C34878D82A}">
                    <a16:rowId xmlns:a16="http://schemas.microsoft.com/office/drawing/2014/main" val="3578161388"/>
                  </a:ext>
                </a:extLst>
              </a:tr>
              <a:tr h="437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Anti-Psychotic Medication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14.5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13.8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14.3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-1.38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b"/>
                </a:tc>
                <a:extLst>
                  <a:ext uri="{0D108BD9-81ED-4DB2-BD59-A6C34878D82A}">
                    <a16:rowId xmlns:a16="http://schemas.microsoft.com/office/drawing/2014/main" val="1061495281"/>
                  </a:ext>
                </a:extLst>
              </a:tr>
              <a:tr h="437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Pressure Ulcer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9.3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9.4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9.0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-3.23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b"/>
                </a:tc>
                <a:extLst>
                  <a:ext uri="{0D108BD9-81ED-4DB2-BD59-A6C34878D82A}">
                    <a16:rowId xmlns:a16="http://schemas.microsoft.com/office/drawing/2014/main" val="513010130"/>
                  </a:ext>
                </a:extLst>
              </a:tr>
              <a:tr h="437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Urinary Tract Infection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2.6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3.2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3.2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23.08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b"/>
                </a:tc>
                <a:extLst>
                  <a:ext uri="{0D108BD9-81ED-4DB2-BD59-A6C34878D82A}">
                    <a16:rowId xmlns:a16="http://schemas.microsoft.com/office/drawing/2014/main" val="176103893"/>
                  </a:ext>
                </a:extLst>
              </a:tr>
              <a:tr h="437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u="none" strike="noStrike">
                          <a:effectLst/>
                        </a:rPr>
                        <a:t>Excess Weight Loss</a:t>
                      </a:r>
                      <a:endParaRPr lang="en-US" sz="22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6.6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5.4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u="none" strike="noStrike">
                          <a:effectLst/>
                        </a:rPr>
                        <a:t>4.3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u="none" strike="noStrike">
                          <a:effectLst/>
                        </a:rPr>
                        <a:t>-34.85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16938" marR="16938" marT="16938" marB="0" anchor="b"/>
                </a:tc>
                <a:extLst>
                  <a:ext uri="{0D108BD9-81ED-4DB2-BD59-A6C34878D82A}">
                    <a16:rowId xmlns:a16="http://schemas.microsoft.com/office/drawing/2014/main" val="1901621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86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D072-6032-491E-98B1-E769A8413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77744"/>
            <a:ext cx="10515600" cy="1325563"/>
          </a:xfrm>
        </p:spPr>
        <p:txBody>
          <a:bodyPr/>
          <a:lstStyle/>
          <a:p>
            <a:r>
              <a:rPr lang="en-US" dirty="0"/>
              <a:t>Program Audit and survey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DF4FD-2D4C-45C3-9D48-F63D1F4AE3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Quarterly Outcome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CA046-E6C3-43D4-AF2A-0484A4D8FD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/>
              <a:t>Common Trends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D5E6FD-BF78-415F-A5FE-92361DDE8F3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Facilities continue to have high turnover with administration.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Facilities continue to struggle to locate annual QAPI information upon initial audit request.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Facilities have consisten</a:t>
            </a:r>
            <a:r>
              <a:rPr lang="en-US" sz="1800" dirty="0">
                <a:latin typeface="Montserrat" panose="00000500000000000000" pitchFamily="2" charset="0"/>
                <a:ea typeface="Calibri" panose="020F0502020204030204" pitchFamily="34" charset="0"/>
              </a:rPr>
              <a:t>t QAA meetings. </a:t>
            </a:r>
            <a:endParaRPr lang="en-US" sz="1800" dirty="0">
              <a:effectLst/>
              <a:latin typeface="Montserrat" panose="00000500000000000000" pitchFamily="2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QAPI Plan not revised/reviewed annually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AD37B9-F8EE-4158-B19E-3D75FC7213A5}"/>
              </a:ext>
            </a:extLst>
          </p:cNvPr>
          <p:cNvSpPr/>
          <p:nvPr/>
        </p:nvSpPr>
        <p:spPr>
          <a:xfrm>
            <a:off x="344487" y="6189663"/>
            <a:ext cx="5513388" cy="303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  <a:latin typeface="Montserrat ExtraLight" panose="00000300000000000000" pitchFamily="2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6447718-170F-51AD-E648-50E47919D36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9309698"/>
              </p:ext>
            </p:extLst>
          </p:nvPr>
        </p:nvGraphicFramePr>
        <p:xfrm>
          <a:off x="1101566" y="2772673"/>
          <a:ext cx="4232434" cy="3585022"/>
        </p:xfrm>
        <a:graphic>
          <a:graphicData uri="http://schemas.openxmlformats.org/drawingml/2006/table">
            <a:tbl>
              <a:tblPr/>
              <a:tblGrid>
                <a:gridCol w="2116217">
                  <a:extLst>
                    <a:ext uri="{9D8B030D-6E8A-4147-A177-3AD203B41FA5}">
                      <a16:colId xmlns:a16="http://schemas.microsoft.com/office/drawing/2014/main" val="3172447830"/>
                    </a:ext>
                  </a:extLst>
                </a:gridCol>
                <a:gridCol w="2116217">
                  <a:extLst>
                    <a:ext uri="{9D8B030D-6E8A-4147-A177-3AD203B41FA5}">
                      <a16:colId xmlns:a16="http://schemas.microsoft.com/office/drawing/2014/main" val="2191085136"/>
                    </a:ext>
                  </a:extLst>
                </a:gridCol>
              </a:tblGrid>
              <a:tr h="10069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Survey Participation</a:t>
                      </a: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Response Rate </a:t>
                      </a:r>
                    </a:p>
                    <a:p>
                      <a:pPr algn="ctr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Average %</a:t>
                      </a:r>
                      <a:endParaRPr lang="en-US" sz="900" b="0" i="0" u="sng" strike="noStrike" dirty="0">
                        <a:solidFill>
                          <a:srgbClr val="000000"/>
                        </a:solidFill>
                        <a:effectLst/>
                        <a:latin typeface="Montserrat Light" panose="00000400000000000000" pitchFamily="2" charset="0"/>
                      </a:endParaRP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3435809"/>
                  </a:ext>
                </a:extLst>
              </a:tr>
              <a:tr h="3999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Resident</a:t>
                      </a:r>
                    </a:p>
                    <a:p>
                      <a:pPr algn="ctr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53 participants</a:t>
                      </a: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100%</a:t>
                      </a: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402337"/>
                  </a:ext>
                </a:extLst>
              </a:tr>
              <a:tr h="435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Employee</a:t>
                      </a:r>
                    </a:p>
                    <a:p>
                      <a:pPr algn="ctr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51 participants</a:t>
                      </a: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100%</a:t>
                      </a: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58278"/>
                  </a:ext>
                </a:extLst>
              </a:tr>
              <a:tr h="435630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141" marR="7141" marT="71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7141" marR="7141" marT="714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452426"/>
                  </a:ext>
                </a:extLst>
              </a:tr>
              <a:tr h="435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Audit </a:t>
                      </a: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Compliance Average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ontserrat Light" panose="00000400000000000000" pitchFamily="2" charset="0"/>
                      </a:endParaRP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87677"/>
                  </a:ext>
                </a:extLst>
              </a:tr>
              <a:tr h="435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Virtual; Onsite</a:t>
                      </a: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96%</a:t>
                      </a: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75771"/>
                  </a:ext>
                </a:extLst>
              </a:tr>
              <a:tr h="4356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Desk audit</a:t>
                      </a: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 Light" panose="00000400000000000000" pitchFamily="2" charset="0"/>
                        </a:rPr>
                        <a:t>92%</a:t>
                      </a:r>
                    </a:p>
                  </a:txBody>
                  <a:tcPr marL="7141" marR="7141" marT="71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855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13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B54C6-7C34-B42E-41F4-0B13A2A4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response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DDE84-8FDC-06D0-807A-3B9E356D1C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of Antipsychotic Medication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44330-C8E8-7387-1BEC-B4ECC9B24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Urinary Tract Infection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6863256-A089-04FF-3CA4-1B2A17F4E76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2505075"/>
          <a:ext cx="499903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F985BAC-4E0A-1534-7E9D-E8B8690AC717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334125" y="2505075"/>
          <a:ext cx="5021263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0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C956C-306F-0AE3-8B02-0836B2252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response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D23B75-4C9C-BD19-8515-9942B09F80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 Risk Pressure Ulcer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68DFC4-432C-8F3A-A337-4BFD916C41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Excess Weight Loss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03ADB94-B866-4A87-BD52-6AE1369FB50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39788" y="2505075"/>
          <a:ext cx="499903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E3EED7E-9EB5-47F0-BC24-4572CE6EF026}"/>
              </a:ext>
            </a:extLst>
          </p:cNvPr>
          <p:cNvGraphicFramePr>
            <a:graphicFrameLocks noGrp="1"/>
          </p:cNvGraphicFramePr>
          <p:nvPr>
            <p:ph sz="quarter" idx="4"/>
          </p:nvPr>
        </p:nvGraphicFramePr>
        <p:xfrm>
          <a:off x="6334125" y="2505075"/>
          <a:ext cx="5021263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799232"/>
      </p:ext>
    </p:extLst>
  </p:cSld>
  <p:clrMapOvr>
    <a:masterClrMapping/>
  </p:clrMapOvr>
</p:sld>
</file>

<file path=ppt/theme/theme1.xml><?xml version="1.0" encoding="utf-8"?>
<a:theme xmlns:a="http://schemas.openxmlformats.org/drawingml/2006/main" name="Gold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ark Blue Layo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over Slide Only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1592476953324D87847119B82636A5" ma:contentTypeVersion="5" ma:contentTypeDescription="Create a new document." ma:contentTypeScope="" ma:versionID="2780862d48258135fc7935d81745ba8c">
  <xsd:schema xmlns:xsd="http://www.w3.org/2001/XMLSchema" xmlns:xs="http://www.w3.org/2001/XMLSchema" xmlns:p="http://schemas.microsoft.com/office/2006/metadata/properties" xmlns:ns3="15968450-3693-4e11-ae55-309e4926eadf" xmlns:ns4="12b3451a-6b68-441b-9aac-e4ee2b078662" targetNamespace="http://schemas.microsoft.com/office/2006/metadata/properties" ma:root="true" ma:fieldsID="45dba5f9caa01c8f2999aa61771e5baa" ns3:_="" ns4:_="">
    <xsd:import namespace="15968450-3693-4e11-ae55-309e4926eadf"/>
    <xsd:import namespace="12b3451a-6b68-441b-9aac-e4ee2b0786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968450-3693-4e11-ae55-309e4926e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3451a-6b68-441b-9aac-e4ee2b0786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6A4274-95D9-46A8-9880-BAC3678CE188}">
  <ds:schemaRefs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15968450-3693-4e11-ae55-309e4926eadf"/>
    <ds:schemaRef ds:uri="http://purl.org/dc/dcmitype/"/>
    <ds:schemaRef ds:uri="http://purl.org/dc/terms/"/>
    <ds:schemaRef ds:uri="12b3451a-6b68-441b-9aac-e4ee2b078662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C79909F-BDBE-4C01-A2C2-8F881A2A07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6FFA11-C5D5-4FCF-A411-080FF75284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968450-3693-4e11-ae55-309e4926eadf"/>
    <ds:schemaRef ds:uri="12b3451a-6b68-441b-9aac-e4ee2b0786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21960</TotalTime>
  <Words>200</Words>
  <Application>Microsoft Office PowerPoint</Application>
  <PresentationFormat>Widescreen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6" baseType="lpstr">
      <vt:lpstr>Arial</vt:lpstr>
      <vt:lpstr>Calibri</vt:lpstr>
      <vt:lpstr>Georgia</vt:lpstr>
      <vt:lpstr>Montserrat</vt:lpstr>
      <vt:lpstr>Montserrat ExtraBold</vt:lpstr>
      <vt:lpstr>Montserrat ExtraLight</vt:lpstr>
      <vt:lpstr>Montserrat Light</vt:lpstr>
      <vt:lpstr>Montserrat SemiBold</vt:lpstr>
      <vt:lpstr>Montserrat Thin</vt:lpstr>
      <vt:lpstr>Gold Layout</vt:lpstr>
      <vt:lpstr>Dark Blue Layout</vt:lpstr>
      <vt:lpstr>Cover Slide Only</vt:lpstr>
      <vt:lpstr>Facility improvement</vt:lpstr>
      <vt:lpstr>Program Audit and survey</vt:lpstr>
      <vt:lpstr>Survey response</vt:lpstr>
      <vt:lpstr>Survey response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for Performance Advisory group March 23 2021</dc:title>
  <dc:creator>Jennifer Wynn</dc:creator>
  <cp:lastModifiedBy>Jennifer Wynn</cp:lastModifiedBy>
  <cp:revision>295</cp:revision>
  <dcterms:created xsi:type="dcterms:W3CDTF">2021-03-10T22:23:38Z</dcterms:created>
  <dcterms:modified xsi:type="dcterms:W3CDTF">2023-07-13T14:39:03Z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0x010100C11592476953324D87847119B82636A5</vt:lpwstr>
  </property>
</Properties>
</file>