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4" r:id="rId2"/>
    <p:sldId id="268" r:id="rId3"/>
    <p:sldId id="269" r:id="rId4"/>
    <p:sldId id="270" r:id="rId5"/>
    <p:sldId id="271" r:id="rId6"/>
    <p:sldId id="272" r:id="rId7"/>
    <p:sldId id="273" r:id="rId8"/>
    <p:sldId id="256" r:id="rId9"/>
    <p:sldId id="262" r:id="rId10"/>
    <p:sldId id="263" r:id="rId11"/>
    <p:sldId id="264" r:id="rId12"/>
    <p:sldId id="265" r:id="rId13"/>
    <p:sldId id="267"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971"/>
    <p:restoredTop sz="91410"/>
  </p:normalViewPr>
  <p:slideViewPr>
    <p:cSldViewPr snapToGrid="0" snapToObjects="1">
      <p:cViewPr varScale="1">
        <p:scale>
          <a:sx n="61" d="100"/>
          <a:sy n="61" d="100"/>
        </p:scale>
        <p:origin x="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641ED-54B8-2D46-8C6E-9CE6F24DF6F2}" type="datetimeFigureOut">
              <a:rPr lang="en-US" smtClean="0"/>
              <a:t>3/29/2022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7BA22-ED35-8447-B824-D77F98493401}" type="slidenum">
              <a:rPr lang="en-US" smtClean="0"/>
              <a:t>‹#›</a:t>
            </a:fld>
            <a:endParaRPr lang="en-US"/>
          </a:p>
        </p:txBody>
      </p:sp>
    </p:spTree>
    <p:extLst>
      <p:ext uri="{BB962C8B-B14F-4D97-AF65-F5344CB8AC3E}">
        <p14:creationId xmlns:p14="http://schemas.microsoft.com/office/powerpoint/2010/main" val="1414544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57BA22-ED35-8447-B824-D77F98493401}" type="slidenum">
              <a:rPr lang="en-US" smtClean="0"/>
              <a:t>1</a:t>
            </a:fld>
            <a:endParaRPr lang="en-US"/>
          </a:p>
        </p:txBody>
      </p:sp>
    </p:spTree>
    <p:extLst>
      <p:ext uri="{BB962C8B-B14F-4D97-AF65-F5344CB8AC3E}">
        <p14:creationId xmlns:p14="http://schemas.microsoft.com/office/powerpoint/2010/main" val="254252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57BA22-ED35-8447-B824-D77F98493401}" type="slidenum">
              <a:rPr lang="en-US" smtClean="0"/>
              <a:t>8</a:t>
            </a:fld>
            <a:endParaRPr lang="en-US"/>
          </a:p>
        </p:txBody>
      </p:sp>
    </p:spTree>
    <p:extLst>
      <p:ext uri="{BB962C8B-B14F-4D97-AF65-F5344CB8AC3E}">
        <p14:creationId xmlns:p14="http://schemas.microsoft.com/office/powerpoint/2010/main" val="2989244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5F647-1C39-7047-8C4F-B1CF872095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E8A8ED-E4FD-7A4D-8310-85316F5B70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760787-ED6A-E844-BFE5-040B26E2D864}"/>
              </a:ext>
            </a:extLst>
          </p:cNvPr>
          <p:cNvSpPr>
            <a:spLocks noGrp="1"/>
          </p:cNvSpPr>
          <p:nvPr>
            <p:ph type="dt" sz="half" idx="10"/>
          </p:nvPr>
        </p:nvSpPr>
        <p:spPr/>
        <p:txBody>
          <a:bodyPr/>
          <a:lstStyle/>
          <a:p>
            <a:fld id="{1452D3F8-8C79-5C43-86E8-457F58DCE71D}" type="datetimeFigureOut">
              <a:rPr lang="en-US" smtClean="0"/>
              <a:t>3/29/2022</a:t>
            </a:fld>
            <a:endParaRPr lang="en-US"/>
          </a:p>
        </p:txBody>
      </p:sp>
      <p:sp>
        <p:nvSpPr>
          <p:cNvPr id="5" name="Footer Placeholder 4">
            <a:extLst>
              <a:ext uri="{FF2B5EF4-FFF2-40B4-BE49-F238E27FC236}">
                <a16:creationId xmlns:a16="http://schemas.microsoft.com/office/drawing/2014/main" id="{BDE4A61D-B15D-CE44-AC79-CC3B8774B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63270-231E-1245-B53D-374A93579A16}"/>
              </a:ext>
            </a:extLst>
          </p:cNvPr>
          <p:cNvSpPr>
            <a:spLocks noGrp="1"/>
          </p:cNvSpPr>
          <p:nvPr>
            <p:ph type="sldNum" sz="quarter" idx="12"/>
          </p:nvPr>
        </p:nvSpPr>
        <p:spPr/>
        <p:txBody>
          <a:bodyPr/>
          <a:lstStyle/>
          <a:p>
            <a:fld id="{16894F11-E6A6-7F47-A159-005B8ECF0C85}" type="slidenum">
              <a:rPr lang="en-US" smtClean="0"/>
              <a:t>‹#›</a:t>
            </a:fld>
            <a:endParaRPr lang="en-US"/>
          </a:p>
        </p:txBody>
      </p:sp>
    </p:spTree>
    <p:extLst>
      <p:ext uri="{BB962C8B-B14F-4D97-AF65-F5344CB8AC3E}">
        <p14:creationId xmlns:p14="http://schemas.microsoft.com/office/powerpoint/2010/main" val="86543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7DAA4-4E13-7E42-9E36-BF9A04E476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1D39AA-D210-0B47-8B9A-0151C402D4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1528B-6B00-184B-BA4C-E75DB75DA97A}"/>
              </a:ext>
            </a:extLst>
          </p:cNvPr>
          <p:cNvSpPr>
            <a:spLocks noGrp="1"/>
          </p:cNvSpPr>
          <p:nvPr>
            <p:ph type="dt" sz="half" idx="10"/>
          </p:nvPr>
        </p:nvSpPr>
        <p:spPr/>
        <p:txBody>
          <a:bodyPr/>
          <a:lstStyle/>
          <a:p>
            <a:fld id="{1452D3F8-8C79-5C43-86E8-457F58DCE71D}" type="datetimeFigureOut">
              <a:rPr lang="en-US" smtClean="0"/>
              <a:t>3/29/2022</a:t>
            </a:fld>
            <a:endParaRPr lang="en-US"/>
          </a:p>
        </p:txBody>
      </p:sp>
      <p:sp>
        <p:nvSpPr>
          <p:cNvPr id="5" name="Footer Placeholder 4">
            <a:extLst>
              <a:ext uri="{FF2B5EF4-FFF2-40B4-BE49-F238E27FC236}">
                <a16:creationId xmlns:a16="http://schemas.microsoft.com/office/drawing/2014/main" id="{1B508F5B-11F0-9D48-A4D8-C6E9F99C2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9AAD6-198C-3E4C-A406-4BB7E6B58809}"/>
              </a:ext>
            </a:extLst>
          </p:cNvPr>
          <p:cNvSpPr>
            <a:spLocks noGrp="1"/>
          </p:cNvSpPr>
          <p:nvPr>
            <p:ph type="sldNum" sz="quarter" idx="12"/>
          </p:nvPr>
        </p:nvSpPr>
        <p:spPr/>
        <p:txBody>
          <a:bodyPr/>
          <a:lstStyle/>
          <a:p>
            <a:fld id="{16894F11-E6A6-7F47-A159-005B8ECF0C85}" type="slidenum">
              <a:rPr lang="en-US" smtClean="0"/>
              <a:t>‹#›</a:t>
            </a:fld>
            <a:endParaRPr lang="en-US"/>
          </a:p>
        </p:txBody>
      </p:sp>
    </p:spTree>
    <p:extLst>
      <p:ext uri="{BB962C8B-B14F-4D97-AF65-F5344CB8AC3E}">
        <p14:creationId xmlns:p14="http://schemas.microsoft.com/office/powerpoint/2010/main" val="491932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097797-BADB-DB4F-904F-A316C514E7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019A06-9D2F-CC49-9650-F00C21977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DEBDE-B5AD-8E4D-8833-8C1114D13E98}"/>
              </a:ext>
            </a:extLst>
          </p:cNvPr>
          <p:cNvSpPr>
            <a:spLocks noGrp="1"/>
          </p:cNvSpPr>
          <p:nvPr>
            <p:ph type="dt" sz="half" idx="10"/>
          </p:nvPr>
        </p:nvSpPr>
        <p:spPr/>
        <p:txBody>
          <a:bodyPr/>
          <a:lstStyle/>
          <a:p>
            <a:fld id="{1452D3F8-8C79-5C43-86E8-457F58DCE71D}" type="datetimeFigureOut">
              <a:rPr lang="en-US" smtClean="0"/>
              <a:t>3/29/2022</a:t>
            </a:fld>
            <a:endParaRPr lang="en-US"/>
          </a:p>
        </p:txBody>
      </p:sp>
      <p:sp>
        <p:nvSpPr>
          <p:cNvPr id="5" name="Footer Placeholder 4">
            <a:extLst>
              <a:ext uri="{FF2B5EF4-FFF2-40B4-BE49-F238E27FC236}">
                <a16:creationId xmlns:a16="http://schemas.microsoft.com/office/drawing/2014/main" id="{69E2B06E-8FF5-E244-802A-F23389F1F5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E96D5-7C3D-AA4C-B08C-24263407DB98}"/>
              </a:ext>
            </a:extLst>
          </p:cNvPr>
          <p:cNvSpPr>
            <a:spLocks noGrp="1"/>
          </p:cNvSpPr>
          <p:nvPr>
            <p:ph type="sldNum" sz="quarter" idx="12"/>
          </p:nvPr>
        </p:nvSpPr>
        <p:spPr/>
        <p:txBody>
          <a:bodyPr/>
          <a:lstStyle/>
          <a:p>
            <a:fld id="{16894F11-E6A6-7F47-A159-005B8ECF0C85}" type="slidenum">
              <a:rPr lang="en-US" smtClean="0"/>
              <a:t>‹#›</a:t>
            </a:fld>
            <a:endParaRPr lang="en-US"/>
          </a:p>
        </p:txBody>
      </p:sp>
    </p:spTree>
    <p:extLst>
      <p:ext uri="{BB962C8B-B14F-4D97-AF65-F5344CB8AC3E}">
        <p14:creationId xmlns:p14="http://schemas.microsoft.com/office/powerpoint/2010/main" val="92465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56969-5EE3-8145-8537-809ACA9B70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0205A6-CA1C-7349-B0C8-61F7BF7B37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0DEC7-5C12-0744-9A63-46442E7207FA}"/>
              </a:ext>
            </a:extLst>
          </p:cNvPr>
          <p:cNvSpPr>
            <a:spLocks noGrp="1"/>
          </p:cNvSpPr>
          <p:nvPr>
            <p:ph type="dt" sz="half" idx="10"/>
          </p:nvPr>
        </p:nvSpPr>
        <p:spPr/>
        <p:txBody>
          <a:bodyPr/>
          <a:lstStyle/>
          <a:p>
            <a:fld id="{1452D3F8-8C79-5C43-86E8-457F58DCE71D}" type="datetimeFigureOut">
              <a:rPr lang="en-US" smtClean="0"/>
              <a:t>3/29/2022</a:t>
            </a:fld>
            <a:endParaRPr lang="en-US"/>
          </a:p>
        </p:txBody>
      </p:sp>
      <p:sp>
        <p:nvSpPr>
          <p:cNvPr id="5" name="Footer Placeholder 4">
            <a:extLst>
              <a:ext uri="{FF2B5EF4-FFF2-40B4-BE49-F238E27FC236}">
                <a16:creationId xmlns:a16="http://schemas.microsoft.com/office/drawing/2014/main" id="{77CF9E5C-C441-A648-9397-3B5C53EAC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CBB37-7DC3-114B-A769-C4CD6FC759CF}"/>
              </a:ext>
            </a:extLst>
          </p:cNvPr>
          <p:cNvSpPr>
            <a:spLocks noGrp="1"/>
          </p:cNvSpPr>
          <p:nvPr>
            <p:ph type="sldNum" sz="quarter" idx="12"/>
          </p:nvPr>
        </p:nvSpPr>
        <p:spPr/>
        <p:txBody>
          <a:bodyPr/>
          <a:lstStyle/>
          <a:p>
            <a:fld id="{16894F11-E6A6-7F47-A159-005B8ECF0C85}" type="slidenum">
              <a:rPr lang="en-US" smtClean="0"/>
              <a:t>‹#›</a:t>
            </a:fld>
            <a:endParaRPr lang="en-US"/>
          </a:p>
        </p:txBody>
      </p:sp>
    </p:spTree>
    <p:extLst>
      <p:ext uri="{BB962C8B-B14F-4D97-AF65-F5344CB8AC3E}">
        <p14:creationId xmlns:p14="http://schemas.microsoft.com/office/powerpoint/2010/main" val="295245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14965-9F7D-1245-A906-C907DC6E91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0B539D-04BD-844C-9E50-0995D096BE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48E053-19EC-024B-8E68-12A0BF7F684E}"/>
              </a:ext>
            </a:extLst>
          </p:cNvPr>
          <p:cNvSpPr>
            <a:spLocks noGrp="1"/>
          </p:cNvSpPr>
          <p:nvPr>
            <p:ph type="dt" sz="half" idx="10"/>
          </p:nvPr>
        </p:nvSpPr>
        <p:spPr/>
        <p:txBody>
          <a:bodyPr/>
          <a:lstStyle/>
          <a:p>
            <a:fld id="{1452D3F8-8C79-5C43-86E8-457F58DCE71D}" type="datetimeFigureOut">
              <a:rPr lang="en-US" smtClean="0"/>
              <a:t>3/29/2022</a:t>
            </a:fld>
            <a:endParaRPr lang="en-US"/>
          </a:p>
        </p:txBody>
      </p:sp>
      <p:sp>
        <p:nvSpPr>
          <p:cNvPr id="5" name="Footer Placeholder 4">
            <a:extLst>
              <a:ext uri="{FF2B5EF4-FFF2-40B4-BE49-F238E27FC236}">
                <a16:creationId xmlns:a16="http://schemas.microsoft.com/office/drawing/2014/main" id="{9F29E43F-81BA-0C4F-9C2A-643F9AF95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FB507-D886-8B46-A93D-E41959E59271}"/>
              </a:ext>
            </a:extLst>
          </p:cNvPr>
          <p:cNvSpPr>
            <a:spLocks noGrp="1"/>
          </p:cNvSpPr>
          <p:nvPr>
            <p:ph type="sldNum" sz="quarter" idx="12"/>
          </p:nvPr>
        </p:nvSpPr>
        <p:spPr/>
        <p:txBody>
          <a:bodyPr/>
          <a:lstStyle/>
          <a:p>
            <a:fld id="{16894F11-E6A6-7F47-A159-005B8ECF0C85}" type="slidenum">
              <a:rPr lang="en-US" smtClean="0"/>
              <a:t>‹#›</a:t>
            </a:fld>
            <a:endParaRPr lang="en-US"/>
          </a:p>
        </p:txBody>
      </p:sp>
    </p:spTree>
    <p:extLst>
      <p:ext uri="{BB962C8B-B14F-4D97-AF65-F5344CB8AC3E}">
        <p14:creationId xmlns:p14="http://schemas.microsoft.com/office/powerpoint/2010/main" val="393062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59C28-24D3-FD4B-8084-6FB4BFC0C1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BAB2D5-1EBB-CA4D-9458-6BBBAC2595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D5C22A-8FA0-894C-A1B9-B588A1BDA7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0FAD8A-EA12-1140-9115-8A1F5C14C5D7}"/>
              </a:ext>
            </a:extLst>
          </p:cNvPr>
          <p:cNvSpPr>
            <a:spLocks noGrp="1"/>
          </p:cNvSpPr>
          <p:nvPr>
            <p:ph type="dt" sz="half" idx="10"/>
          </p:nvPr>
        </p:nvSpPr>
        <p:spPr/>
        <p:txBody>
          <a:bodyPr/>
          <a:lstStyle/>
          <a:p>
            <a:fld id="{1452D3F8-8C79-5C43-86E8-457F58DCE71D}" type="datetimeFigureOut">
              <a:rPr lang="en-US" smtClean="0"/>
              <a:t>3/29/2022</a:t>
            </a:fld>
            <a:endParaRPr lang="en-US"/>
          </a:p>
        </p:txBody>
      </p:sp>
      <p:sp>
        <p:nvSpPr>
          <p:cNvPr id="6" name="Footer Placeholder 5">
            <a:extLst>
              <a:ext uri="{FF2B5EF4-FFF2-40B4-BE49-F238E27FC236}">
                <a16:creationId xmlns:a16="http://schemas.microsoft.com/office/drawing/2014/main" id="{847C5205-C963-D64E-8173-F48E600CF1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D40EB0-0370-9448-B264-E6A658838A3F}"/>
              </a:ext>
            </a:extLst>
          </p:cNvPr>
          <p:cNvSpPr>
            <a:spLocks noGrp="1"/>
          </p:cNvSpPr>
          <p:nvPr>
            <p:ph type="sldNum" sz="quarter" idx="12"/>
          </p:nvPr>
        </p:nvSpPr>
        <p:spPr/>
        <p:txBody>
          <a:bodyPr/>
          <a:lstStyle/>
          <a:p>
            <a:fld id="{16894F11-E6A6-7F47-A159-005B8ECF0C85}" type="slidenum">
              <a:rPr lang="en-US" smtClean="0"/>
              <a:t>‹#›</a:t>
            </a:fld>
            <a:endParaRPr lang="en-US"/>
          </a:p>
        </p:txBody>
      </p:sp>
    </p:spTree>
    <p:extLst>
      <p:ext uri="{BB962C8B-B14F-4D97-AF65-F5344CB8AC3E}">
        <p14:creationId xmlns:p14="http://schemas.microsoft.com/office/powerpoint/2010/main" val="401305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23BE-1AAF-CC42-9491-4AB96AE544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D054F-C2BE-0242-96CA-46CA38CDC6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68B1FA-6D36-BC43-928C-692621595D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F0D986-E621-F94F-A1C6-ED9E9B1F3B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5D7694-F242-854A-9ABB-850D72E1EE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355AF2-9FF5-2141-85C4-ED3A4467C205}"/>
              </a:ext>
            </a:extLst>
          </p:cNvPr>
          <p:cNvSpPr>
            <a:spLocks noGrp="1"/>
          </p:cNvSpPr>
          <p:nvPr>
            <p:ph type="dt" sz="half" idx="10"/>
          </p:nvPr>
        </p:nvSpPr>
        <p:spPr/>
        <p:txBody>
          <a:bodyPr/>
          <a:lstStyle/>
          <a:p>
            <a:fld id="{1452D3F8-8C79-5C43-86E8-457F58DCE71D}" type="datetimeFigureOut">
              <a:rPr lang="en-US" smtClean="0"/>
              <a:t>3/29/2022</a:t>
            </a:fld>
            <a:endParaRPr lang="en-US"/>
          </a:p>
        </p:txBody>
      </p:sp>
      <p:sp>
        <p:nvSpPr>
          <p:cNvPr id="8" name="Footer Placeholder 7">
            <a:extLst>
              <a:ext uri="{FF2B5EF4-FFF2-40B4-BE49-F238E27FC236}">
                <a16:creationId xmlns:a16="http://schemas.microsoft.com/office/drawing/2014/main" id="{F3419EC4-6E47-1C4A-AB96-60E169C43A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5ADC82-FDDE-B94E-8CB7-9CAB1A73E5DD}"/>
              </a:ext>
            </a:extLst>
          </p:cNvPr>
          <p:cNvSpPr>
            <a:spLocks noGrp="1"/>
          </p:cNvSpPr>
          <p:nvPr>
            <p:ph type="sldNum" sz="quarter" idx="12"/>
          </p:nvPr>
        </p:nvSpPr>
        <p:spPr/>
        <p:txBody>
          <a:bodyPr/>
          <a:lstStyle/>
          <a:p>
            <a:fld id="{16894F11-E6A6-7F47-A159-005B8ECF0C85}" type="slidenum">
              <a:rPr lang="en-US" smtClean="0"/>
              <a:t>‹#›</a:t>
            </a:fld>
            <a:endParaRPr lang="en-US"/>
          </a:p>
        </p:txBody>
      </p:sp>
    </p:spTree>
    <p:extLst>
      <p:ext uri="{BB962C8B-B14F-4D97-AF65-F5344CB8AC3E}">
        <p14:creationId xmlns:p14="http://schemas.microsoft.com/office/powerpoint/2010/main" val="223491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FB6F-E572-444E-828A-2F118E016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8DCA17-19FD-8C4A-A8D0-B1EFAD1C9A76}"/>
              </a:ext>
            </a:extLst>
          </p:cNvPr>
          <p:cNvSpPr>
            <a:spLocks noGrp="1"/>
          </p:cNvSpPr>
          <p:nvPr>
            <p:ph type="dt" sz="half" idx="10"/>
          </p:nvPr>
        </p:nvSpPr>
        <p:spPr/>
        <p:txBody>
          <a:bodyPr/>
          <a:lstStyle/>
          <a:p>
            <a:fld id="{1452D3F8-8C79-5C43-86E8-457F58DCE71D}" type="datetimeFigureOut">
              <a:rPr lang="en-US" smtClean="0"/>
              <a:t>3/29/2022</a:t>
            </a:fld>
            <a:endParaRPr lang="en-US"/>
          </a:p>
        </p:txBody>
      </p:sp>
      <p:sp>
        <p:nvSpPr>
          <p:cNvPr id="4" name="Footer Placeholder 3">
            <a:extLst>
              <a:ext uri="{FF2B5EF4-FFF2-40B4-BE49-F238E27FC236}">
                <a16:creationId xmlns:a16="http://schemas.microsoft.com/office/drawing/2014/main" id="{16ED4682-1845-5746-A88D-5E5A6A4937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007BFE-F9C0-B54F-BECB-59E43D02DAA2}"/>
              </a:ext>
            </a:extLst>
          </p:cNvPr>
          <p:cNvSpPr>
            <a:spLocks noGrp="1"/>
          </p:cNvSpPr>
          <p:nvPr>
            <p:ph type="sldNum" sz="quarter" idx="12"/>
          </p:nvPr>
        </p:nvSpPr>
        <p:spPr/>
        <p:txBody>
          <a:bodyPr/>
          <a:lstStyle/>
          <a:p>
            <a:fld id="{16894F11-E6A6-7F47-A159-005B8ECF0C85}" type="slidenum">
              <a:rPr lang="en-US" smtClean="0"/>
              <a:t>‹#›</a:t>
            </a:fld>
            <a:endParaRPr lang="en-US"/>
          </a:p>
        </p:txBody>
      </p:sp>
    </p:spTree>
    <p:extLst>
      <p:ext uri="{BB962C8B-B14F-4D97-AF65-F5344CB8AC3E}">
        <p14:creationId xmlns:p14="http://schemas.microsoft.com/office/powerpoint/2010/main" val="1151373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5AD97A-3256-F54E-B2EB-214ED485A81C}"/>
              </a:ext>
            </a:extLst>
          </p:cNvPr>
          <p:cNvSpPr>
            <a:spLocks noGrp="1"/>
          </p:cNvSpPr>
          <p:nvPr>
            <p:ph type="dt" sz="half" idx="10"/>
          </p:nvPr>
        </p:nvSpPr>
        <p:spPr/>
        <p:txBody>
          <a:bodyPr/>
          <a:lstStyle/>
          <a:p>
            <a:fld id="{1452D3F8-8C79-5C43-86E8-457F58DCE71D}" type="datetimeFigureOut">
              <a:rPr lang="en-US" smtClean="0"/>
              <a:t>3/29/2022</a:t>
            </a:fld>
            <a:endParaRPr lang="en-US"/>
          </a:p>
        </p:txBody>
      </p:sp>
      <p:sp>
        <p:nvSpPr>
          <p:cNvPr id="3" name="Footer Placeholder 2">
            <a:extLst>
              <a:ext uri="{FF2B5EF4-FFF2-40B4-BE49-F238E27FC236}">
                <a16:creationId xmlns:a16="http://schemas.microsoft.com/office/drawing/2014/main" id="{7CB9BE29-5E5C-1247-A1DB-7EB83253C8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341C91-9161-A64B-84EF-4465B7477975}"/>
              </a:ext>
            </a:extLst>
          </p:cNvPr>
          <p:cNvSpPr>
            <a:spLocks noGrp="1"/>
          </p:cNvSpPr>
          <p:nvPr>
            <p:ph type="sldNum" sz="quarter" idx="12"/>
          </p:nvPr>
        </p:nvSpPr>
        <p:spPr/>
        <p:txBody>
          <a:bodyPr/>
          <a:lstStyle/>
          <a:p>
            <a:fld id="{16894F11-E6A6-7F47-A159-005B8ECF0C85}" type="slidenum">
              <a:rPr lang="en-US" smtClean="0"/>
              <a:t>‹#›</a:t>
            </a:fld>
            <a:endParaRPr lang="en-US"/>
          </a:p>
        </p:txBody>
      </p:sp>
    </p:spTree>
    <p:extLst>
      <p:ext uri="{BB962C8B-B14F-4D97-AF65-F5344CB8AC3E}">
        <p14:creationId xmlns:p14="http://schemas.microsoft.com/office/powerpoint/2010/main" val="372407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31C6-3E62-3A4E-BF65-BCD7D8785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00AD9C-B4E3-8840-AC76-90B6881617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2A2DED-ECC1-CA4D-A988-3D5353D71C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7C7DB6-9E69-D340-80DF-C459CC732EE3}"/>
              </a:ext>
            </a:extLst>
          </p:cNvPr>
          <p:cNvSpPr>
            <a:spLocks noGrp="1"/>
          </p:cNvSpPr>
          <p:nvPr>
            <p:ph type="dt" sz="half" idx="10"/>
          </p:nvPr>
        </p:nvSpPr>
        <p:spPr/>
        <p:txBody>
          <a:bodyPr/>
          <a:lstStyle/>
          <a:p>
            <a:fld id="{1452D3F8-8C79-5C43-86E8-457F58DCE71D}" type="datetimeFigureOut">
              <a:rPr lang="en-US" smtClean="0"/>
              <a:t>3/29/2022</a:t>
            </a:fld>
            <a:endParaRPr lang="en-US"/>
          </a:p>
        </p:txBody>
      </p:sp>
      <p:sp>
        <p:nvSpPr>
          <p:cNvPr id="6" name="Footer Placeholder 5">
            <a:extLst>
              <a:ext uri="{FF2B5EF4-FFF2-40B4-BE49-F238E27FC236}">
                <a16:creationId xmlns:a16="http://schemas.microsoft.com/office/drawing/2014/main" id="{7504AA3C-42B5-6A43-824F-F3C0BDBCB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05A6B4-B237-E242-8C53-4F08CE6D6C82}"/>
              </a:ext>
            </a:extLst>
          </p:cNvPr>
          <p:cNvSpPr>
            <a:spLocks noGrp="1"/>
          </p:cNvSpPr>
          <p:nvPr>
            <p:ph type="sldNum" sz="quarter" idx="12"/>
          </p:nvPr>
        </p:nvSpPr>
        <p:spPr/>
        <p:txBody>
          <a:bodyPr/>
          <a:lstStyle/>
          <a:p>
            <a:fld id="{16894F11-E6A6-7F47-A159-005B8ECF0C85}" type="slidenum">
              <a:rPr lang="en-US" smtClean="0"/>
              <a:t>‹#›</a:t>
            </a:fld>
            <a:endParaRPr lang="en-US"/>
          </a:p>
        </p:txBody>
      </p:sp>
    </p:spTree>
    <p:extLst>
      <p:ext uri="{BB962C8B-B14F-4D97-AF65-F5344CB8AC3E}">
        <p14:creationId xmlns:p14="http://schemas.microsoft.com/office/powerpoint/2010/main" val="346101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8DA9-ECF2-7A4B-A299-3640C7DB5E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5A6E85-CFE7-FA4A-BBE1-CA9FD9ABE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19F6A6-71CF-7844-8555-8D6CCF672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89DD2-DE31-1F4A-81FC-085168A5D018}"/>
              </a:ext>
            </a:extLst>
          </p:cNvPr>
          <p:cNvSpPr>
            <a:spLocks noGrp="1"/>
          </p:cNvSpPr>
          <p:nvPr>
            <p:ph type="dt" sz="half" idx="10"/>
          </p:nvPr>
        </p:nvSpPr>
        <p:spPr/>
        <p:txBody>
          <a:bodyPr/>
          <a:lstStyle/>
          <a:p>
            <a:fld id="{1452D3F8-8C79-5C43-86E8-457F58DCE71D}" type="datetimeFigureOut">
              <a:rPr lang="en-US" smtClean="0"/>
              <a:t>3/29/2022</a:t>
            </a:fld>
            <a:endParaRPr lang="en-US"/>
          </a:p>
        </p:txBody>
      </p:sp>
      <p:sp>
        <p:nvSpPr>
          <p:cNvPr id="6" name="Footer Placeholder 5">
            <a:extLst>
              <a:ext uri="{FF2B5EF4-FFF2-40B4-BE49-F238E27FC236}">
                <a16:creationId xmlns:a16="http://schemas.microsoft.com/office/drawing/2014/main" id="{FDEF5759-A48F-1945-9A96-FD6EEFA36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58B20-792F-5C4A-AEFF-3E2762C99380}"/>
              </a:ext>
            </a:extLst>
          </p:cNvPr>
          <p:cNvSpPr>
            <a:spLocks noGrp="1"/>
          </p:cNvSpPr>
          <p:nvPr>
            <p:ph type="sldNum" sz="quarter" idx="12"/>
          </p:nvPr>
        </p:nvSpPr>
        <p:spPr/>
        <p:txBody>
          <a:bodyPr/>
          <a:lstStyle/>
          <a:p>
            <a:fld id="{16894F11-E6A6-7F47-A159-005B8ECF0C85}" type="slidenum">
              <a:rPr lang="en-US" smtClean="0"/>
              <a:t>‹#›</a:t>
            </a:fld>
            <a:endParaRPr lang="en-US"/>
          </a:p>
        </p:txBody>
      </p:sp>
    </p:spTree>
    <p:extLst>
      <p:ext uri="{BB962C8B-B14F-4D97-AF65-F5344CB8AC3E}">
        <p14:creationId xmlns:p14="http://schemas.microsoft.com/office/powerpoint/2010/main" val="1588359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241D68-77EB-CD46-980C-0C5546FFEB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D68526-C44E-DB4E-B545-0D2DE76100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2CB7D-49F4-4F49-AF3F-45E1DEA34B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2D3F8-8C79-5C43-86E8-457F58DCE71D}" type="datetimeFigureOut">
              <a:rPr lang="en-US" smtClean="0"/>
              <a:t>3/29/2022</a:t>
            </a:fld>
            <a:endParaRPr lang="en-US"/>
          </a:p>
        </p:txBody>
      </p:sp>
      <p:sp>
        <p:nvSpPr>
          <p:cNvPr id="5" name="Footer Placeholder 4">
            <a:extLst>
              <a:ext uri="{FF2B5EF4-FFF2-40B4-BE49-F238E27FC236}">
                <a16:creationId xmlns:a16="http://schemas.microsoft.com/office/drawing/2014/main" id="{45AE1D9F-B928-D34B-93AC-A60D61327E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C4A90F-2B11-8844-A268-B58CA78C25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94F11-E6A6-7F47-A159-005B8ECF0C85}" type="slidenum">
              <a:rPr lang="en-US" smtClean="0"/>
              <a:t>‹#›</a:t>
            </a:fld>
            <a:endParaRPr lang="en-US"/>
          </a:p>
        </p:txBody>
      </p:sp>
    </p:spTree>
    <p:extLst>
      <p:ext uri="{BB962C8B-B14F-4D97-AF65-F5344CB8AC3E}">
        <p14:creationId xmlns:p14="http://schemas.microsoft.com/office/powerpoint/2010/main" val="1020465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homesnacks.com/ok/guymon/" TargetMode="External"/><Relationship Id="rId3" Type="http://schemas.openxmlformats.org/officeDocument/2006/relationships/hyperlink" Target="https://www.homesnacks.com/ok/tulsa/" TargetMode="External"/><Relationship Id="rId7" Type="http://schemas.openxmlformats.org/officeDocument/2006/relationships/hyperlink" Target="https://www.homesnacks.com/ok/altus/" TargetMode="External"/><Relationship Id="rId2" Type="http://schemas.openxmlformats.org/officeDocument/2006/relationships/hyperlink" Target="https://www.homesnacks.com/ok/oklahoma-city/" TargetMode="External"/><Relationship Id="rId1" Type="http://schemas.openxmlformats.org/officeDocument/2006/relationships/slideLayout" Target="../slideLayouts/slideLayout2.xml"/><Relationship Id="rId6" Type="http://schemas.openxmlformats.org/officeDocument/2006/relationships/hyperlink" Target="https://www.homesnacks.com/ok/warr-acres/" TargetMode="External"/><Relationship Id="rId11" Type="http://schemas.openxmlformats.org/officeDocument/2006/relationships/hyperlink" Target="https://www.homesnacks.com/ok/purcell/" TargetMode="External"/><Relationship Id="rId5" Type="http://schemas.openxmlformats.org/officeDocument/2006/relationships/hyperlink" Target="https://www.homesnacks.com/ok/clinton/" TargetMode="External"/><Relationship Id="rId10" Type="http://schemas.openxmlformats.org/officeDocument/2006/relationships/hyperlink" Target="https://www.homesnacks.com/ok/pauls-valley/" TargetMode="External"/><Relationship Id="rId4" Type="http://schemas.openxmlformats.org/officeDocument/2006/relationships/hyperlink" Target="https://www.homesnacks.com/ok/bethany/" TargetMode="External"/><Relationship Id="rId9" Type="http://schemas.openxmlformats.org/officeDocument/2006/relationships/hyperlink" Target="https://www.homesnacks.com/ok/elk-cit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laudia.otto@okstate.edu" TargetMode="External"/><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hyperlink" Target="mailto:rsansom@okdrs.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claudia.otto@okstate.edu" TargetMode="External"/><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hyperlink" Target="mailto:rsansom@okdrs.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6">
            <a:extLst>
              <a:ext uri="{FF2B5EF4-FFF2-40B4-BE49-F238E27FC236}">
                <a16:creationId xmlns:a16="http://schemas.microsoft.com/office/drawing/2014/main" id="{CD5D3CE8-6534-4899-B698-BB3C6848E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C313485-7BF2-43EA-9239-5BAA30343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4" name="Freeform 44">
              <a:extLst>
                <a:ext uri="{FF2B5EF4-FFF2-40B4-BE49-F238E27FC236}">
                  <a16:creationId xmlns:a16="http://schemas.microsoft.com/office/drawing/2014/main" id="{DECC8AEA-4B25-44FA-B040-C34B0FEBB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5">
              <a:extLst>
                <a:ext uri="{FF2B5EF4-FFF2-40B4-BE49-F238E27FC236}">
                  <a16:creationId xmlns:a16="http://schemas.microsoft.com/office/drawing/2014/main" id="{88C5D63D-E29B-48C0-9453-20000B702B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6">
              <a:extLst>
                <a:ext uri="{FF2B5EF4-FFF2-40B4-BE49-F238E27FC236}">
                  <a16:creationId xmlns:a16="http://schemas.microsoft.com/office/drawing/2014/main" id="{48D22C82-28FA-4F3A-8B17-C11CC2EBA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7">
              <a:extLst>
                <a:ext uri="{FF2B5EF4-FFF2-40B4-BE49-F238E27FC236}">
                  <a16:creationId xmlns:a16="http://schemas.microsoft.com/office/drawing/2014/main" id="{F037018E-FAF9-46CE-A969-6BC7426A6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CA86A11D-8AB8-4EEA-B839-065E3408129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87BBA2B2-5053-8A43-A629-4D03A5626A34}"/>
              </a:ext>
            </a:extLst>
          </p:cNvPr>
          <p:cNvSpPr>
            <a:spLocks noGrp="1"/>
          </p:cNvSpPr>
          <p:nvPr>
            <p:ph type="title"/>
          </p:nvPr>
        </p:nvSpPr>
        <p:spPr>
          <a:xfrm>
            <a:off x="812935" y="759805"/>
            <a:ext cx="10579147" cy="1325563"/>
          </a:xfrm>
        </p:spPr>
        <p:txBody>
          <a:bodyPr>
            <a:normAutofit/>
          </a:bodyPr>
          <a:lstStyle/>
          <a:p>
            <a:pPr algn="ctr">
              <a:spcBef>
                <a:spcPts val="300"/>
              </a:spcBef>
              <a:spcAft>
                <a:spcPts val="300"/>
              </a:spcAft>
            </a:pPr>
            <a:r>
              <a:rPr lang="es-ES_tradnl" sz="3600" b="1" dirty="0">
                <a:solidFill>
                  <a:schemeClr val="bg1"/>
                </a:solidFill>
              </a:rPr>
              <a:t>Discapacidades Son Habilidades: Realizando los sueños dentro la educación especial</a:t>
            </a:r>
            <a:endParaRPr lang="en-US" sz="2400" dirty="0">
              <a:solidFill>
                <a:schemeClr val="bg1"/>
              </a:solidFill>
            </a:endParaRPr>
          </a:p>
        </p:txBody>
      </p:sp>
      <p:sp>
        <p:nvSpPr>
          <p:cNvPr id="14" name="Content Placeholder 13">
            <a:extLst>
              <a:ext uri="{FF2B5EF4-FFF2-40B4-BE49-F238E27FC236}">
                <a16:creationId xmlns:a16="http://schemas.microsoft.com/office/drawing/2014/main" id="{42DEE7A1-36F3-7E33-EAB1-3F01423565A4}"/>
              </a:ext>
            </a:extLst>
          </p:cNvPr>
          <p:cNvSpPr>
            <a:spLocks noGrp="1"/>
          </p:cNvSpPr>
          <p:nvPr>
            <p:ph idx="1"/>
          </p:nvPr>
        </p:nvSpPr>
        <p:spPr>
          <a:xfrm>
            <a:off x="3217162" y="2186961"/>
            <a:ext cx="5770276" cy="4229161"/>
          </a:xfrm>
        </p:spPr>
        <p:txBody>
          <a:bodyPr>
            <a:noAutofit/>
          </a:bodyPr>
          <a:lstStyle/>
          <a:p>
            <a:pPr marL="0" indent="0" algn="ctr">
              <a:lnSpc>
                <a:spcPct val="100000"/>
              </a:lnSpc>
              <a:spcBef>
                <a:spcPts val="0"/>
              </a:spcBef>
              <a:buNone/>
            </a:pPr>
            <a:r>
              <a:rPr lang="es-ES_tradnl" sz="1800" dirty="0">
                <a:latin typeface="Arial Narrow" panose="020B0604020202020204" pitchFamily="34" charset="0"/>
                <a:ea typeface="Ebrima" panose="02000000000000000000" pitchFamily="2" charset="0"/>
                <a:cs typeface="Arial Narrow" panose="020B0604020202020204" pitchFamily="34" charset="0"/>
              </a:rPr>
              <a:t>Estamos trabajando en un proyecto de investigación con la Universidad del estado de Oklahoma (OSU) y el departamento de servicios de rehabilitación (DRS). El propósito de esta investigación es para apoyar a las familias hispanas en las comunidades de Oklahoma sobre la defensa del progreso de los niños especiales que atienden el colegio público de </a:t>
            </a:r>
            <a:r>
              <a:rPr lang="es-ES_tradnl" sz="1800" dirty="0" err="1">
                <a:latin typeface="Arial Narrow" panose="020B0604020202020204" pitchFamily="34" charset="0"/>
                <a:ea typeface="Ebrima" panose="02000000000000000000" pitchFamily="2" charset="0"/>
                <a:cs typeface="Arial Narrow" panose="020B0604020202020204" pitchFamily="34" charset="0"/>
              </a:rPr>
              <a:t>Pre-kínder</a:t>
            </a:r>
            <a:r>
              <a:rPr lang="es-ES_tradnl" sz="1800" dirty="0">
                <a:latin typeface="Arial Narrow" panose="020B0604020202020204" pitchFamily="34" charset="0"/>
                <a:ea typeface="Ebrima" panose="02000000000000000000" pitchFamily="2" charset="0"/>
                <a:cs typeface="Arial Narrow" panose="020B0604020202020204" pitchFamily="34" charset="0"/>
              </a:rPr>
              <a:t> al 12 grado hasta la edad adulta y proveer talleres de información en español. La educación especial es un proceso especifico y dirigido que se complica por los consistentes cambios de leyes de educación especial, con la tecnología actualizada, y la más nueva practica de investigación basada en evidencia. Ofreciendo talleres en la lengua nativa, tendríamos la esperanza que todos los padres tengan acceso al conocimiento e información de navegar y abogar el proceso de educación especial para el bien de sus hijos. </a:t>
            </a:r>
          </a:p>
        </p:txBody>
      </p:sp>
      <p:pic>
        <p:nvPicPr>
          <p:cNvPr id="7" name="Content Placeholder 6" descr="A person wearing glasses&#10;&#10;Description automatically generated with low confidence">
            <a:extLst>
              <a:ext uri="{FF2B5EF4-FFF2-40B4-BE49-F238E27FC236}">
                <a16:creationId xmlns:a16="http://schemas.microsoft.com/office/drawing/2014/main" id="{569F03D9-328D-8F4D-98F1-2054C75F18FF}"/>
              </a:ext>
            </a:extLst>
          </p:cNvPr>
          <p:cNvPicPr>
            <a:picLocks noChangeAspect="1"/>
          </p:cNvPicPr>
          <p:nvPr/>
        </p:nvPicPr>
        <p:blipFill rotWithShape="1">
          <a:blip r:embed="rId3"/>
          <a:srcRect r="6699"/>
          <a:stretch/>
        </p:blipFill>
        <p:spPr>
          <a:xfrm rot="5400000">
            <a:off x="-84697" y="3461226"/>
            <a:ext cx="3412571" cy="2725822"/>
          </a:xfrm>
          <a:prstGeom prst="rect">
            <a:avLst/>
          </a:prstGeom>
        </p:spPr>
      </p:pic>
      <p:pic>
        <p:nvPicPr>
          <p:cNvPr id="10" name="Picture 9" descr="A person smiling for the camera&#10;&#10;Description automatically generated with low confidence">
            <a:extLst>
              <a:ext uri="{FF2B5EF4-FFF2-40B4-BE49-F238E27FC236}">
                <a16:creationId xmlns:a16="http://schemas.microsoft.com/office/drawing/2014/main" id="{D3F66453-ACD6-4242-BE7F-571DE6885629}"/>
              </a:ext>
            </a:extLst>
          </p:cNvPr>
          <p:cNvPicPr>
            <a:picLocks noChangeAspect="1"/>
          </p:cNvPicPr>
          <p:nvPr/>
        </p:nvPicPr>
        <p:blipFill rotWithShape="1">
          <a:blip r:embed="rId4"/>
          <a:srcRect l="7512" r="-3" b="-3"/>
          <a:stretch/>
        </p:blipFill>
        <p:spPr>
          <a:xfrm rot="5400000" flipV="1">
            <a:off x="8870479" y="3467580"/>
            <a:ext cx="3412569" cy="2713122"/>
          </a:xfrm>
          <a:prstGeom prst="rect">
            <a:avLst/>
          </a:prstGeom>
        </p:spPr>
      </p:pic>
      <p:cxnSp>
        <p:nvCxnSpPr>
          <p:cNvPr id="26" name="Straight Connector 25">
            <a:extLst>
              <a:ext uri="{FF2B5EF4-FFF2-40B4-BE49-F238E27FC236}">
                <a16:creationId xmlns:a16="http://schemas.microsoft.com/office/drawing/2014/main" id="{14F95C68-AB6E-4C79-8764-E43667ACD6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05" y="2486034"/>
            <a:ext cx="0" cy="3410712"/>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6DFA4F6-4C7A-A441-8102-5D2D8239FD78}"/>
              </a:ext>
            </a:extLst>
          </p:cNvPr>
          <p:cNvSpPr txBox="1"/>
          <p:nvPr/>
        </p:nvSpPr>
        <p:spPr>
          <a:xfrm>
            <a:off x="83766" y="6324880"/>
            <a:ext cx="3075644" cy="369332"/>
          </a:xfrm>
          <a:prstGeom prst="rect">
            <a:avLst/>
          </a:prstGeom>
          <a:solidFill>
            <a:schemeClr val="accent3"/>
          </a:solidFill>
        </p:spPr>
        <p:txBody>
          <a:bodyPr wrap="square" rtlCol="0">
            <a:spAutoFit/>
          </a:bodyPr>
          <a:lstStyle/>
          <a:p>
            <a:r>
              <a:rPr lang="en-US" b="1" dirty="0"/>
              <a:t>Claudia Maldonado Otto, PhD</a:t>
            </a:r>
          </a:p>
        </p:txBody>
      </p:sp>
      <p:sp>
        <p:nvSpPr>
          <p:cNvPr id="38" name="TextBox 37">
            <a:extLst>
              <a:ext uri="{FF2B5EF4-FFF2-40B4-BE49-F238E27FC236}">
                <a16:creationId xmlns:a16="http://schemas.microsoft.com/office/drawing/2014/main" id="{1585911D-10E2-9041-B441-ED51566E2DE3}"/>
              </a:ext>
            </a:extLst>
          </p:cNvPr>
          <p:cNvSpPr txBox="1"/>
          <p:nvPr/>
        </p:nvSpPr>
        <p:spPr>
          <a:xfrm>
            <a:off x="8987541" y="6345756"/>
            <a:ext cx="3120693" cy="369332"/>
          </a:xfrm>
          <a:prstGeom prst="rect">
            <a:avLst/>
          </a:prstGeom>
          <a:solidFill>
            <a:schemeClr val="accent3"/>
          </a:solidFill>
        </p:spPr>
        <p:txBody>
          <a:bodyPr wrap="square" rtlCol="0">
            <a:spAutoFit/>
          </a:bodyPr>
          <a:lstStyle/>
          <a:p>
            <a:pPr algn="ctr"/>
            <a:r>
              <a:rPr lang="en-US" b="1" dirty="0"/>
              <a:t>Renee Sansom Briscoe, MS</a:t>
            </a:r>
          </a:p>
        </p:txBody>
      </p:sp>
      <p:sp>
        <p:nvSpPr>
          <p:cNvPr id="12" name="TextBox 11">
            <a:extLst>
              <a:ext uri="{FF2B5EF4-FFF2-40B4-BE49-F238E27FC236}">
                <a16:creationId xmlns:a16="http://schemas.microsoft.com/office/drawing/2014/main" id="{F8012A72-1BE3-584E-A142-B00F1B0B7515}"/>
              </a:ext>
            </a:extLst>
          </p:cNvPr>
          <p:cNvSpPr txBox="1"/>
          <p:nvPr/>
        </p:nvSpPr>
        <p:spPr>
          <a:xfrm>
            <a:off x="640082" y="177800"/>
            <a:ext cx="10907258" cy="523220"/>
          </a:xfrm>
          <a:prstGeom prst="rect">
            <a:avLst/>
          </a:prstGeom>
          <a:noFill/>
        </p:spPr>
        <p:txBody>
          <a:bodyPr wrap="square" rtlCol="0">
            <a:spAutoFit/>
          </a:bodyPr>
          <a:lstStyle/>
          <a:p>
            <a:pPr algn="ctr"/>
            <a:r>
              <a:rPr lang="es-ES_tradnl" sz="2800" b="1" dirty="0"/>
              <a:t>Entrenamiento Para La Comunidad Hispana</a:t>
            </a:r>
          </a:p>
        </p:txBody>
      </p:sp>
    </p:spTree>
    <p:extLst>
      <p:ext uri="{BB962C8B-B14F-4D97-AF65-F5344CB8AC3E}">
        <p14:creationId xmlns:p14="http://schemas.microsoft.com/office/powerpoint/2010/main" val="3843746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6">
            <a:extLst>
              <a:ext uri="{FF2B5EF4-FFF2-40B4-BE49-F238E27FC236}">
                <a16:creationId xmlns:a16="http://schemas.microsoft.com/office/drawing/2014/main" id="{CD5D3CE8-6534-4899-B698-BB3C6848E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C313485-7BF2-43EA-9239-5BAA30343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4" name="Freeform 44">
              <a:extLst>
                <a:ext uri="{FF2B5EF4-FFF2-40B4-BE49-F238E27FC236}">
                  <a16:creationId xmlns:a16="http://schemas.microsoft.com/office/drawing/2014/main" id="{DECC8AEA-4B25-44FA-B040-C34B0FEBB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5">
              <a:extLst>
                <a:ext uri="{FF2B5EF4-FFF2-40B4-BE49-F238E27FC236}">
                  <a16:creationId xmlns:a16="http://schemas.microsoft.com/office/drawing/2014/main" id="{88C5D63D-E29B-48C0-9453-20000B702B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6">
              <a:extLst>
                <a:ext uri="{FF2B5EF4-FFF2-40B4-BE49-F238E27FC236}">
                  <a16:creationId xmlns:a16="http://schemas.microsoft.com/office/drawing/2014/main" id="{48D22C82-28FA-4F3A-8B17-C11CC2EBA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7">
              <a:extLst>
                <a:ext uri="{FF2B5EF4-FFF2-40B4-BE49-F238E27FC236}">
                  <a16:creationId xmlns:a16="http://schemas.microsoft.com/office/drawing/2014/main" id="{F037018E-FAF9-46CE-A969-6BC7426A6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CA86A11D-8AB8-4EEA-B839-065E3408129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87BBA2B2-5053-8A43-A629-4D03A5626A34}"/>
              </a:ext>
            </a:extLst>
          </p:cNvPr>
          <p:cNvSpPr>
            <a:spLocks noGrp="1"/>
          </p:cNvSpPr>
          <p:nvPr>
            <p:ph type="title"/>
          </p:nvPr>
        </p:nvSpPr>
        <p:spPr>
          <a:xfrm>
            <a:off x="812935" y="759805"/>
            <a:ext cx="10579147" cy="1325563"/>
          </a:xfrm>
        </p:spPr>
        <p:txBody>
          <a:bodyPr>
            <a:normAutofit/>
          </a:bodyPr>
          <a:lstStyle/>
          <a:p>
            <a:pPr algn="ctr">
              <a:spcBef>
                <a:spcPts val="300"/>
              </a:spcBef>
              <a:spcAft>
                <a:spcPts val="300"/>
              </a:spcAft>
            </a:pPr>
            <a:r>
              <a:rPr lang="en-US" sz="4000" b="1" dirty="0">
                <a:solidFill>
                  <a:schemeClr val="bg1"/>
                </a:solidFill>
              </a:rPr>
              <a:t>Past Trainings &amp; Guest Speaking Events</a:t>
            </a:r>
          </a:p>
        </p:txBody>
      </p:sp>
      <p:cxnSp>
        <p:nvCxnSpPr>
          <p:cNvPr id="26" name="Straight Connector 25">
            <a:extLst>
              <a:ext uri="{FF2B5EF4-FFF2-40B4-BE49-F238E27FC236}">
                <a16:creationId xmlns:a16="http://schemas.microsoft.com/office/drawing/2014/main" id="{14F95C68-AB6E-4C79-8764-E43667ACD6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05" y="2486034"/>
            <a:ext cx="0" cy="3410712"/>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C739FE-DBD5-D646-9C04-B97FE38DE01D}"/>
              </a:ext>
            </a:extLst>
          </p:cNvPr>
          <p:cNvSpPr>
            <a:spLocks noGrp="1"/>
          </p:cNvSpPr>
          <p:nvPr>
            <p:ph idx="1"/>
          </p:nvPr>
        </p:nvSpPr>
        <p:spPr>
          <a:xfrm>
            <a:off x="1119322" y="2640621"/>
            <a:ext cx="10103778" cy="3887179"/>
          </a:xfrm>
        </p:spPr>
        <p:txBody>
          <a:bodyPr numCol="2">
            <a:noAutofit/>
          </a:bodyPr>
          <a:lstStyle/>
          <a:p>
            <a:pPr lvl="0">
              <a:spcBef>
                <a:spcPts val="0"/>
              </a:spcBef>
            </a:pPr>
            <a:r>
              <a:rPr lang="en-US" sz="1900" dirty="0"/>
              <a:t>Fall 2017 </a:t>
            </a:r>
          </a:p>
          <a:p>
            <a:pPr lvl="1">
              <a:spcBef>
                <a:spcPts val="0"/>
              </a:spcBef>
            </a:pPr>
            <a:r>
              <a:rPr lang="en-US" sz="1900" dirty="0"/>
              <a:t>pilot study - OTI 2017 State Conference Presentation</a:t>
            </a:r>
          </a:p>
          <a:p>
            <a:pPr lvl="0">
              <a:spcBef>
                <a:spcPts val="0"/>
              </a:spcBef>
            </a:pPr>
            <a:r>
              <a:rPr lang="en-US" sz="1900" dirty="0"/>
              <a:t>2018-2019 academic year</a:t>
            </a:r>
          </a:p>
          <a:p>
            <a:pPr lvl="1">
              <a:spcBef>
                <a:spcPts val="0"/>
              </a:spcBef>
            </a:pPr>
            <a:r>
              <a:rPr lang="en-US" sz="1900" dirty="0"/>
              <a:t>Tulsa Trainings</a:t>
            </a:r>
          </a:p>
          <a:p>
            <a:pPr lvl="1">
              <a:spcBef>
                <a:spcPts val="0"/>
              </a:spcBef>
            </a:pPr>
            <a:r>
              <a:rPr lang="en-US" sz="1900" dirty="0"/>
              <a:t>Oklahoma City Trainings</a:t>
            </a:r>
          </a:p>
          <a:p>
            <a:pPr lvl="1">
              <a:spcBef>
                <a:spcPts val="0"/>
              </a:spcBef>
            </a:pPr>
            <a:r>
              <a:rPr lang="en-US" sz="1900" dirty="0"/>
              <a:t>OTI 2018 State Conference Presentation</a:t>
            </a:r>
          </a:p>
          <a:p>
            <a:pPr lvl="1">
              <a:spcBef>
                <a:spcPts val="0"/>
              </a:spcBef>
            </a:pPr>
            <a:r>
              <a:rPr lang="en-US" sz="1900" dirty="0"/>
              <a:t>OKCEC 2019 State Conference Presentation</a:t>
            </a:r>
          </a:p>
          <a:p>
            <a:pPr lvl="0">
              <a:spcBef>
                <a:spcPts val="0"/>
              </a:spcBef>
            </a:pPr>
            <a:r>
              <a:rPr lang="en-US" sz="1900" dirty="0"/>
              <a:t>2019-2020</a:t>
            </a:r>
          </a:p>
          <a:p>
            <a:pPr lvl="1">
              <a:spcBef>
                <a:spcPts val="0"/>
              </a:spcBef>
            </a:pPr>
            <a:r>
              <a:rPr lang="en-US" sz="1900" dirty="0"/>
              <a:t>Fall 2019 – Tulsa and Oklahoma City Trainings</a:t>
            </a:r>
          </a:p>
          <a:p>
            <a:pPr lvl="1">
              <a:spcBef>
                <a:spcPts val="0"/>
              </a:spcBef>
            </a:pPr>
            <a:r>
              <a:rPr lang="en-US" sz="1900" dirty="0"/>
              <a:t>Spring 2020 – pandemic shut down</a:t>
            </a:r>
          </a:p>
          <a:p>
            <a:pPr lvl="1">
              <a:spcBef>
                <a:spcPts val="0"/>
              </a:spcBef>
            </a:pPr>
            <a:r>
              <a:rPr lang="en-US" sz="1900" dirty="0"/>
              <a:t>Fall 2019 Oklahoma Developmental Disabilities Council Community Workshop</a:t>
            </a:r>
          </a:p>
          <a:p>
            <a:pPr lvl="0">
              <a:spcBef>
                <a:spcPts val="0"/>
              </a:spcBef>
            </a:pPr>
            <a:r>
              <a:rPr lang="en-US" sz="1900" dirty="0"/>
              <a:t>2020-2021</a:t>
            </a:r>
          </a:p>
          <a:p>
            <a:pPr lvl="1">
              <a:spcBef>
                <a:spcPts val="0"/>
              </a:spcBef>
            </a:pPr>
            <a:r>
              <a:rPr lang="en-US" sz="1900" dirty="0"/>
              <a:t>Fall 2020 – pandemic shut-down</a:t>
            </a:r>
          </a:p>
          <a:p>
            <a:pPr lvl="1">
              <a:spcBef>
                <a:spcPts val="0"/>
              </a:spcBef>
            </a:pPr>
            <a:r>
              <a:rPr lang="en-US" sz="1900" dirty="0"/>
              <a:t>Spring 2021 – pandemic shut down</a:t>
            </a:r>
          </a:p>
          <a:p>
            <a:pPr lvl="1">
              <a:spcBef>
                <a:spcPts val="0"/>
              </a:spcBef>
            </a:pPr>
            <a:r>
              <a:rPr lang="en-US" sz="1900" dirty="0"/>
              <a:t>OTI 2020 Virtual State Conference Presentation</a:t>
            </a:r>
          </a:p>
          <a:p>
            <a:pPr lvl="0">
              <a:spcBef>
                <a:spcPts val="0"/>
              </a:spcBef>
            </a:pPr>
            <a:r>
              <a:rPr lang="en-US" sz="1900" dirty="0"/>
              <a:t>2021-2022</a:t>
            </a:r>
          </a:p>
          <a:p>
            <a:pPr lvl="1">
              <a:spcBef>
                <a:spcPts val="0"/>
              </a:spcBef>
            </a:pPr>
            <a:r>
              <a:rPr lang="en-US" sz="1900" dirty="0"/>
              <a:t>Ardmore Trainings</a:t>
            </a:r>
          </a:p>
          <a:p>
            <a:pPr lvl="1">
              <a:spcBef>
                <a:spcPts val="0"/>
              </a:spcBef>
            </a:pPr>
            <a:r>
              <a:rPr lang="en-US" sz="1900" dirty="0"/>
              <a:t>Guymon Trainings</a:t>
            </a:r>
          </a:p>
          <a:p>
            <a:pPr lvl="1">
              <a:spcBef>
                <a:spcPts val="0"/>
              </a:spcBef>
            </a:pPr>
            <a:r>
              <a:rPr lang="en-US" sz="1900" dirty="0"/>
              <a:t>OTI 2021 Virtual State Conference Presentation</a:t>
            </a:r>
          </a:p>
          <a:p>
            <a:pPr lvl="1">
              <a:spcBef>
                <a:spcPts val="0"/>
              </a:spcBef>
            </a:pPr>
            <a:r>
              <a:rPr lang="en-US" sz="1900" dirty="0"/>
              <a:t>Tulsa </a:t>
            </a:r>
            <a:r>
              <a:rPr lang="en-US" sz="1900" dirty="0" err="1"/>
              <a:t>Promotoras</a:t>
            </a:r>
            <a:r>
              <a:rPr lang="en-US" sz="1900" dirty="0"/>
              <a:t> 2021 Community Guest Speaking Engagement</a:t>
            </a:r>
          </a:p>
          <a:p>
            <a:pPr lvl="1">
              <a:spcBef>
                <a:spcPts val="0"/>
              </a:spcBef>
            </a:pPr>
            <a:r>
              <a:rPr lang="en-US" sz="1900" dirty="0" err="1"/>
              <a:t>Platicas</a:t>
            </a:r>
            <a:r>
              <a:rPr lang="en-US" sz="1900" dirty="0"/>
              <a:t> 2022 Community Guest Speaking Engagement</a:t>
            </a:r>
          </a:p>
        </p:txBody>
      </p:sp>
    </p:spTree>
    <p:extLst>
      <p:ext uri="{BB962C8B-B14F-4D97-AF65-F5344CB8AC3E}">
        <p14:creationId xmlns:p14="http://schemas.microsoft.com/office/powerpoint/2010/main" val="3006468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6">
            <a:extLst>
              <a:ext uri="{FF2B5EF4-FFF2-40B4-BE49-F238E27FC236}">
                <a16:creationId xmlns:a16="http://schemas.microsoft.com/office/drawing/2014/main" id="{CD5D3CE8-6534-4899-B698-BB3C6848E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C313485-7BF2-43EA-9239-5BAA30343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4" name="Freeform 44">
              <a:extLst>
                <a:ext uri="{FF2B5EF4-FFF2-40B4-BE49-F238E27FC236}">
                  <a16:creationId xmlns:a16="http://schemas.microsoft.com/office/drawing/2014/main" id="{DECC8AEA-4B25-44FA-B040-C34B0FEBB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5">
              <a:extLst>
                <a:ext uri="{FF2B5EF4-FFF2-40B4-BE49-F238E27FC236}">
                  <a16:creationId xmlns:a16="http://schemas.microsoft.com/office/drawing/2014/main" id="{88C5D63D-E29B-48C0-9453-20000B702B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6">
              <a:extLst>
                <a:ext uri="{FF2B5EF4-FFF2-40B4-BE49-F238E27FC236}">
                  <a16:creationId xmlns:a16="http://schemas.microsoft.com/office/drawing/2014/main" id="{48D22C82-28FA-4F3A-8B17-C11CC2EBA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7">
              <a:extLst>
                <a:ext uri="{FF2B5EF4-FFF2-40B4-BE49-F238E27FC236}">
                  <a16:creationId xmlns:a16="http://schemas.microsoft.com/office/drawing/2014/main" id="{F037018E-FAF9-46CE-A969-6BC7426A6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CA86A11D-8AB8-4EEA-B839-065E3408129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87BBA2B2-5053-8A43-A629-4D03A5626A34}"/>
              </a:ext>
            </a:extLst>
          </p:cNvPr>
          <p:cNvSpPr>
            <a:spLocks noGrp="1"/>
          </p:cNvSpPr>
          <p:nvPr>
            <p:ph type="title"/>
          </p:nvPr>
        </p:nvSpPr>
        <p:spPr>
          <a:xfrm>
            <a:off x="812935" y="759805"/>
            <a:ext cx="10579147" cy="1325563"/>
          </a:xfrm>
        </p:spPr>
        <p:txBody>
          <a:bodyPr>
            <a:normAutofit/>
          </a:bodyPr>
          <a:lstStyle/>
          <a:p>
            <a:pPr algn="ctr">
              <a:spcBef>
                <a:spcPts val="300"/>
              </a:spcBef>
              <a:spcAft>
                <a:spcPts val="300"/>
              </a:spcAft>
            </a:pPr>
            <a:r>
              <a:rPr lang="en-US" sz="4000" b="1" dirty="0">
                <a:solidFill>
                  <a:schemeClr val="bg1"/>
                </a:solidFill>
              </a:rPr>
              <a:t>Geographical Locations</a:t>
            </a:r>
          </a:p>
        </p:txBody>
      </p:sp>
      <p:cxnSp>
        <p:nvCxnSpPr>
          <p:cNvPr id="26" name="Straight Connector 25">
            <a:extLst>
              <a:ext uri="{FF2B5EF4-FFF2-40B4-BE49-F238E27FC236}">
                <a16:creationId xmlns:a16="http://schemas.microsoft.com/office/drawing/2014/main" id="{14F95C68-AB6E-4C79-8764-E43667ACD6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05" y="2486034"/>
            <a:ext cx="0" cy="3410712"/>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C739FE-DBD5-D646-9C04-B97FE38DE01D}"/>
              </a:ext>
            </a:extLst>
          </p:cNvPr>
          <p:cNvSpPr>
            <a:spLocks noGrp="1"/>
          </p:cNvSpPr>
          <p:nvPr>
            <p:ph idx="1"/>
          </p:nvPr>
        </p:nvSpPr>
        <p:spPr>
          <a:xfrm>
            <a:off x="1119322" y="2640621"/>
            <a:ext cx="10103778" cy="3887179"/>
          </a:xfrm>
        </p:spPr>
        <p:txBody>
          <a:bodyPr numCol="2">
            <a:normAutofit/>
          </a:bodyPr>
          <a:lstStyle/>
          <a:p>
            <a:pPr lvl="0"/>
            <a:r>
              <a:rPr lang="en-US" sz="2500" dirty="0"/>
              <a:t>Urban (densely populated – more than 1000 people per block)</a:t>
            </a:r>
          </a:p>
          <a:p>
            <a:pPr lvl="1"/>
            <a:r>
              <a:rPr lang="en-US" sz="2500" dirty="0"/>
              <a:t>Urban - </a:t>
            </a:r>
            <a:r>
              <a:rPr lang="en-US" sz="2500" u="sng" dirty="0">
                <a:hlinkClick r:id="rId2"/>
              </a:rPr>
              <a:t>Oklahoma City</a:t>
            </a:r>
            <a:endParaRPr lang="en-US" sz="2500" dirty="0"/>
          </a:p>
          <a:p>
            <a:pPr lvl="1"/>
            <a:r>
              <a:rPr lang="en-US" sz="2500" dirty="0"/>
              <a:t>Urban – </a:t>
            </a:r>
            <a:r>
              <a:rPr lang="en-US" sz="2500" u="sng" dirty="0">
                <a:hlinkClick r:id="rId3"/>
              </a:rPr>
              <a:t>Tulsa</a:t>
            </a:r>
            <a:endParaRPr lang="en-US" sz="2500" dirty="0"/>
          </a:p>
          <a:p>
            <a:pPr lvl="0"/>
            <a:r>
              <a:rPr lang="en-US" sz="2500" dirty="0"/>
              <a:t>Suburban (middle populated)</a:t>
            </a:r>
          </a:p>
          <a:p>
            <a:pPr lvl="1"/>
            <a:r>
              <a:rPr lang="en-US" sz="2500" dirty="0"/>
              <a:t>Suburb - Ardmore</a:t>
            </a:r>
          </a:p>
          <a:p>
            <a:pPr lvl="1"/>
            <a:r>
              <a:rPr lang="en-US" sz="2500" dirty="0"/>
              <a:t>Suburb - </a:t>
            </a:r>
            <a:r>
              <a:rPr lang="en-US" sz="2500" u="sng" dirty="0">
                <a:hlinkClick r:id="rId4"/>
              </a:rPr>
              <a:t>Bethany</a:t>
            </a:r>
            <a:endParaRPr lang="en-US" sz="2500" dirty="0"/>
          </a:p>
          <a:p>
            <a:pPr lvl="1"/>
            <a:r>
              <a:rPr lang="en-US" sz="2500" dirty="0"/>
              <a:t>Suburb - </a:t>
            </a:r>
            <a:r>
              <a:rPr lang="en-US" sz="2500" u="sng" dirty="0">
                <a:hlinkClick r:id="rId5"/>
              </a:rPr>
              <a:t>Clinton</a:t>
            </a:r>
            <a:endParaRPr lang="en-US" sz="2500" dirty="0"/>
          </a:p>
          <a:p>
            <a:pPr lvl="1"/>
            <a:r>
              <a:rPr lang="en-US" sz="2500" dirty="0"/>
              <a:t>Suburb - </a:t>
            </a:r>
            <a:r>
              <a:rPr lang="en-US" sz="2500" u="sng" dirty="0">
                <a:hlinkClick r:id="rId6"/>
              </a:rPr>
              <a:t>Warr Acres</a:t>
            </a:r>
            <a:endParaRPr lang="en-US" sz="2500" dirty="0"/>
          </a:p>
          <a:p>
            <a:pPr lvl="1"/>
            <a:r>
              <a:rPr lang="en-US" sz="2500" dirty="0"/>
              <a:t>Suburb- Weatherford</a:t>
            </a:r>
          </a:p>
          <a:p>
            <a:pPr lvl="0"/>
            <a:r>
              <a:rPr lang="en-US" sz="2500" dirty="0"/>
              <a:t>Rural (the country, lesser populated)</a:t>
            </a:r>
          </a:p>
          <a:p>
            <a:pPr lvl="1"/>
            <a:r>
              <a:rPr lang="en-US" sz="2500" dirty="0"/>
              <a:t>Rural - </a:t>
            </a:r>
            <a:r>
              <a:rPr lang="en-US" sz="2500" u="sng" dirty="0">
                <a:hlinkClick r:id="rId7"/>
              </a:rPr>
              <a:t>Altus</a:t>
            </a:r>
            <a:endParaRPr lang="en-US" sz="2500" dirty="0"/>
          </a:p>
          <a:p>
            <a:pPr lvl="1"/>
            <a:r>
              <a:rPr lang="en-US" sz="2500" dirty="0"/>
              <a:t>Rural - </a:t>
            </a:r>
            <a:r>
              <a:rPr lang="en-US" sz="2500" u="sng" dirty="0">
                <a:hlinkClick r:id="rId8"/>
              </a:rPr>
              <a:t>Guymon</a:t>
            </a:r>
            <a:endParaRPr lang="en-US" sz="2500" dirty="0"/>
          </a:p>
          <a:p>
            <a:pPr lvl="1"/>
            <a:r>
              <a:rPr lang="en-US" sz="2500" dirty="0"/>
              <a:t>Rural - </a:t>
            </a:r>
            <a:r>
              <a:rPr lang="en-US" sz="2500" u="sng" dirty="0">
                <a:hlinkClick r:id="rId9"/>
              </a:rPr>
              <a:t>Elk City</a:t>
            </a:r>
            <a:endParaRPr lang="en-US" sz="2500" dirty="0"/>
          </a:p>
          <a:p>
            <a:pPr lvl="1"/>
            <a:r>
              <a:rPr lang="en-US" sz="2500" dirty="0"/>
              <a:t>Rural - Marietta</a:t>
            </a:r>
          </a:p>
          <a:p>
            <a:pPr lvl="1"/>
            <a:r>
              <a:rPr lang="en-US" sz="2500" dirty="0"/>
              <a:t>Rural - </a:t>
            </a:r>
            <a:r>
              <a:rPr lang="en-US" sz="2500" u="sng" dirty="0">
                <a:hlinkClick r:id="rId10"/>
              </a:rPr>
              <a:t>Pauls Valley</a:t>
            </a:r>
            <a:endParaRPr lang="en-US" sz="2500" u="sng" dirty="0"/>
          </a:p>
          <a:p>
            <a:pPr lvl="1"/>
            <a:r>
              <a:rPr lang="en-US" sz="2500" dirty="0"/>
              <a:t>Rural - </a:t>
            </a:r>
            <a:r>
              <a:rPr lang="en-US" sz="2500" u="sng" dirty="0">
                <a:hlinkClick r:id="rId11"/>
              </a:rPr>
              <a:t>Purcell</a:t>
            </a:r>
            <a:r>
              <a:rPr lang="en-US" sz="2500" dirty="0">
                <a:effectLst/>
              </a:rPr>
              <a:t> </a:t>
            </a:r>
            <a:endParaRPr lang="en-US" sz="2500" dirty="0"/>
          </a:p>
        </p:txBody>
      </p:sp>
    </p:spTree>
    <p:extLst>
      <p:ext uri="{BB962C8B-B14F-4D97-AF65-F5344CB8AC3E}">
        <p14:creationId xmlns:p14="http://schemas.microsoft.com/office/powerpoint/2010/main" val="3147883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6">
            <a:extLst>
              <a:ext uri="{FF2B5EF4-FFF2-40B4-BE49-F238E27FC236}">
                <a16:creationId xmlns:a16="http://schemas.microsoft.com/office/drawing/2014/main" id="{CD5D3CE8-6534-4899-B698-BB3C6848E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C313485-7BF2-43EA-9239-5BAA30343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4" name="Freeform 44">
              <a:extLst>
                <a:ext uri="{FF2B5EF4-FFF2-40B4-BE49-F238E27FC236}">
                  <a16:creationId xmlns:a16="http://schemas.microsoft.com/office/drawing/2014/main" id="{DECC8AEA-4B25-44FA-B040-C34B0FEBB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5">
              <a:extLst>
                <a:ext uri="{FF2B5EF4-FFF2-40B4-BE49-F238E27FC236}">
                  <a16:creationId xmlns:a16="http://schemas.microsoft.com/office/drawing/2014/main" id="{88C5D63D-E29B-48C0-9453-20000B702B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6">
              <a:extLst>
                <a:ext uri="{FF2B5EF4-FFF2-40B4-BE49-F238E27FC236}">
                  <a16:creationId xmlns:a16="http://schemas.microsoft.com/office/drawing/2014/main" id="{48D22C82-28FA-4F3A-8B17-C11CC2EBA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7">
              <a:extLst>
                <a:ext uri="{FF2B5EF4-FFF2-40B4-BE49-F238E27FC236}">
                  <a16:creationId xmlns:a16="http://schemas.microsoft.com/office/drawing/2014/main" id="{F037018E-FAF9-46CE-A969-6BC7426A6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CA86A11D-8AB8-4EEA-B839-065E3408129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87BBA2B2-5053-8A43-A629-4D03A5626A34}"/>
              </a:ext>
            </a:extLst>
          </p:cNvPr>
          <p:cNvSpPr>
            <a:spLocks noGrp="1"/>
          </p:cNvSpPr>
          <p:nvPr>
            <p:ph type="title"/>
          </p:nvPr>
        </p:nvSpPr>
        <p:spPr>
          <a:xfrm>
            <a:off x="812935" y="759805"/>
            <a:ext cx="10579147" cy="1325563"/>
          </a:xfrm>
        </p:spPr>
        <p:txBody>
          <a:bodyPr>
            <a:normAutofit/>
          </a:bodyPr>
          <a:lstStyle/>
          <a:p>
            <a:pPr algn="ctr">
              <a:spcBef>
                <a:spcPts val="300"/>
              </a:spcBef>
              <a:spcAft>
                <a:spcPts val="300"/>
              </a:spcAft>
            </a:pPr>
            <a:r>
              <a:rPr lang="en-US" sz="4000" b="1" dirty="0">
                <a:solidFill>
                  <a:schemeClr val="bg1"/>
                </a:solidFill>
              </a:rPr>
              <a:t>SPED Components for Training</a:t>
            </a:r>
          </a:p>
        </p:txBody>
      </p:sp>
      <p:cxnSp>
        <p:nvCxnSpPr>
          <p:cNvPr id="26" name="Straight Connector 25">
            <a:extLst>
              <a:ext uri="{FF2B5EF4-FFF2-40B4-BE49-F238E27FC236}">
                <a16:creationId xmlns:a16="http://schemas.microsoft.com/office/drawing/2014/main" id="{14F95C68-AB6E-4C79-8764-E43667ACD6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05" y="2486034"/>
            <a:ext cx="0" cy="3410712"/>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C739FE-DBD5-D646-9C04-B97FE38DE01D}"/>
              </a:ext>
            </a:extLst>
          </p:cNvPr>
          <p:cNvSpPr>
            <a:spLocks noGrp="1"/>
          </p:cNvSpPr>
          <p:nvPr>
            <p:ph idx="1"/>
          </p:nvPr>
        </p:nvSpPr>
        <p:spPr>
          <a:xfrm>
            <a:off x="1119322" y="2640621"/>
            <a:ext cx="10103778" cy="3887179"/>
          </a:xfrm>
        </p:spPr>
        <p:txBody>
          <a:bodyPr>
            <a:normAutofit/>
          </a:bodyPr>
          <a:lstStyle/>
          <a:p>
            <a:r>
              <a:rPr lang="en-US" sz="2500" dirty="0"/>
              <a:t>SPED Law and Parents Rights</a:t>
            </a:r>
          </a:p>
          <a:p>
            <a:pPr lvl="1">
              <a:buFont typeface="Courier New" panose="02070309020205020404" pitchFamily="49" charset="0"/>
              <a:buChar char="o"/>
            </a:pPr>
            <a:r>
              <a:rPr lang="en-US" sz="2500" dirty="0"/>
              <a:t>for example, IDEA  and the IEP</a:t>
            </a:r>
          </a:p>
          <a:p>
            <a:r>
              <a:rPr lang="en-US" sz="2500" dirty="0"/>
              <a:t>SPED Documents</a:t>
            </a:r>
          </a:p>
          <a:p>
            <a:pPr lvl="1">
              <a:lnSpc>
                <a:spcPct val="100000"/>
              </a:lnSpc>
              <a:spcBef>
                <a:spcPts val="0"/>
              </a:spcBef>
              <a:spcAft>
                <a:spcPts val="600"/>
              </a:spcAft>
              <a:buFont typeface="Courier New" panose="02070309020205020404" pitchFamily="49" charset="0"/>
              <a:buChar char="o"/>
            </a:pPr>
            <a:r>
              <a:rPr lang="en-US" sz="2500" dirty="0"/>
              <a:t>for example, the IEP within the SPED process</a:t>
            </a:r>
          </a:p>
          <a:p>
            <a:r>
              <a:rPr lang="en-US" sz="2500" dirty="0"/>
              <a:t>Transition to Adulthood</a:t>
            </a:r>
          </a:p>
          <a:p>
            <a:pPr lvl="1">
              <a:buFont typeface="Courier New" panose="02070309020205020404" pitchFamily="49" charset="0"/>
              <a:buChar char="o"/>
            </a:pPr>
            <a:r>
              <a:rPr lang="en-US" sz="2500" dirty="0"/>
              <a:t>for example, DRS and services</a:t>
            </a:r>
          </a:p>
          <a:p>
            <a:r>
              <a:rPr lang="en-US" sz="2500" dirty="0"/>
              <a:t>Advocacy</a:t>
            </a:r>
          </a:p>
          <a:p>
            <a:pPr lvl="1">
              <a:buFont typeface="Courier New" panose="02070309020205020404" pitchFamily="49" charset="0"/>
              <a:buChar char="o"/>
            </a:pPr>
            <a:r>
              <a:rPr lang="en-US" sz="2500" dirty="0"/>
              <a:t>for example, the 3 parts of advocacy for parental involvement</a:t>
            </a:r>
          </a:p>
          <a:p>
            <a:pPr lvl="1"/>
            <a:endParaRPr lang="en-US" dirty="0"/>
          </a:p>
        </p:txBody>
      </p:sp>
    </p:spTree>
    <p:extLst>
      <p:ext uri="{BB962C8B-B14F-4D97-AF65-F5344CB8AC3E}">
        <p14:creationId xmlns:p14="http://schemas.microsoft.com/office/powerpoint/2010/main" val="1391280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6">
            <a:extLst>
              <a:ext uri="{FF2B5EF4-FFF2-40B4-BE49-F238E27FC236}">
                <a16:creationId xmlns:a16="http://schemas.microsoft.com/office/drawing/2014/main" id="{CD5D3CE8-6534-4899-B698-BB3C6848E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C313485-7BF2-43EA-9239-5BAA30343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4" name="Freeform 44">
              <a:extLst>
                <a:ext uri="{FF2B5EF4-FFF2-40B4-BE49-F238E27FC236}">
                  <a16:creationId xmlns:a16="http://schemas.microsoft.com/office/drawing/2014/main" id="{DECC8AEA-4B25-44FA-B040-C34B0FEBB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5">
              <a:extLst>
                <a:ext uri="{FF2B5EF4-FFF2-40B4-BE49-F238E27FC236}">
                  <a16:creationId xmlns:a16="http://schemas.microsoft.com/office/drawing/2014/main" id="{88C5D63D-E29B-48C0-9453-20000B702B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6">
              <a:extLst>
                <a:ext uri="{FF2B5EF4-FFF2-40B4-BE49-F238E27FC236}">
                  <a16:creationId xmlns:a16="http://schemas.microsoft.com/office/drawing/2014/main" id="{48D22C82-28FA-4F3A-8B17-C11CC2EBA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7">
              <a:extLst>
                <a:ext uri="{FF2B5EF4-FFF2-40B4-BE49-F238E27FC236}">
                  <a16:creationId xmlns:a16="http://schemas.microsoft.com/office/drawing/2014/main" id="{F037018E-FAF9-46CE-A969-6BC7426A6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CA86A11D-8AB8-4EEA-B839-065E3408129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87BBA2B2-5053-8A43-A629-4D03A5626A34}"/>
              </a:ext>
            </a:extLst>
          </p:cNvPr>
          <p:cNvSpPr>
            <a:spLocks noGrp="1"/>
          </p:cNvSpPr>
          <p:nvPr>
            <p:ph type="title"/>
          </p:nvPr>
        </p:nvSpPr>
        <p:spPr>
          <a:xfrm>
            <a:off x="812935" y="759805"/>
            <a:ext cx="10579147" cy="1325563"/>
          </a:xfrm>
        </p:spPr>
        <p:txBody>
          <a:bodyPr>
            <a:normAutofit/>
          </a:bodyPr>
          <a:lstStyle/>
          <a:p>
            <a:pPr algn="ctr">
              <a:spcBef>
                <a:spcPts val="300"/>
              </a:spcBef>
              <a:spcAft>
                <a:spcPts val="300"/>
              </a:spcAft>
            </a:pPr>
            <a:r>
              <a:rPr lang="en-US" sz="4000" b="1" dirty="0">
                <a:solidFill>
                  <a:schemeClr val="bg1"/>
                </a:solidFill>
              </a:rPr>
              <a:t>The Training Details</a:t>
            </a:r>
          </a:p>
        </p:txBody>
      </p:sp>
      <p:cxnSp>
        <p:nvCxnSpPr>
          <p:cNvPr id="26" name="Straight Connector 25">
            <a:extLst>
              <a:ext uri="{FF2B5EF4-FFF2-40B4-BE49-F238E27FC236}">
                <a16:creationId xmlns:a16="http://schemas.microsoft.com/office/drawing/2014/main" id="{14F95C68-AB6E-4C79-8764-E43667ACD6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05" y="2486034"/>
            <a:ext cx="0" cy="3410712"/>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C739FE-DBD5-D646-9C04-B97FE38DE01D}"/>
              </a:ext>
            </a:extLst>
          </p:cNvPr>
          <p:cNvSpPr>
            <a:spLocks noGrp="1"/>
          </p:cNvSpPr>
          <p:nvPr>
            <p:ph idx="1"/>
          </p:nvPr>
        </p:nvSpPr>
        <p:spPr>
          <a:xfrm>
            <a:off x="1119322" y="2640621"/>
            <a:ext cx="10103778" cy="3887179"/>
          </a:xfrm>
        </p:spPr>
        <p:txBody>
          <a:bodyPr>
            <a:normAutofit lnSpcReduction="10000"/>
          </a:bodyPr>
          <a:lstStyle/>
          <a:p>
            <a:r>
              <a:rPr lang="en-US" sz="2500" dirty="0"/>
              <a:t>Free Training</a:t>
            </a:r>
          </a:p>
          <a:p>
            <a:r>
              <a:rPr lang="en-US" sz="2500" dirty="0"/>
              <a:t>Registration by email or phone call</a:t>
            </a:r>
          </a:p>
          <a:p>
            <a:r>
              <a:rPr lang="en-US" sz="2500" dirty="0"/>
              <a:t>8:30 am to 2:30 pm</a:t>
            </a:r>
          </a:p>
          <a:p>
            <a:r>
              <a:rPr lang="en-US" sz="2500" dirty="0"/>
              <a:t>Everything presented in Spanish</a:t>
            </a:r>
          </a:p>
          <a:p>
            <a:r>
              <a:rPr lang="en-US" sz="2500" dirty="0"/>
              <a:t>Receive Resources in Spanish</a:t>
            </a:r>
          </a:p>
          <a:p>
            <a:r>
              <a:rPr lang="en-US" sz="2500" dirty="0"/>
              <a:t>This is a research study so a consent form will be offered</a:t>
            </a:r>
          </a:p>
          <a:p>
            <a:r>
              <a:rPr lang="en-US" sz="2500" dirty="0"/>
              <a:t>20 question survey to be completed before the training</a:t>
            </a:r>
          </a:p>
          <a:p>
            <a:r>
              <a:rPr lang="en-US" sz="2500" dirty="0"/>
              <a:t>25 question take home survey to be mailed later at your convenience</a:t>
            </a:r>
          </a:p>
          <a:p>
            <a:r>
              <a:rPr lang="en-US" sz="2500" dirty="0"/>
              <a:t>Lunch on your own</a:t>
            </a:r>
          </a:p>
          <a:p>
            <a:pPr lvl="1"/>
            <a:endParaRPr lang="en-US" dirty="0"/>
          </a:p>
        </p:txBody>
      </p:sp>
    </p:spTree>
    <p:extLst>
      <p:ext uri="{BB962C8B-B14F-4D97-AF65-F5344CB8AC3E}">
        <p14:creationId xmlns:p14="http://schemas.microsoft.com/office/powerpoint/2010/main" val="1384455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6">
            <a:extLst>
              <a:ext uri="{FF2B5EF4-FFF2-40B4-BE49-F238E27FC236}">
                <a16:creationId xmlns:a16="http://schemas.microsoft.com/office/drawing/2014/main" id="{CD5D3CE8-6534-4899-B698-BB3C6848E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C313485-7BF2-43EA-9239-5BAA30343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4" name="Freeform 44">
              <a:extLst>
                <a:ext uri="{FF2B5EF4-FFF2-40B4-BE49-F238E27FC236}">
                  <a16:creationId xmlns:a16="http://schemas.microsoft.com/office/drawing/2014/main" id="{DECC8AEA-4B25-44FA-B040-C34B0FEBB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5">
              <a:extLst>
                <a:ext uri="{FF2B5EF4-FFF2-40B4-BE49-F238E27FC236}">
                  <a16:creationId xmlns:a16="http://schemas.microsoft.com/office/drawing/2014/main" id="{88C5D63D-E29B-48C0-9453-20000B702B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6">
              <a:extLst>
                <a:ext uri="{FF2B5EF4-FFF2-40B4-BE49-F238E27FC236}">
                  <a16:creationId xmlns:a16="http://schemas.microsoft.com/office/drawing/2014/main" id="{48D22C82-28FA-4F3A-8B17-C11CC2EBA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7">
              <a:extLst>
                <a:ext uri="{FF2B5EF4-FFF2-40B4-BE49-F238E27FC236}">
                  <a16:creationId xmlns:a16="http://schemas.microsoft.com/office/drawing/2014/main" id="{F037018E-FAF9-46CE-A969-6BC7426A6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CA86A11D-8AB8-4EEA-B839-065E3408129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87BBA2B2-5053-8A43-A629-4D03A5626A34}"/>
              </a:ext>
            </a:extLst>
          </p:cNvPr>
          <p:cNvSpPr>
            <a:spLocks noGrp="1"/>
          </p:cNvSpPr>
          <p:nvPr>
            <p:ph type="title"/>
          </p:nvPr>
        </p:nvSpPr>
        <p:spPr>
          <a:xfrm>
            <a:off x="812935" y="759805"/>
            <a:ext cx="10579147" cy="1325563"/>
          </a:xfrm>
        </p:spPr>
        <p:txBody>
          <a:bodyPr>
            <a:normAutofit/>
          </a:bodyPr>
          <a:lstStyle/>
          <a:p>
            <a:pPr>
              <a:spcBef>
                <a:spcPts val="300"/>
              </a:spcBef>
              <a:spcAft>
                <a:spcPts val="300"/>
              </a:spcAft>
            </a:pPr>
            <a:r>
              <a:rPr lang="en-US" sz="5400" b="1" dirty="0">
                <a:solidFill>
                  <a:schemeClr val="bg1"/>
                </a:solidFill>
              </a:rPr>
              <a:t>Questions?</a:t>
            </a:r>
          </a:p>
        </p:txBody>
      </p:sp>
      <p:cxnSp>
        <p:nvCxnSpPr>
          <p:cNvPr id="26" name="Straight Connector 25">
            <a:extLst>
              <a:ext uri="{FF2B5EF4-FFF2-40B4-BE49-F238E27FC236}">
                <a16:creationId xmlns:a16="http://schemas.microsoft.com/office/drawing/2014/main" id="{14F95C68-AB6E-4C79-8764-E43667ACD6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05" y="2486034"/>
            <a:ext cx="0" cy="3410712"/>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pic>
        <p:nvPicPr>
          <p:cNvPr id="12" name="Content Placeholder 5">
            <a:extLst>
              <a:ext uri="{FF2B5EF4-FFF2-40B4-BE49-F238E27FC236}">
                <a16:creationId xmlns:a16="http://schemas.microsoft.com/office/drawing/2014/main" id="{8FBC3EB3-B61C-B344-B4BE-DAEF3DC5CF45}"/>
              </a:ext>
            </a:extLst>
          </p:cNvPr>
          <p:cNvPicPr>
            <a:picLocks noGrp="1" noChangeAspect="1"/>
          </p:cNvPicPr>
          <p:nvPr>
            <p:ph idx="1"/>
          </p:nvPr>
        </p:nvPicPr>
        <p:blipFill>
          <a:blip r:embed="rId2"/>
          <a:stretch>
            <a:fillRect/>
          </a:stretch>
        </p:blipFill>
        <p:spPr>
          <a:xfrm>
            <a:off x="3203170" y="2461989"/>
            <a:ext cx="5798675" cy="2621001"/>
          </a:xfrm>
          <a:prstGeom prst="rect">
            <a:avLst/>
          </a:prstGeom>
        </p:spPr>
      </p:pic>
      <p:sp>
        <p:nvSpPr>
          <p:cNvPr id="13" name="Subtitle 2">
            <a:extLst>
              <a:ext uri="{FF2B5EF4-FFF2-40B4-BE49-F238E27FC236}">
                <a16:creationId xmlns:a16="http://schemas.microsoft.com/office/drawing/2014/main" id="{D6EAE4F7-C9BC-EC48-8989-848FA577164B}"/>
              </a:ext>
            </a:extLst>
          </p:cNvPr>
          <p:cNvSpPr txBox="1">
            <a:spLocks/>
          </p:cNvSpPr>
          <p:nvPr/>
        </p:nvSpPr>
        <p:spPr>
          <a:xfrm>
            <a:off x="1215006" y="5367807"/>
            <a:ext cx="9758939" cy="1387268"/>
          </a:xfrm>
          <a:prstGeom prst="rect">
            <a:avLst/>
          </a:prstGeom>
        </p:spPr>
        <p:txBody>
          <a:bodyPr vert="horz" lIns="91440" tIns="45720" rIns="91440" bIns="45720" numCol="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Claudia Maldonado-Otto, PhD</a:t>
            </a:r>
          </a:p>
          <a:p>
            <a:pPr marL="0" indent="0">
              <a:buNone/>
            </a:pPr>
            <a:r>
              <a:rPr lang="en-US" sz="2400" dirty="0">
                <a:latin typeface="Arial Narrow" panose="020B0604020202020204" pitchFamily="34" charset="0"/>
                <a:cs typeface="Arial Narrow" panose="020B0604020202020204" pitchFamily="34" charset="0"/>
                <a:hlinkClick r:id="rId3"/>
              </a:rPr>
              <a:t>claudia.otto@okstate.edu</a:t>
            </a:r>
            <a:r>
              <a:rPr lang="en-US" sz="2400" dirty="0">
                <a:latin typeface="Arial Narrow" panose="020B0604020202020204" pitchFamily="34" charset="0"/>
                <a:cs typeface="Arial Narrow" panose="020B0604020202020204" pitchFamily="34" charset="0"/>
              </a:rPr>
              <a:t> </a:t>
            </a:r>
            <a:endParaRPr lang="en-US" sz="2400" b="1" dirty="0"/>
          </a:p>
          <a:p>
            <a:pPr algn="r"/>
            <a:endParaRPr lang="en-US" sz="2400" b="1" dirty="0"/>
          </a:p>
          <a:p>
            <a:pPr marL="0" indent="0" algn="r">
              <a:buNone/>
            </a:pPr>
            <a:r>
              <a:rPr lang="en-US" sz="2400" b="1" dirty="0"/>
              <a:t>Renee Sansom Briscoe, MS </a:t>
            </a:r>
          </a:p>
          <a:p>
            <a:pPr marL="0" indent="0" algn="r">
              <a:buNone/>
            </a:pPr>
            <a:r>
              <a:rPr lang="en-US" sz="2400" dirty="0">
                <a:solidFill>
                  <a:srgbClr val="C00000"/>
                </a:solidFill>
                <a:latin typeface="Arial Narrow" panose="020B0604020202020204" pitchFamily="34" charset="0"/>
                <a:cs typeface="Arial Narrow" panose="020B0604020202020204" pitchFamily="34" charset="0"/>
                <a:hlinkClick r:id="rId4"/>
              </a:rPr>
              <a:t>rsansom@okdrs.gov</a:t>
            </a:r>
            <a:r>
              <a:rPr lang="en-US" sz="2400" dirty="0">
                <a:solidFill>
                  <a:srgbClr val="C00000"/>
                </a:solidFill>
                <a:latin typeface="Arial Narrow" panose="020B0604020202020204" pitchFamily="34" charset="0"/>
                <a:cs typeface="Arial Narrow" panose="020B0604020202020204" pitchFamily="34" charset="0"/>
              </a:rPr>
              <a:t> </a:t>
            </a:r>
          </a:p>
          <a:p>
            <a:endParaRPr lang="es-ES_tradnl" dirty="0"/>
          </a:p>
        </p:txBody>
      </p:sp>
      <p:sp>
        <p:nvSpPr>
          <p:cNvPr id="15" name="Rectangle 14">
            <a:extLst>
              <a:ext uri="{FF2B5EF4-FFF2-40B4-BE49-F238E27FC236}">
                <a16:creationId xmlns:a16="http://schemas.microsoft.com/office/drawing/2014/main" id="{0D768887-E595-224C-99C0-B331837D273D}"/>
              </a:ext>
            </a:extLst>
          </p:cNvPr>
          <p:cNvSpPr/>
          <p:nvPr/>
        </p:nvSpPr>
        <p:spPr>
          <a:xfrm rot="20871822">
            <a:off x="6204637" y="760795"/>
            <a:ext cx="5165389" cy="1323439"/>
          </a:xfrm>
          <a:prstGeom prst="rect">
            <a:avLst/>
          </a:prstGeom>
          <a:noFill/>
        </p:spPr>
        <p:txBody>
          <a:bodyPr wrap="none" lIns="91440" tIns="45720" rIns="91440" bIns="45720">
            <a:spAutoFit/>
          </a:bodyPr>
          <a:lstStyle/>
          <a:p>
            <a:pPr algn="ctr"/>
            <a:r>
              <a:rPr lang="en-US" sz="8000" b="1" dirty="0">
                <a:ln w="12700">
                  <a:solidFill>
                    <a:schemeClr val="accent1"/>
                  </a:solidFill>
                  <a:prstDash val="solid"/>
                </a:ln>
                <a:effectLst>
                  <a:outerShdw dist="38100" dir="2640000" algn="bl" rotWithShape="0">
                    <a:schemeClr val="accent1"/>
                  </a:outerShdw>
                </a:effectLst>
              </a:rPr>
              <a:t>Thank you !</a:t>
            </a:r>
          </a:p>
        </p:txBody>
      </p:sp>
    </p:spTree>
    <p:extLst>
      <p:ext uri="{BB962C8B-B14F-4D97-AF65-F5344CB8AC3E}">
        <p14:creationId xmlns:p14="http://schemas.microsoft.com/office/powerpoint/2010/main" val="1093074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6">
            <a:extLst>
              <a:ext uri="{FF2B5EF4-FFF2-40B4-BE49-F238E27FC236}">
                <a16:creationId xmlns:a16="http://schemas.microsoft.com/office/drawing/2014/main" id="{CD5D3CE8-6534-4899-B698-BB3C6848E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C313485-7BF2-43EA-9239-5BAA30343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4" name="Freeform 44">
              <a:extLst>
                <a:ext uri="{FF2B5EF4-FFF2-40B4-BE49-F238E27FC236}">
                  <a16:creationId xmlns:a16="http://schemas.microsoft.com/office/drawing/2014/main" id="{DECC8AEA-4B25-44FA-B040-C34B0FEBB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5">
              <a:extLst>
                <a:ext uri="{FF2B5EF4-FFF2-40B4-BE49-F238E27FC236}">
                  <a16:creationId xmlns:a16="http://schemas.microsoft.com/office/drawing/2014/main" id="{88C5D63D-E29B-48C0-9453-20000B702B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6">
              <a:extLst>
                <a:ext uri="{FF2B5EF4-FFF2-40B4-BE49-F238E27FC236}">
                  <a16:creationId xmlns:a16="http://schemas.microsoft.com/office/drawing/2014/main" id="{48D22C82-28FA-4F3A-8B17-C11CC2EBA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7">
              <a:extLst>
                <a:ext uri="{FF2B5EF4-FFF2-40B4-BE49-F238E27FC236}">
                  <a16:creationId xmlns:a16="http://schemas.microsoft.com/office/drawing/2014/main" id="{F037018E-FAF9-46CE-A969-6BC7426A6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CA86A11D-8AB8-4EEA-B839-065E3408129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87BBA2B2-5053-8A43-A629-4D03A5626A34}"/>
              </a:ext>
            </a:extLst>
          </p:cNvPr>
          <p:cNvSpPr>
            <a:spLocks noGrp="1"/>
          </p:cNvSpPr>
          <p:nvPr>
            <p:ph type="title"/>
          </p:nvPr>
        </p:nvSpPr>
        <p:spPr>
          <a:xfrm>
            <a:off x="812935" y="759805"/>
            <a:ext cx="10579147" cy="1325563"/>
          </a:xfrm>
        </p:spPr>
        <p:txBody>
          <a:bodyPr>
            <a:normAutofit/>
          </a:bodyPr>
          <a:lstStyle/>
          <a:p>
            <a:pPr algn="ctr"/>
            <a:r>
              <a:rPr lang="es-ES_tradnl" b="1" dirty="0"/>
              <a:t>Participantes de Nuestra Investigación</a:t>
            </a:r>
            <a:endParaRPr lang="es-ES_tradnl" dirty="0"/>
          </a:p>
        </p:txBody>
      </p:sp>
      <p:cxnSp>
        <p:nvCxnSpPr>
          <p:cNvPr id="26" name="Straight Connector 25">
            <a:extLst>
              <a:ext uri="{FF2B5EF4-FFF2-40B4-BE49-F238E27FC236}">
                <a16:creationId xmlns:a16="http://schemas.microsoft.com/office/drawing/2014/main" id="{14F95C68-AB6E-4C79-8764-E43667ACD6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05" y="2486034"/>
            <a:ext cx="0" cy="3410712"/>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C739FE-DBD5-D646-9C04-B97FE38DE01D}"/>
              </a:ext>
            </a:extLst>
          </p:cNvPr>
          <p:cNvSpPr>
            <a:spLocks noGrp="1"/>
          </p:cNvSpPr>
          <p:nvPr>
            <p:ph idx="1"/>
          </p:nvPr>
        </p:nvSpPr>
        <p:spPr>
          <a:xfrm>
            <a:off x="1119322" y="2640621"/>
            <a:ext cx="10103778" cy="3887179"/>
          </a:xfrm>
        </p:spPr>
        <p:txBody>
          <a:bodyPr>
            <a:noAutofit/>
          </a:bodyPr>
          <a:lstStyle/>
          <a:p>
            <a:pPr lvl="0">
              <a:spcBef>
                <a:spcPts val="0"/>
              </a:spcBef>
              <a:spcAft>
                <a:spcPts val="600"/>
              </a:spcAft>
            </a:pPr>
            <a:r>
              <a:rPr lang="es-ES_tradnl" sz="2200" dirty="0"/>
              <a:t>Hispanohablantes nativos de español (bilingüe o poco inglés) </a:t>
            </a:r>
            <a:endParaRPr lang="en-US" sz="2200" dirty="0"/>
          </a:p>
          <a:p>
            <a:pPr lvl="0">
              <a:spcBef>
                <a:spcPts val="0"/>
              </a:spcBef>
              <a:spcAft>
                <a:spcPts val="600"/>
              </a:spcAft>
            </a:pPr>
            <a:r>
              <a:rPr lang="es-ES_tradnl" sz="2200" dirty="0"/>
              <a:t>Padres de niños con discapacidades </a:t>
            </a:r>
            <a:endParaRPr lang="en-US" sz="2200" dirty="0"/>
          </a:p>
          <a:p>
            <a:pPr lvl="1">
              <a:spcBef>
                <a:spcPts val="0"/>
              </a:spcBef>
              <a:spcAft>
                <a:spcPts val="600"/>
              </a:spcAft>
              <a:buFont typeface="Courier New" panose="02070309020205020404" pitchFamily="49" charset="0"/>
              <a:buChar char="o"/>
            </a:pPr>
            <a:r>
              <a:rPr lang="es-ES_tradnl" sz="2200" dirty="0"/>
              <a:t>leve-moderado </a:t>
            </a:r>
            <a:endParaRPr lang="en-US" sz="2200" dirty="0"/>
          </a:p>
          <a:p>
            <a:pPr lvl="1">
              <a:spcBef>
                <a:spcPts val="0"/>
              </a:spcBef>
              <a:spcAft>
                <a:spcPts val="600"/>
              </a:spcAft>
              <a:buFont typeface="Courier New" panose="02070309020205020404" pitchFamily="49" charset="0"/>
              <a:buChar char="o"/>
            </a:pPr>
            <a:r>
              <a:rPr lang="es-ES_tradnl" sz="2200" dirty="0"/>
              <a:t>severo-profundo </a:t>
            </a:r>
            <a:endParaRPr lang="en-US" sz="2200" dirty="0"/>
          </a:p>
          <a:p>
            <a:pPr lvl="0">
              <a:spcBef>
                <a:spcPts val="0"/>
              </a:spcBef>
              <a:spcAft>
                <a:spcPts val="600"/>
              </a:spcAft>
            </a:pPr>
            <a:r>
              <a:rPr lang="es-ES_tradnl" sz="2200" dirty="0"/>
              <a:t>Intervención- Entrenamiento solo en español para entender el Proceso de Educación Especial en Oklahoma</a:t>
            </a:r>
            <a:endParaRPr lang="en-US" sz="2200" dirty="0"/>
          </a:p>
          <a:p>
            <a:pPr lvl="0">
              <a:spcBef>
                <a:spcPts val="0"/>
              </a:spcBef>
              <a:spcAft>
                <a:spcPts val="600"/>
              </a:spcAft>
            </a:pPr>
            <a:r>
              <a:rPr lang="es-ES_tradnl" sz="2200" dirty="0"/>
              <a:t>En total:  más de 300 participantes hispanas atendidas (en los entrenamientos) </a:t>
            </a:r>
            <a:endParaRPr lang="en-US" sz="2200" dirty="0"/>
          </a:p>
          <a:p>
            <a:pPr lvl="1">
              <a:spcBef>
                <a:spcPts val="0"/>
              </a:spcBef>
              <a:spcAft>
                <a:spcPts val="600"/>
              </a:spcAft>
              <a:buFont typeface="Courier New" panose="02070309020205020404" pitchFamily="49" charset="0"/>
              <a:buChar char="o"/>
            </a:pPr>
            <a:r>
              <a:rPr lang="es-ES_tradnl" sz="2200" dirty="0"/>
              <a:t>encuestas/formularios:  previa y posterior para obtener datos cuantitativos y cualitativos </a:t>
            </a:r>
            <a:endParaRPr lang="en-US" sz="2200" dirty="0"/>
          </a:p>
          <a:p>
            <a:pPr lvl="2">
              <a:spcBef>
                <a:spcPts val="0"/>
              </a:spcBef>
              <a:spcAft>
                <a:spcPts val="600"/>
              </a:spcAft>
              <a:buFont typeface="Wingdings" pitchFamily="2" charset="2"/>
              <a:buChar char="§"/>
            </a:pPr>
            <a:r>
              <a:rPr lang="es-ES_tradnl" sz="2200" dirty="0"/>
              <a:t>pre-encuesta – es para completar al comenzar el entrenamiento </a:t>
            </a:r>
            <a:endParaRPr lang="en-US" sz="2200" dirty="0"/>
          </a:p>
          <a:p>
            <a:pPr lvl="2">
              <a:spcBef>
                <a:spcPts val="0"/>
              </a:spcBef>
              <a:spcAft>
                <a:spcPts val="600"/>
              </a:spcAft>
              <a:buFont typeface="Wingdings" pitchFamily="2" charset="2"/>
              <a:buChar char="§"/>
            </a:pPr>
            <a:r>
              <a:rPr lang="es-ES_tradnl" sz="2200" dirty="0"/>
              <a:t>posterior encuesta – es para llevar y completar en casa</a:t>
            </a:r>
            <a:r>
              <a:rPr lang="en-US" sz="2200" dirty="0">
                <a:effectLst/>
              </a:rPr>
              <a:t> </a:t>
            </a:r>
            <a:endParaRPr lang="en-US" sz="2200" dirty="0"/>
          </a:p>
        </p:txBody>
      </p:sp>
    </p:spTree>
    <p:extLst>
      <p:ext uri="{BB962C8B-B14F-4D97-AF65-F5344CB8AC3E}">
        <p14:creationId xmlns:p14="http://schemas.microsoft.com/office/powerpoint/2010/main" val="2319931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6">
            <a:extLst>
              <a:ext uri="{FF2B5EF4-FFF2-40B4-BE49-F238E27FC236}">
                <a16:creationId xmlns:a16="http://schemas.microsoft.com/office/drawing/2014/main" id="{CD5D3CE8-6534-4899-B698-BB3C6848E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C313485-7BF2-43EA-9239-5BAA30343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4" name="Freeform 44">
              <a:extLst>
                <a:ext uri="{FF2B5EF4-FFF2-40B4-BE49-F238E27FC236}">
                  <a16:creationId xmlns:a16="http://schemas.microsoft.com/office/drawing/2014/main" id="{DECC8AEA-4B25-44FA-B040-C34B0FEBB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5">
              <a:extLst>
                <a:ext uri="{FF2B5EF4-FFF2-40B4-BE49-F238E27FC236}">
                  <a16:creationId xmlns:a16="http://schemas.microsoft.com/office/drawing/2014/main" id="{88C5D63D-E29B-48C0-9453-20000B702B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6">
              <a:extLst>
                <a:ext uri="{FF2B5EF4-FFF2-40B4-BE49-F238E27FC236}">
                  <a16:creationId xmlns:a16="http://schemas.microsoft.com/office/drawing/2014/main" id="{48D22C82-28FA-4F3A-8B17-C11CC2EBA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7">
              <a:extLst>
                <a:ext uri="{FF2B5EF4-FFF2-40B4-BE49-F238E27FC236}">
                  <a16:creationId xmlns:a16="http://schemas.microsoft.com/office/drawing/2014/main" id="{F037018E-FAF9-46CE-A969-6BC7426A6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CA86A11D-8AB8-4EEA-B839-065E3408129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87BBA2B2-5053-8A43-A629-4D03A5626A34}"/>
              </a:ext>
            </a:extLst>
          </p:cNvPr>
          <p:cNvSpPr>
            <a:spLocks noGrp="1"/>
          </p:cNvSpPr>
          <p:nvPr>
            <p:ph type="title"/>
          </p:nvPr>
        </p:nvSpPr>
        <p:spPr>
          <a:xfrm>
            <a:off x="812935" y="759805"/>
            <a:ext cx="10579147" cy="1325563"/>
          </a:xfrm>
        </p:spPr>
        <p:txBody>
          <a:bodyPr>
            <a:normAutofit/>
          </a:bodyPr>
          <a:lstStyle/>
          <a:p>
            <a:pPr algn="ctr">
              <a:spcBef>
                <a:spcPts val="300"/>
              </a:spcBef>
              <a:spcAft>
                <a:spcPts val="300"/>
              </a:spcAft>
            </a:pPr>
            <a:r>
              <a:rPr lang="es-ES_tradnl" b="1" dirty="0"/>
              <a:t>Entrenamientos Pasados y Eventos Invitadas </a:t>
            </a:r>
            <a:endParaRPr lang="en-US" sz="4000" b="1" dirty="0">
              <a:solidFill>
                <a:schemeClr val="bg1"/>
              </a:solidFill>
            </a:endParaRPr>
          </a:p>
        </p:txBody>
      </p:sp>
      <p:cxnSp>
        <p:nvCxnSpPr>
          <p:cNvPr id="26" name="Straight Connector 25">
            <a:extLst>
              <a:ext uri="{FF2B5EF4-FFF2-40B4-BE49-F238E27FC236}">
                <a16:creationId xmlns:a16="http://schemas.microsoft.com/office/drawing/2014/main" id="{14F95C68-AB6E-4C79-8764-E43667ACD6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05" y="2486034"/>
            <a:ext cx="0" cy="3410712"/>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C739FE-DBD5-D646-9C04-B97FE38DE01D}"/>
              </a:ext>
            </a:extLst>
          </p:cNvPr>
          <p:cNvSpPr>
            <a:spLocks noGrp="1"/>
          </p:cNvSpPr>
          <p:nvPr>
            <p:ph idx="1"/>
          </p:nvPr>
        </p:nvSpPr>
        <p:spPr>
          <a:xfrm>
            <a:off x="1119322" y="2640621"/>
            <a:ext cx="10103778" cy="3887179"/>
          </a:xfrm>
        </p:spPr>
        <p:txBody>
          <a:bodyPr numCol="2">
            <a:noAutofit/>
          </a:bodyPr>
          <a:lstStyle/>
          <a:p>
            <a:pPr lvl="0">
              <a:spcBef>
                <a:spcPts val="0"/>
              </a:spcBef>
            </a:pPr>
            <a:r>
              <a:rPr lang="es-ES_tradnl" sz="1900" dirty="0"/>
              <a:t>Otoño de 2017</a:t>
            </a:r>
            <a:endParaRPr lang="en-US" sz="1900" dirty="0"/>
          </a:p>
          <a:p>
            <a:pPr lvl="1">
              <a:spcBef>
                <a:spcPts val="0"/>
              </a:spcBef>
            </a:pPr>
            <a:r>
              <a:rPr lang="es-ES_tradnl" sz="1900" dirty="0"/>
              <a:t>estudio piloto – Presentación en la Conferencia Estatal OTI 2017 </a:t>
            </a:r>
            <a:endParaRPr lang="en-US" sz="1900" dirty="0"/>
          </a:p>
          <a:p>
            <a:pPr lvl="0">
              <a:spcBef>
                <a:spcPts val="0"/>
              </a:spcBef>
            </a:pPr>
            <a:r>
              <a:rPr lang="es-ES_tradnl" sz="1900" dirty="0"/>
              <a:t>2018-2019 </a:t>
            </a:r>
            <a:endParaRPr lang="en-US" sz="1900" dirty="0"/>
          </a:p>
          <a:p>
            <a:pPr lvl="1">
              <a:spcBef>
                <a:spcPts val="0"/>
              </a:spcBef>
            </a:pPr>
            <a:r>
              <a:rPr lang="es-ES_tradnl" sz="1900" dirty="0"/>
              <a:t>Entrenamientos en Tulsa </a:t>
            </a:r>
            <a:endParaRPr lang="en-US" sz="1900" dirty="0"/>
          </a:p>
          <a:p>
            <a:pPr lvl="1">
              <a:spcBef>
                <a:spcPts val="0"/>
              </a:spcBef>
            </a:pPr>
            <a:r>
              <a:rPr lang="es-ES_tradnl" sz="1900" dirty="0"/>
              <a:t>Entrenamientos en Oklahoma City Presentación en la Conferencia Estatal OTI 2018 Presentación en la Conferencia Estatal OKCEC 2019 2019-2020 Otoño de 2019 – Entrenamientos en Tulsa y Oklahoma City</a:t>
            </a:r>
          </a:p>
          <a:p>
            <a:pPr lvl="1">
              <a:spcBef>
                <a:spcPts val="0"/>
              </a:spcBef>
            </a:pPr>
            <a:r>
              <a:rPr lang="es-ES_tradnl" sz="1900" dirty="0"/>
              <a:t>Primavera de 2020 – cierres debidos a la pandemia </a:t>
            </a:r>
          </a:p>
          <a:p>
            <a:pPr lvl="1">
              <a:spcBef>
                <a:spcPts val="0"/>
              </a:spcBef>
            </a:pPr>
            <a:r>
              <a:rPr lang="es-ES_tradnl" sz="1900" dirty="0"/>
              <a:t>Taller comunitario del Consejo de Discapacidades del Desarrollo de Oklahoma de otoño de 2019</a:t>
            </a:r>
          </a:p>
          <a:p>
            <a:pPr lvl="0">
              <a:spcBef>
                <a:spcPts val="0"/>
              </a:spcBef>
            </a:pPr>
            <a:r>
              <a:rPr lang="es-ES_tradnl" sz="1900" dirty="0"/>
              <a:t>2020-2021 </a:t>
            </a:r>
          </a:p>
          <a:p>
            <a:pPr lvl="1">
              <a:spcBef>
                <a:spcPts val="0"/>
              </a:spcBef>
            </a:pPr>
            <a:r>
              <a:rPr lang="es-ES_tradnl" sz="1900" dirty="0"/>
              <a:t>Otoño de 2020 – cierres debidos a la pandemia </a:t>
            </a:r>
          </a:p>
          <a:p>
            <a:pPr lvl="1">
              <a:spcBef>
                <a:spcPts val="0"/>
              </a:spcBef>
            </a:pPr>
            <a:r>
              <a:rPr lang="es-ES_tradnl" sz="1900" dirty="0"/>
              <a:t>Primavera de 2021 – cierres debidos a la pandemia</a:t>
            </a:r>
          </a:p>
          <a:p>
            <a:pPr lvl="0">
              <a:spcBef>
                <a:spcPts val="0"/>
              </a:spcBef>
            </a:pPr>
            <a:r>
              <a:rPr lang="es-ES_tradnl" sz="1900" dirty="0"/>
              <a:t>Presentación en la Conferencia Estatal OTI 2020 2021-2022 </a:t>
            </a:r>
          </a:p>
          <a:p>
            <a:pPr lvl="1">
              <a:spcBef>
                <a:spcPts val="0"/>
              </a:spcBef>
            </a:pPr>
            <a:r>
              <a:rPr lang="es-ES_tradnl" sz="1900" dirty="0"/>
              <a:t>Entrenamientos en Ardmore </a:t>
            </a:r>
          </a:p>
          <a:p>
            <a:pPr lvl="1">
              <a:spcBef>
                <a:spcPts val="0"/>
              </a:spcBef>
            </a:pPr>
            <a:r>
              <a:rPr lang="es-ES_tradnl" sz="1900" dirty="0"/>
              <a:t>Entrenamientos en </a:t>
            </a:r>
            <a:r>
              <a:rPr lang="es-ES_tradnl" sz="1900" dirty="0" err="1"/>
              <a:t>Guymon</a:t>
            </a:r>
            <a:endParaRPr lang="es-ES_tradnl" sz="1900" dirty="0"/>
          </a:p>
          <a:p>
            <a:pPr lvl="1">
              <a:spcBef>
                <a:spcPts val="0"/>
              </a:spcBef>
            </a:pPr>
            <a:r>
              <a:rPr lang="es-ES_tradnl" sz="1900" dirty="0"/>
              <a:t>Presentación en la Conferencia Estatal OTI 2021 Participación en la charla de invitados de la comunidad de las Promotoras de Tulsa 2021</a:t>
            </a:r>
          </a:p>
          <a:p>
            <a:pPr lvl="1">
              <a:spcBef>
                <a:spcPts val="0"/>
              </a:spcBef>
            </a:pPr>
            <a:r>
              <a:rPr lang="es-ES_tradnl" sz="1900" dirty="0"/>
              <a:t>Participación en la charla de invitados de la comunidad de Paticas de 2022 </a:t>
            </a:r>
          </a:p>
        </p:txBody>
      </p:sp>
    </p:spTree>
    <p:extLst>
      <p:ext uri="{BB962C8B-B14F-4D97-AF65-F5344CB8AC3E}">
        <p14:creationId xmlns:p14="http://schemas.microsoft.com/office/powerpoint/2010/main" val="2888740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6">
            <a:extLst>
              <a:ext uri="{FF2B5EF4-FFF2-40B4-BE49-F238E27FC236}">
                <a16:creationId xmlns:a16="http://schemas.microsoft.com/office/drawing/2014/main" id="{CD5D3CE8-6534-4899-B698-BB3C6848E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C313485-7BF2-43EA-9239-5BAA30343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4" name="Freeform 44">
              <a:extLst>
                <a:ext uri="{FF2B5EF4-FFF2-40B4-BE49-F238E27FC236}">
                  <a16:creationId xmlns:a16="http://schemas.microsoft.com/office/drawing/2014/main" id="{DECC8AEA-4B25-44FA-B040-C34B0FEBB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5">
              <a:extLst>
                <a:ext uri="{FF2B5EF4-FFF2-40B4-BE49-F238E27FC236}">
                  <a16:creationId xmlns:a16="http://schemas.microsoft.com/office/drawing/2014/main" id="{88C5D63D-E29B-48C0-9453-20000B702B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6">
              <a:extLst>
                <a:ext uri="{FF2B5EF4-FFF2-40B4-BE49-F238E27FC236}">
                  <a16:creationId xmlns:a16="http://schemas.microsoft.com/office/drawing/2014/main" id="{48D22C82-28FA-4F3A-8B17-C11CC2EBA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7">
              <a:extLst>
                <a:ext uri="{FF2B5EF4-FFF2-40B4-BE49-F238E27FC236}">
                  <a16:creationId xmlns:a16="http://schemas.microsoft.com/office/drawing/2014/main" id="{F037018E-FAF9-46CE-A969-6BC7426A6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CA86A11D-8AB8-4EEA-B839-065E3408129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87BBA2B2-5053-8A43-A629-4D03A5626A34}"/>
              </a:ext>
            </a:extLst>
          </p:cNvPr>
          <p:cNvSpPr>
            <a:spLocks noGrp="1"/>
          </p:cNvSpPr>
          <p:nvPr>
            <p:ph type="title"/>
          </p:nvPr>
        </p:nvSpPr>
        <p:spPr>
          <a:xfrm>
            <a:off x="812935" y="759805"/>
            <a:ext cx="10579147" cy="1325563"/>
          </a:xfrm>
        </p:spPr>
        <p:txBody>
          <a:bodyPr>
            <a:normAutofit/>
          </a:bodyPr>
          <a:lstStyle/>
          <a:p>
            <a:pPr algn="ctr"/>
            <a:r>
              <a:rPr lang="es-ES_tradnl" b="1" dirty="0"/>
              <a:t>Ubicaciones Geográficas</a:t>
            </a:r>
            <a:endParaRPr lang="en-US" dirty="0"/>
          </a:p>
        </p:txBody>
      </p:sp>
      <p:cxnSp>
        <p:nvCxnSpPr>
          <p:cNvPr id="26" name="Straight Connector 25">
            <a:extLst>
              <a:ext uri="{FF2B5EF4-FFF2-40B4-BE49-F238E27FC236}">
                <a16:creationId xmlns:a16="http://schemas.microsoft.com/office/drawing/2014/main" id="{14F95C68-AB6E-4C79-8764-E43667ACD6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05" y="2486034"/>
            <a:ext cx="0" cy="3410712"/>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C739FE-DBD5-D646-9C04-B97FE38DE01D}"/>
              </a:ext>
            </a:extLst>
          </p:cNvPr>
          <p:cNvSpPr>
            <a:spLocks noGrp="1"/>
          </p:cNvSpPr>
          <p:nvPr>
            <p:ph idx="1"/>
          </p:nvPr>
        </p:nvSpPr>
        <p:spPr>
          <a:xfrm>
            <a:off x="1119322" y="2640621"/>
            <a:ext cx="10103778" cy="3887179"/>
          </a:xfrm>
        </p:spPr>
        <p:txBody>
          <a:bodyPr numCol="2">
            <a:normAutofit fontScale="92500" lnSpcReduction="20000"/>
          </a:bodyPr>
          <a:lstStyle/>
          <a:p>
            <a:pPr marL="238125" lvl="0" indent="-223838">
              <a:lnSpc>
                <a:spcPct val="100000"/>
              </a:lnSpc>
              <a:spcBef>
                <a:spcPts val="0"/>
              </a:spcBef>
              <a:spcAft>
                <a:spcPts val="600"/>
              </a:spcAft>
            </a:pPr>
            <a:r>
              <a:rPr lang="es-ES_tradnl" sz="2700" dirty="0"/>
              <a:t>Urbano (densamente poblado –  más de 1000 personas por cuadra) </a:t>
            </a:r>
          </a:p>
          <a:p>
            <a:pPr marL="806450" lvl="1" indent="-284163">
              <a:lnSpc>
                <a:spcPct val="100000"/>
              </a:lnSpc>
              <a:spcBef>
                <a:spcPts val="0"/>
              </a:spcBef>
              <a:spcAft>
                <a:spcPts val="600"/>
              </a:spcAft>
              <a:buFont typeface="Courier New" panose="02070309020205020404" pitchFamily="49" charset="0"/>
              <a:buChar char="o"/>
            </a:pPr>
            <a:r>
              <a:rPr lang="es-ES_tradnl" sz="2700" dirty="0"/>
              <a:t>Urbano - Oklahoma City </a:t>
            </a:r>
          </a:p>
          <a:p>
            <a:pPr marL="806450" lvl="1" indent="-284163">
              <a:lnSpc>
                <a:spcPct val="100000"/>
              </a:lnSpc>
              <a:spcBef>
                <a:spcPts val="0"/>
              </a:spcBef>
              <a:spcAft>
                <a:spcPts val="600"/>
              </a:spcAft>
              <a:buFont typeface="Courier New" panose="02070309020205020404" pitchFamily="49" charset="0"/>
              <a:buChar char="o"/>
            </a:pPr>
            <a:r>
              <a:rPr lang="es-ES_tradnl" sz="2700" dirty="0"/>
              <a:t>Urbano – Tulsa</a:t>
            </a:r>
            <a:endParaRPr lang="en-US" sz="2700" dirty="0"/>
          </a:p>
          <a:p>
            <a:pPr marL="238125" lvl="1" indent="-223838">
              <a:lnSpc>
                <a:spcPct val="100000"/>
              </a:lnSpc>
              <a:spcBef>
                <a:spcPts val="0"/>
              </a:spcBef>
              <a:spcAft>
                <a:spcPts val="600"/>
              </a:spcAft>
            </a:pPr>
            <a:r>
              <a:rPr lang="es-ES_tradnl" sz="2700" dirty="0"/>
              <a:t>Suburbano (moderadamente poblada) </a:t>
            </a:r>
          </a:p>
          <a:p>
            <a:pPr marL="925513" lvl="2" indent="-342900">
              <a:lnSpc>
                <a:spcPct val="100000"/>
              </a:lnSpc>
              <a:spcBef>
                <a:spcPts val="0"/>
              </a:spcBef>
              <a:spcAft>
                <a:spcPts val="600"/>
              </a:spcAft>
              <a:buFont typeface="Courier New" panose="02070309020205020404" pitchFamily="49" charset="0"/>
              <a:buChar char="o"/>
            </a:pPr>
            <a:r>
              <a:rPr lang="es-ES_tradnl" sz="2700" dirty="0"/>
              <a:t>Suburbio - Ardmore </a:t>
            </a:r>
          </a:p>
          <a:p>
            <a:pPr marL="925513" lvl="2" indent="-342900">
              <a:lnSpc>
                <a:spcPct val="100000"/>
              </a:lnSpc>
              <a:spcBef>
                <a:spcPts val="0"/>
              </a:spcBef>
              <a:spcAft>
                <a:spcPts val="600"/>
              </a:spcAft>
              <a:buFont typeface="Courier New" panose="02070309020205020404" pitchFamily="49" charset="0"/>
              <a:buChar char="o"/>
            </a:pPr>
            <a:r>
              <a:rPr lang="es-ES_tradnl" sz="2700" dirty="0"/>
              <a:t>Suburbio - Bethany </a:t>
            </a:r>
          </a:p>
          <a:p>
            <a:pPr marL="925513" lvl="2" indent="-342900">
              <a:lnSpc>
                <a:spcPct val="100000"/>
              </a:lnSpc>
              <a:spcBef>
                <a:spcPts val="0"/>
              </a:spcBef>
              <a:spcAft>
                <a:spcPts val="600"/>
              </a:spcAft>
              <a:buFont typeface="Courier New" panose="02070309020205020404" pitchFamily="49" charset="0"/>
              <a:buChar char="o"/>
            </a:pPr>
            <a:r>
              <a:rPr lang="es-ES_tradnl" sz="2700" dirty="0"/>
              <a:t>Suburbio - Clinton </a:t>
            </a:r>
          </a:p>
          <a:p>
            <a:pPr marL="925513" lvl="2" indent="-342900">
              <a:lnSpc>
                <a:spcPct val="100000"/>
              </a:lnSpc>
              <a:spcBef>
                <a:spcPts val="0"/>
              </a:spcBef>
              <a:spcAft>
                <a:spcPts val="600"/>
              </a:spcAft>
              <a:buFont typeface="Courier New" panose="02070309020205020404" pitchFamily="49" charset="0"/>
              <a:buChar char="o"/>
            </a:pPr>
            <a:r>
              <a:rPr lang="es-ES_tradnl" sz="2700" dirty="0"/>
              <a:t>Suburbio - </a:t>
            </a:r>
            <a:r>
              <a:rPr lang="es-ES_tradnl" sz="2700" dirty="0" err="1"/>
              <a:t>Warr</a:t>
            </a:r>
            <a:r>
              <a:rPr lang="es-ES_tradnl" sz="2700" dirty="0"/>
              <a:t> Acres </a:t>
            </a:r>
          </a:p>
          <a:p>
            <a:pPr marL="925513" lvl="2" indent="-342900">
              <a:lnSpc>
                <a:spcPct val="100000"/>
              </a:lnSpc>
              <a:spcBef>
                <a:spcPts val="0"/>
              </a:spcBef>
              <a:spcAft>
                <a:spcPts val="600"/>
              </a:spcAft>
              <a:buFont typeface="Courier New" panose="02070309020205020404" pitchFamily="49" charset="0"/>
              <a:buChar char="o"/>
            </a:pPr>
            <a:r>
              <a:rPr lang="es-ES_tradnl" sz="2700" dirty="0"/>
              <a:t>Suburbio - </a:t>
            </a:r>
            <a:r>
              <a:rPr lang="es-ES_tradnl" sz="2700" dirty="0" err="1"/>
              <a:t>Weatherford</a:t>
            </a:r>
            <a:r>
              <a:rPr lang="es-ES_tradnl" sz="2700" dirty="0"/>
              <a:t> </a:t>
            </a:r>
          </a:p>
          <a:p>
            <a:pPr marL="238125" lvl="1" indent="-223838">
              <a:lnSpc>
                <a:spcPct val="100000"/>
              </a:lnSpc>
              <a:spcBef>
                <a:spcPts val="0"/>
              </a:spcBef>
              <a:spcAft>
                <a:spcPts val="600"/>
              </a:spcAft>
            </a:pPr>
            <a:r>
              <a:rPr lang="es-ES_tradnl" sz="2700" dirty="0"/>
              <a:t>Rural (menos poblado) </a:t>
            </a:r>
          </a:p>
          <a:p>
            <a:pPr marL="925513" lvl="2" indent="-284163">
              <a:lnSpc>
                <a:spcPct val="100000"/>
              </a:lnSpc>
              <a:spcBef>
                <a:spcPts val="0"/>
              </a:spcBef>
              <a:spcAft>
                <a:spcPts val="600"/>
              </a:spcAft>
              <a:buFont typeface="Courier New" panose="02070309020205020404" pitchFamily="49" charset="0"/>
              <a:buChar char="o"/>
            </a:pPr>
            <a:r>
              <a:rPr lang="es-ES_tradnl" sz="2700" dirty="0"/>
              <a:t>Rural - Altus </a:t>
            </a:r>
          </a:p>
          <a:p>
            <a:pPr marL="925513" lvl="2" indent="-284163">
              <a:lnSpc>
                <a:spcPct val="100000"/>
              </a:lnSpc>
              <a:spcBef>
                <a:spcPts val="0"/>
              </a:spcBef>
              <a:spcAft>
                <a:spcPts val="600"/>
              </a:spcAft>
              <a:buFont typeface="Courier New" panose="02070309020205020404" pitchFamily="49" charset="0"/>
              <a:buChar char="o"/>
            </a:pPr>
            <a:r>
              <a:rPr lang="es-ES_tradnl" sz="2700" dirty="0"/>
              <a:t>Rural - </a:t>
            </a:r>
            <a:r>
              <a:rPr lang="es-ES_tradnl" sz="2700" dirty="0" err="1"/>
              <a:t>Guymon</a:t>
            </a:r>
            <a:r>
              <a:rPr lang="es-ES_tradnl" sz="2700" dirty="0"/>
              <a:t> </a:t>
            </a:r>
          </a:p>
          <a:p>
            <a:pPr marL="925513" lvl="2" indent="-284163">
              <a:lnSpc>
                <a:spcPct val="100000"/>
              </a:lnSpc>
              <a:spcBef>
                <a:spcPts val="0"/>
              </a:spcBef>
              <a:spcAft>
                <a:spcPts val="600"/>
              </a:spcAft>
              <a:buFont typeface="Courier New" panose="02070309020205020404" pitchFamily="49" charset="0"/>
              <a:buChar char="o"/>
            </a:pPr>
            <a:r>
              <a:rPr lang="es-ES_tradnl" sz="2700" dirty="0"/>
              <a:t>Rural - Elk City </a:t>
            </a:r>
          </a:p>
          <a:p>
            <a:pPr marL="925513" lvl="2" indent="-284163">
              <a:lnSpc>
                <a:spcPct val="100000"/>
              </a:lnSpc>
              <a:spcBef>
                <a:spcPts val="0"/>
              </a:spcBef>
              <a:spcAft>
                <a:spcPts val="600"/>
              </a:spcAft>
              <a:buFont typeface="Courier New" panose="02070309020205020404" pitchFamily="49" charset="0"/>
              <a:buChar char="o"/>
            </a:pPr>
            <a:r>
              <a:rPr lang="es-ES_tradnl" sz="2700" dirty="0"/>
              <a:t>Rural - Marietta </a:t>
            </a:r>
          </a:p>
          <a:p>
            <a:pPr marL="925513" lvl="2" indent="-284163">
              <a:lnSpc>
                <a:spcPct val="100000"/>
              </a:lnSpc>
              <a:spcBef>
                <a:spcPts val="0"/>
              </a:spcBef>
              <a:spcAft>
                <a:spcPts val="600"/>
              </a:spcAft>
              <a:buFont typeface="Courier New" panose="02070309020205020404" pitchFamily="49" charset="0"/>
              <a:buChar char="o"/>
            </a:pPr>
            <a:r>
              <a:rPr lang="es-ES_tradnl" sz="2700" dirty="0"/>
              <a:t>Rural - </a:t>
            </a:r>
            <a:r>
              <a:rPr lang="es-ES_tradnl" sz="2700" dirty="0" err="1"/>
              <a:t>Pauls</a:t>
            </a:r>
            <a:r>
              <a:rPr lang="es-ES_tradnl" sz="2700" dirty="0"/>
              <a:t> Valley</a:t>
            </a:r>
          </a:p>
          <a:p>
            <a:pPr marL="925513" lvl="2" indent="-284163">
              <a:lnSpc>
                <a:spcPct val="100000"/>
              </a:lnSpc>
              <a:spcBef>
                <a:spcPts val="0"/>
              </a:spcBef>
              <a:spcAft>
                <a:spcPts val="600"/>
              </a:spcAft>
              <a:buFont typeface="Courier New" panose="02070309020205020404" pitchFamily="49" charset="0"/>
              <a:buChar char="o"/>
            </a:pPr>
            <a:r>
              <a:rPr lang="es-ES_tradnl" sz="2700" dirty="0"/>
              <a:t>Rural - </a:t>
            </a:r>
            <a:r>
              <a:rPr lang="es-ES_tradnl" sz="2700" dirty="0" err="1"/>
              <a:t>Purcell</a:t>
            </a:r>
            <a:endParaRPr lang="es-ES_tradnl" sz="2700" dirty="0"/>
          </a:p>
          <a:p>
            <a:pPr marL="0" lvl="0" indent="0">
              <a:buNone/>
            </a:pPr>
            <a:endParaRPr lang="en-US" sz="2500" dirty="0"/>
          </a:p>
        </p:txBody>
      </p:sp>
    </p:spTree>
    <p:extLst>
      <p:ext uri="{BB962C8B-B14F-4D97-AF65-F5344CB8AC3E}">
        <p14:creationId xmlns:p14="http://schemas.microsoft.com/office/powerpoint/2010/main" val="3110325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6">
            <a:extLst>
              <a:ext uri="{FF2B5EF4-FFF2-40B4-BE49-F238E27FC236}">
                <a16:creationId xmlns:a16="http://schemas.microsoft.com/office/drawing/2014/main" id="{CD5D3CE8-6534-4899-B698-BB3C6848E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C313485-7BF2-43EA-9239-5BAA30343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4" name="Freeform 44">
              <a:extLst>
                <a:ext uri="{FF2B5EF4-FFF2-40B4-BE49-F238E27FC236}">
                  <a16:creationId xmlns:a16="http://schemas.microsoft.com/office/drawing/2014/main" id="{DECC8AEA-4B25-44FA-B040-C34B0FEBB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5">
              <a:extLst>
                <a:ext uri="{FF2B5EF4-FFF2-40B4-BE49-F238E27FC236}">
                  <a16:creationId xmlns:a16="http://schemas.microsoft.com/office/drawing/2014/main" id="{88C5D63D-E29B-48C0-9453-20000B702B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6">
              <a:extLst>
                <a:ext uri="{FF2B5EF4-FFF2-40B4-BE49-F238E27FC236}">
                  <a16:creationId xmlns:a16="http://schemas.microsoft.com/office/drawing/2014/main" id="{48D22C82-28FA-4F3A-8B17-C11CC2EBA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7">
              <a:extLst>
                <a:ext uri="{FF2B5EF4-FFF2-40B4-BE49-F238E27FC236}">
                  <a16:creationId xmlns:a16="http://schemas.microsoft.com/office/drawing/2014/main" id="{F037018E-FAF9-46CE-A969-6BC7426A6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CA86A11D-8AB8-4EEA-B839-065E3408129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87BBA2B2-5053-8A43-A629-4D03A5626A34}"/>
              </a:ext>
            </a:extLst>
          </p:cNvPr>
          <p:cNvSpPr>
            <a:spLocks noGrp="1"/>
          </p:cNvSpPr>
          <p:nvPr>
            <p:ph type="title"/>
          </p:nvPr>
        </p:nvSpPr>
        <p:spPr>
          <a:xfrm>
            <a:off x="812935" y="759805"/>
            <a:ext cx="10579147" cy="1325563"/>
          </a:xfrm>
        </p:spPr>
        <p:txBody>
          <a:bodyPr>
            <a:normAutofit/>
          </a:bodyPr>
          <a:lstStyle/>
          <a:p>
            <a:pPr algn="ctr"/>
            <a:r>
              <a:rPr lang="es-ES_tradnl" b="1" dirty="0"/>
              <a:t>Componentes del Entrenamiento de la Educación Especial</a:t>
            </a:r>
            <a:endParaRPr lang="en-US" dirty="0"/>
          </a:p>
        </p:txBody>
      </p:sp>
      <p:cxnSp>
        <p:nvCxnSpPr>
          <p:cNvPr id="26" name="Straight Connector 25">
            <a:extLst>
              <a:ext uri="{FF2B5EF4-FFF2-40B4-BE49-F238E27FC236}">
                <a16:creationId xmlns:a16="http://schemas.microsoft.com/office/drawing/2014/main" id="{14F95C68-AB6E-4C79-8764-E43667ACD6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05" y="2486034"/>
            <a:ext cx="0" cy="3410712"/>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C739FE-DBD5-D646-9C04-B97FE38DE01D}"/>
              </a:ext>
            </a:extLst>
          </p:cNvPr>
          <p:cNvSpPr>
            <a:spLocks noGrp="1"/>
          </p:cNvSpPr>
          <p:nvPr>
            <p:ph idx="1"/>
          </p:nvPr>
        </p:nvSpPr>
        <p:spPr>
          <a:xfrm>
            <a:off x="1119322" y="2640621"/>
            <a:ext cx="10103778" cy="3887179"/>
          </a:xfrm>
        </p:spPr>
        <p:txBody>
          <a:bodyPr>
            <a:normAutofit lnSpcReduction="10000"/>
          </a:bodyPr>
          <a:lstStyle/>
          <a:p>
            <a:pPr marL="238125" lvl="1" indent="-223838">
              <a:lnSpc>
                <a:spcPct val="100000"/>
              </a:lnSpc>
              <a:spcBef>
                <a:spcPts val="0"/>
              </a:spcBef>
              <a:spcAft>
                <a:spcPts val="600"/>
              </a:spcAft>
            </a:pPr>
            <a:r>
              <a:rPr lang="es-ES_tradnl" dirty="0"/>
              <a:t>La Ley de la Educación Especial y los Derechos de los Padres </a:t>
            </a:r>
          </a:p>
          <a:p>
            <a:pPr marL="814387" lvl="2" indent="-342900">
              <a:lnSpc>
                <a:spcPct val="100000"/>
              </a:lnSpc>
              <a:spcBef>
                <a:spcPts val="0"/>
              </a:spcBef>
              <a:spcAft>
                <a:spcPts val="600"/>
              </a:spcAft>
              <a:buFont typeface="Courier New" panose="02070309020205020404" pitchFamily="49" charset="0"/>
              <a:buChar char="o"/>
            </a:pPr>
            <a:r>
              <a:rPr lang="es-ES_tradnl" sz="2400" dirty="0"/>
              <a:t>por ejemplo, IDEA y la escuela </a:t>
            </a:r>
          </a:p>
          <a:p>
            <a:pPr marL="238125" lvl="1" indent="-223838">
              <a:lnSpc>
                <a:spcPct val="100000"/>
              </a:lnSpc>
              <a:spcBef>
                <a:spcPts val="0"/>
              </a:spcBef>
              <a:spcAft>
                <a:spcPts val="600"/>
              </a:spcAft>
            </a:pPr>
            <a:r>
              <a:rPr lang="es-ES_tradnl" dirty="0"/>
              <a:t>Los Documentos de la Educación Especial </a:t>
            </a:r>
          </a:p>
          <a:p>
            <a:pPr marL="814387" lvl="2" indent="-342900">
              <a:lnSpc>
                <a:spcPct val="100000"/>
              </a:lnSpc>
              <a:spcBef>
                <a:spcPts val="0"/>
              </a:spcBef>
              <a:spcAft>
                <a:spcPts val="600"/>
              </a:spcAft>
              <a:buFont typeface="Courier New" panose="02070309020205020404" pitchFamily="49" charset="0"/>
              <a:buChar char="o"/>
            </a:pPr>
            <a:r>
              <a:rPr lang="es-ES_tradnl" sz="2400" dirty="0"/>
              <a:t>por ejemplo, el Plan de Educación Individualizado (PEI; IEP en ingles) dentro del proceso de educación especial </a:t>
            </a:r>
          </a:p>
          <a:p>
            <a:pPr marL="238125" lvl="1" indent="-223838">
              <a:lnSpc>
                <a:spcPct val="100000"/>
              </a:lnSpc>
              <a:spcBef>
                <a:spcPts val="0"/>
              </a:spcBef>
              <a:spcAft>
                <a:spcPts val="600"/>
              </a:spcAft>
            </a:pPr>
            <a:r>
              <a:rPr lang="es-ES_tradnl" dirty="0"/>
              <a:t>Transición hasta a la edad adulta </a:t>
            </a:r>
          </a:p>
          <a:p>
            <a:pPr marL="814387" lvl="2" indent="-342900">
              <a:lnSpc>
                <a:spcPct val="100000"/>
              </a:lnSpc>
              <a:spcBef>
                <a:spcPts val="0"/>
              </a:spcBef>
              <a:spcAft>
                <a:spcPts val="600"/>
              </a:spcAft>
              <a:buFont typeface="Courier New" panose="02070309020205020404" pitchFamily="49" charset="0"/>
              <a:buChar char="o"/>
            </a:pPr>
            <a:r>
              <a:rPr lang="es-ES_tradnl" sz="2400" dirty="0"/>
              <a:t>por ejemplo, DRS y servicios </a:t>
            </a:r>
          </a:p>
          <a:p>
            <a:pPr marL="238125" lvl="1" indent="-223838">
              <a:lnSpc>
                <a:spcPct val="100000"/>
              </a:lnSpc>
              <a:spcBef>
                <a:spcPts val="0"/>
              </a:spcBef>
              <a:spcAft>
                <a:spcPts val="600"/>
              </a:spcAft>
            </a:pPr>
            <a:r>
              <a:rPr lang="es-ES_tradnl" dirty="0"/>
              <a:t>Abogacía </a:t>
            </a:r>
          </a:p>
          <a:p>
            <a:pPr marL="814387" lvl="2" indent="-342900">
              <a:lnSpc>
                <a:spcPct val="100000"/>
              </a:lnSpc>
              <a:spcBef>
                <a:spcPts val="0"/>
              </a:spcBef>
              <a:spcAft>
                <a:spcPts val="600"/>
              </a:spcAft>
              <a:buFont typeface="Courier New" panose="02070309020205020404" pitchFamily="49" charset="0"/>
              <a:buChar char="o"/>
            </a:pPr>
            <a:r>
              <a:rPr lang="es-ES_tradnl" sz="2400" dirty="0"/>
              <a:t>por ejemplo, las 3 partes de la defensa de la participación de los padres</a:t>
            </a:r>
          </a:p>
          <a:p>
            <a:pPr marL="457200" lvl="1" indent="0">
              <a:buNone/>
            </a:pPr>
            <a:endParaRPr lang="en-US" dirty="0"/>
          </a:p>
        </p:txBody>
      </p:sp>
    </p:spTree>
    <p:extLst>
      <p:ext uri="{BB962C8B-B14F-4D97-AF65-F5344CB8AC3E}">
        <p14:creationId xmlns:p14="http://schemas.microsoft.com/office/powerpoint/2010/main" val="2366661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6">
            <a:extLst>
              <a:ext uri="{FF2B5EF4-FFF2-40B4-BE49-F238E27FC236}">
                <a16:creationId xmlns:a16="http://schemas.microsoft.com/office/drawing/2014/main" id="{CD5D3CE8-6534-4899-B698-BB3C6848E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C313485-7BF2-43EA-9239-5BAA30343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4" name="Freeform 44">
              <a:extLst>
                <a:ext uri="{FF2B5EF4-FFF2-40B4-BE49-F238E27FC236}">
                  <a16:creationId xmlns:a16="http://schemas.microsoft.com/office/drawing/2014/main" id="{DECC8AEA-4B25-44FA-B040-C34B0FEBB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5">
              <a:extLst>
                <a:ext uri="{FF2B5EF4-FFF2-40B4-BE49-F238E27FC236}">
                  <a16:creationId xmlns:a16="http://schemas.microsoft.com/office/drawing/2014/main" id="{88C5D63D-E29B-48C0-9453-20000B702B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6">
              <a:extLst>
                <a:ext uri="{FF2B5EF4-FFF2-40B4-BE49-F238E27FC236}">
                  <a16:creationId xmlns:a16="http://schemas.microsoft.com/office/drawing/2014/main" id="{48D22C82-28FA-4F3A-8B17-C11CC2EBA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7">
              <a:extLst>
                <a:ext uri="{FF2B5EF4-FFF2-40B4-BE49-F238E27FC236}">
                  <a16:creationId xmlns:a16="http://schemas.microsoft.com/office/drawing/2014/main" id="{F037018E-FAF9-46CE-A969-6BC7426A6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CA86A11D-8AB8-4EEA-B839-065E3408129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87BBA2B2-5053-8A43-A629-4D03A5626A34}"/>
              </a:ext>
            </a:extLst>
          </p:cNvPr>
          <p:cNvSpPr>
            <a:spLocks noGrp="1"/>
          </p:cNvSpPr>
          <p:nvPr>
            <p:ph type="title"/>
          </p:nvPr>
        </p:nvSpPr>
        <p:spPr>
          <a:xfrm>
            <a:off x="812935" y="759805"/>
            <a:ext cx="10579147" cy="1325563"/>
          </a:xfrm>
        </p:spPr>
        <p:txBody>
          <a:bodyPr>
            <a:normAutofit/>
          </a:bodyPr>
          <a:lstStyle/>
          <a:p>
            <a:pPr algn="ctr"/>
            <a:r>
              <a:rPr lang="es-ES_tradnl" b="1" dirty="0"/>
              <a:t>Los Detalles del Entrenamiento</a:t>
            </a:r>
            <a:endParaRPr lang="en-US" dirty="0"/>
          </a:p>
        </p:txBody>
      </p:sp>
      <p:cxnSp>
        <p:nvCxnSpPr>
          <p:cNvPr id="26" name="Straight Connector 25">
            <a:extLst>
              <a:ext uri="{FF2B5EF4-FFF2-40B4-BE49-F238E27FC236}">
                <a16:creationId xmlns:a16="http://schemas.microsoft.com/office/drawing/2014/main" id="{14F95C68-AB6E-4C79-8764-E43667ACD6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05" y="2486034"/>
            <a:ext cx="0" cy="3410712"/>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C739FE-DBD5-D646-9C04-B97FE38DE01D}"/>
              </a:ext>
            </a:extLst>
          </p:cNvPr>
          <p:cNvSpPr>
            <a:spLocks noGrp="1"/>
          </p:cNvSpPr>
          <p:nvPr>
            <p:ph idx="1"/>
          </p:nvPr>
        </p:nvSpPr>
        <p:spPr>
          <a:xfrm>
            <a:off x="1119322" y="2640621"/>
            <a:ext cx="10103778" cy="3887179"/>
          </a:xfrm>
        </p:spPr>
        <p:txBody>
          <a:bodyPr>
            <a:normAutofit fontScale="92500" lnSpcReduction="20000"/>
          </a:bodyPr>
          <a:lstStyle/>
          <a:p>
            <a:pPr lvl="0"/>
            <a:r>
              <a:rPr lang="es-ES_tradnl" dirty="0"/>
              <a:t>Es Gratis!</a:t>
            </a:r>
          </a:p>
          <a:p>
            <a:pPr lvl="0"/>
            <a:r>
              <a:rPr lang="es-ES_tradnl" dirty="0"/>
              <a:t>Registro por correo electrónico o llamada telefónica </a:t>
            </a:r>
          </a:p>
          <a:p>
            <a:pPr lvl="0"/>
            <a:r>
              <a:rPr lang="es-ES_tradnl" dirty="0"/>
              <a:t>Empezará a las 8:30 am y terminará a las 2:30 pm </a:t>
            </a:r>
          </a:p>
          <a:p>
            <a:pPr lvl="0"/>
            <a:r>
              <a:rPr lang="es-ES_tradnl" dirty="0"/>
              <a:t>Todo estará presentado en español Recibirá recursos en español</a:t>
            </a:r>
          </a:p>
          <a:p>
            <a:pPr lvl="0"/>
            <a:r>
              <a:rPr lang="es-ES_tradnl" dirty="0"/>
              <a:t>Esto es un estudio de investigación, por lo que se ofrecerá un formulario de consentimiento. </a:t>
            </a:r>
          </a:p>
          <a:p>
            <a:pPr lvl="0"/>
            <a:r>
              <a:rPr lang="es-ES_tradnl" dirty="0"/>
              <a:t>Encuesta de 20 preguntas que se completará antes del entrenamiento </a:t>
            </a:r>
          </a:p>
          <a:p>
            <a:pPr lvl="0"/>
            <a:r>
              <a:rPr lang="es-ES_tradnl" dirty="0"/>
              <a:t>Encuesta de 25 preguntas que se llevara y completara en casa para enviarla por correo a su conveniencia </a:t>
            </a:r>
          </a:p>
          <a:p>
            <a:pPr lvl="0"/>
            <a:r>
              <a:rPr lang="es-ES_tradnl" dirty="0"/>
              <a:t>Almuerzo por su cuenta </a:t>
            </a:r>
          </a:p>
          <a:p>
            <a:pPr marL="457200" lvl="1" indent="0">
              <a:buNone/>
            </a:pPr>
            <a:endParaRPr lang="en-US" dirty="0"/>
          </a:p>
        </p:txBody>
      </p:sp>
    </p:spTree>
    <p:extLst>
      <p:ext uri="{BB962C8B-B14F-4D97-AF65-F5344CB8AC3E}">
        <p14:creationId xmlns:p14="http://schemas.microsoft.com/office/powerpoint/2010/main" val="3940770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6">
            <a:extLst>
              <a:ext uri="{FF2B5EF4-FFF2-40B4-BE49-F238E27FC236}">
                <a16:creationId xmlns:a16="http://schemas.microsoft.com/office/drawing/2014/main" id="{CD5D3CE8-6534-4899-B698-BB3C6848E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C313485-7BF2-43EA-9239-5BAA30343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4" name="Freeform 44">
              <a:extLst>
                <a:ext uri="{FF2B5EF4-FFF2-40B4-BE49-F238E27FC236}">
                  <a16:creationId xmlns:a16="http://schemas.microsoft.com/office/drawing/2014/main" id="{DECC8AEA-4B25-44FA-B040-C34B0FEBB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5">
              <a:extLst>
                <a:ext uri="{FF2B5EF4-FFF2-40B4-BE49-F238E27FC236}">
                  <a16:creationId xmlns:a16="http://schemas.microsoft.com/office/drawing/2014/main" id="{88C5D63D-E29B-48C0-9453-20000B702B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6">
              <a:extLst>
                <a:ext uri="{FF2B5EF4-FFF2-40B4-BE49-F238E27FC236}">
                  <a16:creationId xmlns:a16="http://schemas.microsoft.com/office/drawing/2014/main" id="{48D22C82-28FA-4F3A-8B17-C11CC2EBA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7">
              <a:extLst>
                <a:ext uri="{FF2B5EF4-FFF2-40B4-BE49-F238E27FC236}">
                  <a16:creationId xmlns:a16="http://schemas.microsoft.com/office/drawing/2014/main" id="{F037018E-FAF9-46CE-A969-6BC7426A6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CA86A11D-8AB8-4EEA-B839-065E3408129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87BBA2B2-5053-8A43-A629-4D03A5626A34}"/>
              </a:ext>
            </a:extLst>
          </p:cNvPr>
          <p:cNvSpPr>
            <a:spLocks noGrp="1"/>
          </p:cNvSpPr>
          <p:nvPr>
            <p:ph type="title"/>
          </p:nvPr>
        </p:nvSpPr>
        <p:spPr>
          <a:xfrm>
            <a:off x="812935" y="759805"/>
            <a:ext cx="10579147" cy="1325563"/>
          </a:xfrm>
        </p:spPr>
        <p:txBody>
          <a:bodyPr>
            <a:normAutofit/>
          </a:bodyPr>
          <a:lstStyle/>
          <a:p>
            <a:pPr>
              <a:spcBef>
                <a:spcPts val="300"/>
              </a:spcBef>
              <a:spcAft>
                <a:spcPts val="300"/>
              </a:spcAft>
            </a:pPr>
            <a:r>
              <a:rPr lang="es-ES_tradnl" sz="5400" b="1" dirty="0"/>
              <a:t>Preguntas?</a:t>
            </a:r>
          </a:p>
        </p:txBody>
      </p:sp>
      <p:cxnSp>
        <p:nvCxnSpPr>
          <p:cNvPr id="26" name="Straight Connector 25">
            <a:extLst>
              <a:ext uri="{FF2B5EF4-FFF2-40B4-BE49-F238E27FC236}">
                <a16:creationId xmlns:a16="http://schemas.microsoft.com/office/drawing/2014/main" id="{14F95C68-AB6E-4C79-8764-E43667ACD6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05" y="2486034"/>
            <a:ext cx="0" cy="3410712"/>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pic>
        <p:nvPicPr>
          <p:cNvPr id="12" name="Content Placeholder 5">
            <a:extLst>
              <a:ext uri="{FF2B5EF4-FFF2-40B4-BE49-F238E27FC236}">
                <a16:creationId xmlns:a16="http://schemas.microsoft.com/office/drawing/2014/main" id="{8FBC3EB3-B61C-B344-B4BE-DAEF3DC5CF45}"/>
              </a:ext>
            </a:extLst>
          </p:cNvPr>
          <p:cNvPicPr>
            <a:picLocks noGrp="1" noChangeAspect="1"/>
          </p:cNvPicPr>
          <p:nvPr>
            <p:ph idx="1"/>
          </p:nvPr>
        </p:nvPicPr>
        <p:blipFill>
          <a:blip r:embed="rId2"/>
          <a:stretch>
            <a:fillRect/>
          </a:stretch>
        </p:blipFill>
        <p:spPr>
          <a:xfrm>
            <a:off x="3203170" y="2461989"/>
            <a:ext cx="5798675" cy="2621001"/>
          </a:xfrm>
          <a:prstGeom prst="rect">
            <a:avLst/>
          </a:prstGeom>
        </p:spPr>
      </p:pic>
      <p:sp>
        <p:nvSpPr>
          <p:cNvPr id="13" name="Subtitle 2">
            <a:extLst>
              <a:ext uri="{FF2B5EF4-FFF2-40B4-BE49-F238E27FC236}">
                <a16:creationId xmlns:a16="http://schemas.microsoft.com/office/drawing/2014/main" id="{D6EAE4F7-C9BC-EC48-8989-848FA577164B}"/>
              </a:ext>
            </a:extLst>
          </p:cNvPr>
          <p:cNvSpPr txBox="1">
            <a:spLocks/>
          </p:cNvSpPr>
          <p:nvPr/>
        </p:nvSpPr>
        <p:spPr>
          <a:xfrm>
            <a:off x="1215006" y="5367807"/>
            <a:ext cx="9758939" cy="1387268"/>
          </a:xfrm>
          <a:prstGeom prst="rect">
            <a:avLst/>
          </a:prstGeom>
        </p:spPr>
        <p:txBody>
          <a:bodyPr vert="horz" lIns="91440" tIns="45720" rIns="91440" bIns="45720" numCol="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Claudia Maldonado Otto, PhD</a:t>
            </a:r>
          </a:p>
          <a:p>
            <a:pPr marL="0" indent="0">
              <a:buNone/>
            </a:pPr>
            <a:r>
              <a:rPr lang="en-US" sz="2400" dirty="0">
                <a:latin typeface="Arial Narrow" panose="020B0604020202020204" pitchFamily="34" charset="0"/>
                <a:cs typeface="Arial Narrow" panose="020B0604020202020204" pitchFamily="34" charset="0"/>
                <a:hlinkClick r:id="rId3"/>
              </a:rPr>
              <a:t>claudia.otto@okstate.edu</a:t>
            </a:r>
            <a:r>
              <a:rPr lang="en-US" sz="2400" dirty="0">
                <a:latin typeface="Arial Narrow" panose="020B0604020202020204" pitchFamily="34" charset="0"/>
                <a:cs typeface="Arial Narrow" panose="020B0604020202020204" pitchFamily="34" charset="0"/>
              </a:rPr>
              <a:t> </a:t>
            </a:r>
            <a:endParaRPr lang="en-US" sz="2400" b="1" dirty="0"/>
          </a:p>
          <a:p>
            <a:pPr algn="r"/>
            <a:endParaRPr lang="en-US" sz="2400" b="1" dirty="0"/>
          </a:p>
          <a:p>
            <a:pPr marL="0" indent="0" algn="r">
              <a:buNone/>
            </a:pPr>
            <a:r>
              <a:rPr lang="en-US" sz="2400" b="1" dirty="0"/>
              <a:t>Renee Sansom Briscoe, MS </a:t>
            </a:r>
          </a:p>
          <a:p>
            <a:pPr marL="0" indent="0" algn="r">
              <a:buNone/>
            </a:pPr>
            <a:r>
              <a:rPr lang="en-US" sz="2400" dirty="0">
                <a:solidFill>
                  <a:srgbClr val="C00000"/>
                </a:solidFill>
                <a:latin typeface="Arial Narrow" panose="020B0604020202020204" pitchFamily="34" charset="0"/>
                <a:cs typeface="Arial Narrow" panose="020B0604020202020204" pitchFamily="34" charset="0"/>
                <a:hlinkClick r:id="rId4"/>
              </a:rPr>
              <a:t>rsansom@okdrs.gov</a:t>
            </a:r>
            <a:r>
              <a:rPr lang="en-US" sz="2400" dirty="0">
                <a:solidFill>
                  <a:srgbClr val="C00000"/>
                </a:solidFill>
                <a:latin typeface="Arial Narrow" panose="020B0604020202020204" pitchFamily="34" charset="0"/>
                <a:cs typeface="Arial Narrow" panose="020B0604020202020204" pitchFamily="34" charset="0"/>
              </a:rPr>
              <a:t> </a:t>
            </a:r>
          </a:p>
          <a:p>
            <a:endParaRPr lang="es-ES_tradnl" dirty="0"/>
          </a:p>
        </p:txBody>
      </p:sp>
      <p:sp>
        <p:nvSpPr>
          <p:cNvPr id="15" name="Rectangle 14">
            <a:extLst>
              <a:ext uri="{FF2B5EF4-FFF2-40B4-BE49-F238E27FC236}">
                <a16:creationId xmlns:a16="http://schemas.microsoft.com/office/drawing/2014/main" id="{0D768887-E595-224C-99C0-B331837D273D}"/>
              </a:ext>
            </a:extLst>
          </p:cNvPr>
          <p:cNvSpPr/>
          <p:nvPr/>
        </p:nvSpPr>
        <p:spPr>
          <a:xfrm rot="20871822">
            <a:off x="6204637" y="760795"/>
            <a:ext cx="5165389" cy="1323439"/>
          </a:xfrm>
          <a:prstGeom prst="rect">
            <a:avLst/>
          </a:prstGeom>
          <a:noFill/>
        </p:spPr>
        <p:txBody>
          <a:bodyPr wrap="none" lIns="91440" tIns="45720" rIns="91440" bIns="45720">
            <a:spAutoFit/>
          </a:bodyPr>
          <a:lstStyle/>
          <a:p>
            <a:pPr algn="ctr"/>
            <a:r>
              <a:rPr lang="en-US" sz="8000" b="1" dirty="0">
                <a:ln w="12700">
                  <a:solidFill>
                    <a:schemeClr val="accent1"/>
                  </a:solidFill>
                  <a:prstDash val="solid"/>
                </a:ln>
                <a:solidFill>
                  <a:schemeClr val="bg1"/>
                </a:solidFill>
                <a:effectLst>
                  <a:outerShdw dist="38100" dir="2640000" algn="bl" rotWithShape="0">
                    <a:schemeClr val="accent1"/>
                  </a:outerShdw>
                </a:effectLst>
              </a:rPr>
              <a:t>Thank you !</a:t>
            </a:r>
          </a:p>
        </p:txBody>
      </p:sp>
    </p:spTree>
    <p:extLst>
      <p:ext uri="{BB962C8B-B14F-4D97-AF65-F5344CB8AC3E}">
        <p14:creationId xmlns:p14="http://schemas.microsoft.com/office/powerpoint/2010/main" val="260124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6">
            <a:extLst>
              <a:ext uri="{FF2B5EF4-FFF2-40B4-BE49-F238E27FC236}">
                <a16:creationId xmlns:a16="http://schemas.microsoft.com/office/drawing/2014/main" id="{CD5D3CE8-6534-4899-B698-BB3C6848E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C313485-7BF2-43EA-9239-5BAA30343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4" name="Freeform 44">
              <a:extLst>
                <a:ext uri="{FF2B5EF4-FFF2-40B4-BE49-F238E27FC236}">
                  <a16:creationId xmlns:a16="http://schemas.microsoft.com/office/drawing/2014/main" id="{DECC8AEA-4B25-44FA-B040-C34B0FEBB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5">
              <a:extLst>
                <a:ext uri="{FF2B5EF4-FFF2-40B4-BE49-F238E27FC236}">
                  <a16:creationId xmlns:a16="http://schemas.microsoft.com/office/drawing/2014/main" id="{88C5D63D-E29B-48C0-9453-20000B702B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6">
              <a:extLst>
                <a:ext uri="{FF2B5EF4-FFF2-40B4-BE49-F238E27FC236}">
                  <a16:creationId xmlns:a16="http://schemas.microsoft.com/office/drawing/2014/main" id="{48D22C82-28FA-4F3A-8B17-C11CC2EBA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7">
              <a:extLst>
                <a:ext uri="{FF2B5EF4-FFF2-40B4-BE49-F238E27FC236}">
                  <a16:creationId xmlns:a16="http://schemas.microsoft.com/office/drawing/2014/main" id="{F037018E-FAF9-46CE-A969-6BC7426A6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CA86A11D-8AB8-4EEA-B839-065E3408129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87BBA2B2-5053-8A43-A629-4D03A5626A34}"/>
              </a:ext>
            </a:extLst>
          </p:cNvPr>
          <p:cNvSpPr>
            <a:spLocks noGrp="1"/>
          </p:cNvSpPr>
          <p:nvPr>
            <p:ph type="title"/>
          </p:nvPr>
        </p:nvSpPr>
        <p:spPr>
          <a:xfrm>
            <a:off x="812935" y="759805"/>
            <a:ext cx="10579147" cy="1325563"/>
          </a:xfrm>
        </p:spPr>
        <p:txBody>
          <a:bodyPr>
            <a:normAutofit fontScale="90000"/>
          </a:bodyPr>
          <a:lstStyle/>
          <a:p>
            <a:pPr algn="ctr">
              <a:lnSpc>
                <a:spcPct val="100000"/>
              </a:lnSpc>
              <a:spcBef>
                <a:spcPts val="600"/>
              </a:spcBef>
              <a:spcAft>
                <a:spcPts val="600"/>
              </a:spcAft>
            </a:pPr>
            <a:r>
              <a:rPr lang="en-US" sz="3200" dirty="0">
                <a:solidFill>
                  <a:srgbClr val="FFFFFF"/>
                </a:solidFill>
              </a:rPr>
              <a:t>Disabilities are Abilities:  Realizing Dreams within Special Education</a:t>
            </a:r>
            <a:br>
              <a:rPr lang="en-US" sz="3200" dirty="0">
                <a:solidFill>
                  <a:srgbClr val="FFFFFF"/>
                </a:solidFill>
              </a:rPr>
            </a:br>
            <a:r>
              <a:rPr lang="en-US" sz="3100" i="1" dirty="0">
                <a:solidFill>
                  <a:srgbClr val="FFFFFF"/>
                </a:solidFill>
              </a:rPr>
              <a:t>(Language Barrier vs Parental Advocacy Longitudinal Study)</a:t>
            </a:r>
            <a:endParaRPr lang="en-US" sz="2800" i="1" dirty="0">
              <a:solidFill>
                <a:srgbClr val="FFFFFF"/>
              </a:solidFill>
            </a:endParaRPr>
          </a:p>
        </p:txBody>
      </p:sp>
      <p:sp>
        <p:nvSpPr>
          <p:cNvPr id="14" name="Content Placeholder 13">
            <a:extLst>
              <a:ext uri="{FF2B5EF4-FFF2-40B4-BE49-F238E27FC236}">
                <a16:creationId xmlns:a16="http://schemas.microsoft.com/office/drawing/2014/main" id="{42DEE7A1-36F3-7E33-EAB1-3F01423565A4}"/>
              </a:ext>
            </a:extLst>
          </p:cNvPr>
          <p:cNvSpPr>
            <a:spLocks noGrp="1"/>
          </p:cNvSpPr>
          <p:nvPr>
            <p:ph idx="1"/>
          </p:nvPr>
        </p:nvSpPr>
        <p:spPr>
          <a:xfrm>
            <a:off x="3217162" y="2186961"/>
            <a:ext cx="5770276" cy="4229161"/>
          </a:xfrm>
        </p:spPr>
        <p:txBody>
          <a:bodyPr>
            <a:noAutofit/>
          </a:bodyPr>
          <a:lstStyle/>
          <a:p>
            <a:pPr marL="0" indent="0" algn="ctr">
              <a:lnSpc>
                <a:spcPct val="100000"/>
              </a:lnSpc>
              <a:spcBef>
                <a:spcPts val="0"/>
              </a:spcBef>
              <a:buNone/>
            </a:pPr>
            <a:r>
              <a:rPr lang="en-US" sz="2000" dirty="0">
                <a:latin typeface="Arial Narrow" panose="020B0604020202020204" pitchFamily="34" charset="0"/>
                <a:cs typeface="Arial Narrow" panose="020B0604020202020204" pitchFamily="34" charset="0"/>
              </a:rPr>
              <a:t>We are working on a research project with Oklahoma State University (OSU) and the Department of Rehabilitation Services (DRS). The purpose of this research project is to support the Hispanic families in Oklahoma communities regarding, advocacy for their children with special needs’ progression through PreK-12 public schooling and into adulthood by providing informational workshops in Spanish. Special education is a targeted and specific process complicated by consistently changing special education laws, updated technology, and the newest evidence-based research practices. By offering workshops in native language, the hope is all parents have access to the knowledge and information to navigate and advocate for their child within the special education process</a:t>
            </a:r>
            <a:r>
              <a:rPr lang="es-ES_tradnl" sz="2000" dirty="0">
                <a:latin typeface="Arial Narrow" panose="020B0604020202020204" pitchFamily="34" charset="0"/>
                <a:ea typeface="Ebrima" panose="02000000000000000000" pitchFamily="2" charset="0"/>
                <a:cs typeface="Arial Narrow" panose="020B0604020202020204" pitchFamily="34" charset="0"/>
              </a:rPr>
              <a:t>. </a:t>
            </a:r>
          </a:p>
        </p:txBody>
      </p:sp>
      <p:pic>
        <p:nvPicPr>
          <p:cNvPr id="7" name="Content Placeholder 6" descr="A person wearing glasses&#10;&#10;Description automatically generated with low confidence">
            <a:extLst>
              <a:ext uri="{FF2B5EF4-FFF2-40B4-BE49-F238E27FC236}">
                <a16:creationId xmlns:a16="http://schemas.microsoft.com/office/drawing/2014/main" id="{569F03D9-328D-8F4D-98F1-2054C75F18FF}"/>
              </a:ext>
            </a:extLst>
          </p:cNvPr>
          <p:cNvPicPr>
            <a:picLocks noChangeAspect="1"/>
          </p:cNvPicPr>
          <p:nvPr/>
        </p:nvPicPr>
        <p:blipFill rotWithShape="1">
          <a:blip r:embed="rId3"/>
          <a:srcRect r="6699"/>
          <a:stretch/>
        </p:blipFill>
        <p:spPr>
          <a:xfrm rot="5400000">
            <a:off x="-84697" y="3461226"/>
            <a:ext cx="3412571" cy="2725822"/>
          </a:xfrm>
          <a:prstGeom prst="rect">
            <a:avLst/>
          </a:prstGeom>
        </p:spPr>
      </p:pic>
      <p:pic>
        <p:nvPicPr>
          <p:cNvPr id="10" name="Picture 9" descr="A person smiling for the camera&#10;&#10;Description automatically generated with low confidence">
            <a:extLst>
              <a:ext uri="{FF2B5EF4-FFF2-40B4-BE49-F238E27FC236}">
                <a16:creationId xmlns:a16="http://schemas.microsoft.com/office/drawing/2014/main" id="{D3F66453-ACD6-4242-BE7F-571DE6885629}"/>
              </a:ext>
            </a:extLst>
          </p:cNvPr>
          <p:cNvPicPr>
            <a:picLocks noChangeAspect="1"/>
          </p:cNvPicPr>
          <p:nvPr/>
        </p:nvPicPr>
        <p:blipFill rotWithShape="1">
          <a:blip r:embed="rId4"/>
          <a:srcRect l="7512" r="-3" b="-3"/>
          <a:stretch/>
        </p:blipFill>
        <p:spPr>
          <a:xfrm rot="5400000" flipV="1">
            <a:off x="8870479" y="3467580"/>
            <a:ext cx="3412569" cy="2713122"/>
          </a:xfrm>
          <a:prstGeom prst="rect">
            <a:avLst/>
          </a:prstGeom>
        </p:spPr>
      </p:pic>
      <p:cxnSp>
        <p:nvCxnSpPr>
          <p:cNvPr id="26" name="Straight Connector 25">
            <a:extLst>
              <a:ext uri="{FF2B5EF4-FFF2-40B4-BE49-F238E27FC236}">
                <a16:creationId xmlns:a16="http://schemas.microsoft.com/office/drawing/2014/main" id="{14F95C68-AB6E-4C79-8764-E43667ACD6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05" y="2486034"/>
            <a:ext cx="0" cy="3410712"/>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6DFA4F6-4C7A-A441-8102-5D2D8239FD78}"/>
              </a:ext>
            </a:extLst>
          </p:cNvPr>
          <p:cNvSpPr txBox="1"/>
          <p:nvPr/>
        </p:nvSpPr>
        <p:spPr>
          <a:xfrm>
            <a:off x="83766" y="6324880"/>
            <a:ext cx="3075644" cy="369332"/>
          </a:xfrm>
          <a:prstGeom prst="rect">
            <a:avLst/>
          </a:prstGeom>
          <a:solidFill>
            <a:schemeClr val="accent3"/>
          </a:solidFill>
        </p:spPr>
        <p:txBody>
          <a:bodyPr wrap="square" rtlCol="0">
            <a:spAutoFit/>
          </a:bodyPr>
          <a:lstStyle/>
          <a:p>
            <a:r>
              <a:rPr lang="en-US" b="1" dirty="0"/>
              <a:t>Claudia Maldonado Otto, PhD</a:t>
            </a:r>
          </a:p>
        </p:txBody>
      </p:sp>
      <p:sp>
        <p:nvSpPr>
          <p:cNvPr id="38" name="TextBox 37">
            <a:extLst>
              <a:ext uri="{FF2B5EF4-FFF2-40B4-BE49-F238E27FC236}">
                <a16:creationId xmlns:a16="http://schemas.microsoft.com/office/drawing/2014/main" id="{1585911D-10E2-9041-B441-ED51566E2DE3}"/>
              </a:ext>
            </a:extLst>
          </p:cNvPr>
          <p:cNvSpPr txBox="1"/>
          <p:nvPr/>
        </p:nvSpPr>
        <p:spPr>
          <a:xfrm>
            <a:off x="8987541" y="6345756"/>
            <a:ext cx="3120693" cy="369332"/>
          </a:xfrm>
          <a:prstGeom prst="rect">
            <a:avLst/>
          </a:prstGeom>
          <a:solidFill>
            <a:schemeClr val="accent3"/>
          </a:solidFill>
        </p:spPr>
        <p:txBody>
          <a:bodyPr wrap="square" rtlCol="0">
            <a:spAutoFit/>
          </a:bodyPr>
          <a:lstStyle/>
          <a:p>
            <a:pPr algn="ctr"/>
            <a:r>
              <a:rPr lang="en-US" b="1" dirty="0"/>
              <a:t>Renee Sansom Briscoe, MS</a:t>
            </a:r>
          </a:p>
        </p:txBody>
      </p:sp>
      <p:sp>
        <p:nvSpPr>
          <p:cNvPr id="12" name="TextBox 11">
            <a:extLst>
              <a:ext uri="{FF2B5EF4-FFF2-40B4-BE49-F238E27FC236}">
                <a16:creationId xmlns:a16="http://schemas.microsoft.com/office/drawing/2014/main" id="{F8012A72-1BE3-584E-A142-B00F1B0B7515}"/>
              </a:ext>
            </a:extLst>
          </p:cNvPr>
          <p:cNvSpPr txBox="1"/>
          <p:nvPr/>
        </p:nvSpPr>
        <p:spPr>
          <a:xfrm>
            <a:off x="640082" y="177800"/>
            <a:ext cx="10907258" cy="523220"/>
          </a:xfrm>
          <a:prstGeom prst="rect">
            <a:avLst/>
          </a:prstGeom>
          <a:noFill/>
        </p:spPr>
        <p:txBody>
          <a:bodyPr wrap="square" rtlCol="0">
            <a:spAutoFit/>
          </a:bodyPr>
          <a:lstStyle/>
          <a:p>
            <a:pPr algn="ctr"/>
            <a:r>
              <a:rPr lang="en-US" sz="2800" b="1" dirty="0"/>
              <a:t>Training For The Hispanic Community</a:t>
            </a:r>
          </a:p>
        </p:txBody>
      </p:sp>
    </p:spTree>
    <p:extLst>
      <p:ext uri="{BB962C8B-B14F-4D97-AF65-F5344CB8AC3E}">
        <p14:creationId xmlns:p14="http://schemas.microsoft.com/office/powerpoint/2010/main" val="298124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6">
            <a:extLst>
              <a:ext uri="{FF2B5EF4-FFF2-40B4-BE49-F238E27FC236}">
                <a16:creationId xmlns:a16="http://schemas.microsoft.com/office/drawing/2014/main" id="{CD5D3CE8-6534-4899-B698-BB3C6848E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C313485-7BF2-43EA-9239-5BAA30343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4" name="Freeform 44">
              <a:extLst>
                <a:ext uri="{FF2B5EF4-FFF2-40B4-BE49-F238E27FC236}">
                  <a16:creationId xmlns:a16="http://schemas.microsoft.com/office/drawing/2014/main" id="{DECC8AEA-4B25-44FA-B040-C34B0FEBB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5">
              <a:extLst>
                <a:ext uri="{FF2B5EF4-FFF2-40B4-BE49-F238E27FC236}">
                  <a16:creationId xmlns:a16="http://schemas.microsoft.com/office/drawing/2014/main" id="{88C5D63D-E29B-48C0-9453-20000B702B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6">
              <a:extLst>
                <a:ext uri="{FF2B5EF4-FFF2-40B4-BE49-F238E27FC236}">
                  <a16:creationId xmlns:a16="http://schemas.microsoft.com/office/drawing/2014/main" id="{48D22C82-28FA-4F3A-8B17-C11CC2EBA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7">
              <a:extLst>
                <a:ext uri="{FF2B5EF4-FFF2-40B4-BE49-F238E27FC236}">
                  <a16:creationId xmlns:a16="http://schemas.microsoft.com/office/drawing/2014/main" id="{F037018E-FAF9-46CE-A969-6BC7426A6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CA86A11D-8AB8-4EEA-B839-065E3408129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87BBA2B2-5053-8A43-A629-4D03A5626A34}"/>
              </a:ext>
            </a:extLst>
          </p:cNvPr>
          <p:cNvSpPr>
            <a:spLocks noGrp="1"/>
          </p:cNvSpPr>
          <p:nvPr>
            <p:ph type="title"/>
          </p:nvPr>
        </p:nvSpPr>
        <p:spPr>
          <a:xfrm>
            <a:off x="812935" y="759805"/>
            <a:ext cx="10579147" cy="1325563"/>
          </a:xfrm>
        </p:spPr>
        <p:txBody>
          <a:bodyPr>
            <a:normAutofit/>
          </a:bodyPr>
          <a:lstStyle/>
          <a:p>
            <a:pPr algn="ctr">
              <a:spcBef>
                <a:spcPts val="300"/>
              </a:spcBef>
              <a:spcAft>
                <a:spcPts val="300"/>
              </a:spcAft>
            </a:pPr>
            <a:r>
              <a:rPr lang="en-US" sz="4000" b="1" dirty="0">
                <a:solidFill>
                  <a:schemeClr val="bg1"/>
                </a:solidFill>
              </a:rPr>
              <a:t>Research Participants</a:t>
            </a:r>
          </a:p>
        </p:txBody>
      </p:sp>
      <p:cxnSp>
        <p:nvCxnSpPr>
          <p:cNvPr id="26" name="Straight Connector 25">
            <a:extLst>
              <a:ext uri="{FF2B5EF4-FFF2-40B4-BE49-F238E27FC236}">
                <a16:creationId xmlns:a16="http://schemas.microsoft.com/office/drawing/2014/main" id="{14F95C68-AB6E-4C79-8764-E43667ACD6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05" y="2486034"/>
            <a:ext cx="0" cy="3410712"/>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C739FE-DBD5-D646-9C04-B97FE38DE01D}"/>
              </a:ext>
            </a:extLst>
          </p:cNvPr>
          <p:cNvSpPr>
            <a:spLocks noGrp="1"/>
          </p:cNvSpPr>
          <p:nvPr>
            <p:ph idx="1"/>
          </p:nvPr>
        </p:nvSpPr>
        <p:spPr>
          <a:xfrm>
            <a:off x="1119322" y="2640621"/>
            <a:ext cx="10103778" cy="3887179"/>
          </a:xfrm>
        </p:spPr>
        <p:txBody>
          <a:bodyPr>
            <a:normAutofit fontScale="85000" lnSpcReduction="20000"/>
          </a:bodyPr>
          <a:lstStyle/>
          <a:p>
            <a:pPr lvl="0">
              <a:lnSpc>
                <a:spcPct val="120000"/>
              </a:lnSpc>
              <a:spcBef>
                <a:spcPts val="0"/>
              </a:spcBef>
              <a:spcAft>
                <a:spcPts val="600"/>
              </a:spcAft>
            </a:pPr>
            <a:r>
              <a:rPr lang="en-US" sz="2500" dirty="0"/>
              <a:t>Hispanic native Spanish speakers (Bilingual or Little English)</a:t>
            </a:r>
          </a:p>
          <a:p>
            <a:pPr lvl="0">
              <a:lnSpc>
                <a:spcPct val="120000"/>
              </a:lnSpc>
              <a:spcBef>
                <a:spcPts val="0"/>
              </a:spcBef>
              <a:spcAft>
                <a:spcPts val="600"/>
              </a:spcAft>
            </a:pPr>
            <a:r>
              <a:rPr lang="en-US" sz="2500" dirty="0"/>
              <a:t>Parents of child(ren) with disabilities </a:t>
            </a:r>
          </a:p>
          <a:p>
            <a:pPr lvl="1">
              <a:lnSpc>
                <a:spcPct val="120000"/>
              </a:lnSpc>
              <a:spcBef>
                <a:spcPts val="0"/>
              </a:spcBef>
              <a:spcAft>
                <a:spcPts val="600"/>
              </a:spcAft>
              <a:buFont typeface="Courier New" panose="02070309020205020404" pitchFamily="49" charset="0"/>
              <a:buChar char="o"/>
            </a:pPr>
            <a:r>
              <a:rPr lang="en-US" sz="2500" dirty="0"/>
              <a:t>mild-moderate </a:t>
            </a:r>
          </a:p>
          <a:p>
            <a:pPr lvl="1">
              <a:lnSpc>
                <a:spcPct val="120000"/>
              </a:lnSpc>
              <a:spcBef>
                <a:spcPts val="0"/>
              </a:spcBef>
              <a:spcAft>
                <a:spcPts val="600"/>
              </a:spcAft>
              <a:buFont typeface="Courier New" panose="02070309020205020404" pitchFamily="49" charset="0"/>
              <a:buChar char="o"/>
            </a:pPr>
            <a:r>
              <a:rPr lang="en-US" sz="2500" dirty="0"/>
              <a:t>severe-profound</a:t>
            </a:r>
          </a:p>
          <a:p>
            <a:pPr lvl="0">
              <a:lnSpc>
                <a:spcPct val="120000"/>
              </a:lnSpc>
              <a:spcBef>
                <a:spcPts val="0"/>
              </a:spcBef>
              <a:spcAft>
                <a:spcPts val="600"/>
              </a:spcAft>
            </a:pPr>
            <a:r>
              <a:rPr lang="en-US" sz="2500" dirty="0"/>
              <a:t>Intervention- Spanish only workshop to understand the Special Education Process</a:t>
            </a:r>
          </a:p>
          <a:p>
            <a:pPr lvl="0">
              <a:lnSpc>
                <a:spcPct val="120000"/>
              </a:lnSpc>
              <a:spcBef>
                <a:spcPts val="0"/>
              </a:spcBef>
              <a:spcAft>
                <a:spcPts val="600"/>
              </a:spcAft>
            </a:pPr>
            <a:r>
              <a:rPr lang="en-US" sz="2500" dirty="0"/>
              <a:t>300+ persons Hispanic participants served to date</a:t>
            </a:r>
          </a:p>
          <a:p>
            <a:pPr lvl="1">
              <a:lnSpc>
                <a:spcPct val="120000"/>
              </a:lnSpc>
              <a:spcBef>
                <a:spcPts val="0"/>
              </a:spcBef>
              <a:spcAft>
                <a:spcPts val="600"/>
              </a:spcAft>
              <a:buFont typeface="Courier New" panose="02070309020205020404" pitchFamily="49" charset="0"/>
              <a:buChar char="o"/>
            </a:pPr>
            <a:r>
              <a:rPr lang="en-US" sz="2500" dirty="0"/>
              <a:t>pre- and post- survey for quantitative and qualitative data</a:t>
            </a:r>
          </a:p>
          <a:p>
            <a:pPr lvl="2">
              <a:lnSpc>
                <a:spcPct val="120000"/>
              </a:lnSpc>
              <a:spcBef>
                <a:spcPts val="0"/>
              </a:spcBef>
              <a:spcAft>
                <a:spcPts val="600"/>
              </a:spcAft>
              <a:buFont typeface="Wingdings" pitchFamily="2" charset="2"/>
              <a:buChar char="§"/>
            </a:pPr>
            <a:r>
              <a:rPr lang="en-US" sz="2500" dirty="0"/>
              <a:t>pre-survey is at the training</a:t>
            </a:r>
          </a:p>
          <a:p>
            <a:pPr lvl="2">
              <a:lnSpc>
                <a:spcPct val="120000"/>
              </a:lnSpc>
              <a:spcBef>
                <a:spcPts val="0"/>
              </a:spcBef>
              <a:spcAft>
                <a:spcPts val="600"/>
              </a:spcAft>
              <a:buFont typeface="Wingdings" pitchFamily="2" charset="2"/>
              <a:buChar char="§"/>
            </a:pPr>
            <a:r>
              <a:rPr lang="en-US" sz="2500" dirty="0"/>
              <a:t>post-survey is a take home</a:t>
            </a:r>
          </a:p>
          <a:p>
            <a:endParaRPr lang="en-US" dirty="0"/>
          </a:p>
        </p:txBody>
      </p:sp>
    </p:spTree>
    <p:extLst>
      <p:ext uri="{BB962C8B-B14F-4D97-AF65-F5344CB8AC3E}">
        <p14:creationId xmlns:p14="http://schemas.microsoft.com/office/powerpoint/2010/main" val="568408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1175</Words>
  <Application>Microsoft Office PowerPoint</Application>
  <PresentationFormat>Widescreen</PresentationFormat>
  <Paragraphs>155</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Narrow</vt:lpstr>
      <vt:lpstr>Calibri</vt:lpstr>
      <vt:lpstr>Calibri Light</vt:lpstr>
      <vt:lpstr>Courier New</vt:lpstr>
      <vt:lpstr>Wingdings</vt:lpstr>
      <vt:lpstr>Office Theme</vt:lpstr>
      <vt:lpstr>Discapacidades Son Habilidades: Realizando los sueños dentro la educación especial</vt:lpstr>
      <vt:lpstr>Participantes de Nuestra Investigación</vt:lpstr>
      <vt:lpstr>Entrenamientos Pasados y Eventos Invitadas </vt:lpstr>
      <vt:lpstr>Ubicaciones Geográficas</vt:lpstr>
      <vt:lpstr>Componentes del Entrenamiento de la Educación Especial</vt:lpstr>
      <vt:lpstr>Los Detalles del Entrenamiento</vt:lpstr>
      <vt:lpstr>Preguntas?</vt:lpstr>
      <vt:lpstr>Disabilities are Abilities:  Realizing Dreams within Special Education (Language Barrier vs Parental Advocacy Longitudinal Study)</vt:lpstr>
      <vt:lpstr>Research Participants</vt:lpstr>
      <vt:lpstr>Past Trainings &amp; Guest Speaking Events</vt:lpstr>
      <vt:lpstr>Geographical Locations</vt:lpstr>
      <vt:lpstr>SPED Components for Training</vt:lpstr>
      <vt:lpstr>The Training Details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Discapacidades son Habilidades: Realizando los sueños dentro la educación especial (Disabilities are Abilities:  Realizing Dreams within Special Education) (Language Barrier vs Parental Advocacy Longitudinal Study)</dc:title>
  <dc:creator>Otto, Claudia</dc:creator>
  <cp:lastModifiedBy>Renee N. Sansom</cp:lastModifiedBy>
  <cp:revision>8</cp:revision>
  <dcterms:created xsi:type="dcterms:W3CDTF">2022-03-15T19:41:23Z</dcterms:created>
  <dcterms:modified xsi:type="dcterms:W3CDTF">2022-03-29T21:29:29Z</dcterms:modified>
</cp:coreProperties>
</file>