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41"/>
  </p:notesMasterIdLst>
  <p:handoutMasterIdLst>
    <p:handoutMasterId r:id="rId42"/>
  </p:handoutMasterIdLst>
  <p:sldIdLst>
    <p:sldId id="256" r:id="rId6"/>
    <p:sldId id="257" r:id="rId7"/>
    <p:sldId id="258" r:id="rId8"/>
    <p:sldId id="281" r:id="rId9"/>
    <p:sldId id="262" r:id="rId10"/>
    <p:sldId id="268" r:id="rId11"/>
    <p:sldId id="269" r:id="rId12"/>
    <p:sldId id="283" r:id="rId13"/>
    <p:sldId id="282" r:id="rId14"/>
    <p:sldId id="459" r:id="rId15"/>
    <p:sldId id="456" r:id="rId16"/>
    <p:sldId id="260" r:id="rId17"/>
    <p:sldId id="276" r:id="rId18"/>
    <p:sldId id="277" r:id="rId19"/>
    <p:sldId id="461" r:id="rId20"/>
    <p:sldId id="460" r:id="rId21"/>
    <p:sldId id="457" r:id="rId22"/>
    <p:sldId id="265" r:id="rId23"/>
    <p:sldId id="264" r:id="rId24"/>
    <p:sldId id="263" r:id="rId25"/>
    <p:sldId id="272" r:id="rId26"/>
    <p:sldId id="273" r:id="rId27"/>
    <p:sldId id="274" r:id="rId28"/>
    <p:sldId id="275" r:id="rId29"/>
    <p:sldId id="270" r:id="rId30"/>
    <p:sldId id="285" r:id="rId31"/>
    <p:sldId id="286" r:id="rId32"/>
    <p:sldId id="304" r:id="rId33"/>
    <p:sldId id="369" r:id="rId34"/>
    <p:sldId id="344" r:id="rId35"/>
    <p:sldId id="454" r:id="rId36"/>
    <p:sldId id="292" r:id="rId37"/>
    <p:sldId id="455" r:id="rId38"/>
    <p:sldId id="266" r:id="rId39"/>
    <p:sldId id="27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0376" autoAdjust="0"/>
  </p:normalViewPr>
  <p:slideViewPr>
    <p:cSldViewPr snapToGrid="0">
      <p:cViewPr varScale="1">
        <p:scale>
          <a:sx n="53" d="100"/>
          <a:sy n="53" d="100"/>
        </p:scale>
        <p:origin x="1100"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Lst>
  <dgm:cxnLst>
    <dgm:cxn modelId="{825BC9D8-F515-4FBF-8CF8-23CD32968E1D}" type="presOf" srcId="{0DD8915E-DC14-41D6-9BB5-F49E1C265163}" destId="{E4B4F7C4-5024-45F0-9FD7-C5068A1AE6C4}" srcOrd="0" destOrd="0" presId="urn:microsoft.com/office/officeart/2016/7/layout/HorizontalActionList"/>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4/24/2024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4/24/2024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age is 16 to 64</a:t>
            </a:r>
          </a:p>
          <a:p>
            <a:r>
              <a:rPr lang="en-US" dirty="0"/>
              <a:t>PWOD September &amp; October 2023 No Change</a:t>
            </a:r>
          </a:p>
          <a:p>
            <a:r>
              <a:rPr lang="en-US" dirty="0"/>
              <a:t>PWD September &amp; October 2023 37.2% Down .1%</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3171795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132410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43422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SCOTUS permitting employers to adopt “voluntary affirmative action plans” where (1) preferences are intended to “eliminate manifest racial imbalance in traditionally segregated job categories”; (2) the rights of non-minority employees are “not unnecessarily trammeled”; and (3) the preferences are temporary in duration. Otherwise, absent very unique circumstances, protected characteristics cannot be the basis for making employment decisions. </a:t>
            </a:r>
          </a:p>
          <a:p>
            <a:r>
              <a:rPr lang="en-US" dirty="0"/>
              <a:t>A proper DEI program should seek to expand the “pool” of qualified candidates and make neutral hiring decisions within that pool. Selections based on protected characteristics are likely to be challenged and found to </a:t>
            </a:r>
            <a:r>
              <a:rPr lang="en-US"/>
              <a:t>be discriminatory.</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321271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I help you?”</a:t>
            </a:r>
          </a:p>
        </p:txBody>
      </p:sp>
      <p:sp>
        <p:nvSpPr>
          <p:cNvPr id="4" name="Slide Number Placeholder 3"/>
          <p:cNvSpPr>
            <a:spLocks noGrp="1"/>
          </p:cNvSpPr>
          <p:nvPr>
            <p:ph type="sldNum" sz="quarter" idx="5"/>
          </p:nvPr>
        </p:nvSpPr>
        <p:spPr/>
        <p:txBody>
          <a:bodyPr/>
          <a:lstStyle/>
          <a:p>
            <a:fld id="{22289C57-55D7-40A4-A101-E74FAC7A092B}" type="slidenum">
              <a:rPr lang="en-US" smtClean="0"/>
              <a:t>24</a:t>
            </a:fld>
            <a:endParaRPr lang="en-US" dirty="0"/>
          </a:p>
        </p:txBody>
      </p:sp>
    </p:spTree>
    <p:extLst>
      <p:ext uri="{BB962C8B-B14F-4D97-AF65-F5344CB8AC3E}">
        <p14:creationId xmlns:p14="http://schemas.microsoft.com/office/powerpoint/2010/main" val="4267709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dirty="0"/>
          </a:p>
        </p:txBody>
      </p:sp>
    </p:spTree>
    <p:extLst>
      <p:ext uri="{BB962C8B-B14F-4D97-AF65-F5344CB8AC3E}">
        <p14:creationId xmlns:p14="http://schemas.microsoft.com/office/powerpoint/2010/main" val="272784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dirty="0"/>
          </a:p>
        </p:txBody>
      </p:sp>
      <p:sp>
        <p:nvSpPr>
          <p:cNvPr id="164" name="Shape 164"/>
          <p:cNvSpPr>
            <a:spLocks noGrp="1"/>
          </p:cNvSpPr>
          <p:nvPr>
            <p:ph type="body" sz="quarter" idx="1"/>
          </p:nvPr>
        </p:nvSpPr>
        <p:spPr>
          <a:prstGeom prst="rect">
            <a:avLst/>
          </a:prstGeom>
        </p:spPr>
        <p:txBody>
          <a:bodyPr/>
          <a:lstStyle/>
          <a:p>
            <a:pPr>
              <a:defRPr b="0"/>
            </a:pPr>
            <a:endParaRPr sz="1200" dirty="0"/>
          </a:p>
        </p:txBody>
      </p:sp>
    </p:spTree>
    <p:extLst>
      <p:ext uri="{BB962C8B-B14F-4D97-AF65-F5344CB8AC3E}">
        <p14:creationId xmlns:p14="http://schemas.microsoft.com/office/powerpoint/2010/main" val="3373477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dirty="0"/>
          </a:p>
        </p:txBody>
      </p:sp>
      <p:sp>
        <p:nvSpPr>
          <p:cNvPr id="205" name="Shape 205"/>
          <p:cNvSpPr>
            <a:spLocks noGrp="1"/>
          </p:cNvSpPr>
          <p:nvPr>
            <p:ph type="body" sz="quarter" idx="1"/>
          </p:nvPr>
        </p:nvSpPr>
        <p:spPr>
          <a:prstGeom prst="rect">
            <a:avLst/>
          </a:prstGeom>
        </p:spPr>
        <p:txBody>
          <a:bodyPr/>
          <a:lstStyle/>
          <a:p>
            <a:r>
              <a:rPr lang="en-US" sz="1200" dirty="0"/>
              <a:t>Alteration.  A change to a building or facility that affects or could affect the usability of the building or facility or portion thereof.</a:t>
            </a:r>
          </a:p>
          <a:p>
            <a:r>
              <a:rPr lang="en-US" sz="1200" dirty="0">
                <a:effectLst/>
              </a:rPr>
              <a:t>It shall be considered discrimination….. with respect to alterations….. to fail to make the alterations in such a manner that, to the maximum extent feasible, the path of travel to the altered area, and the bathrooms, telephones, and drinking fountains serving the altered area, are readily accessible to and usable by individuals with disabilities….. (42 U.S.C. §12147(a)</a:t>
            </a:r>
          </a:p>
          <a:p>
            <a:endParaRPr lang="en-US" sz="1200" b="1" i="1" dirty="0">
              <a:effectLst/>
            </a:endParaRPr>
          </a:p>
          <a:p>
            <a:r>
              <a:rPr lang="en-US" sz="1200" b="1" i="1" dirty="0">
                <a:effectLst/>
              </a:rPr>
              <a:t>Five ADA Modifications Which Are Generally Readily Achievable </a:t>
            </a:r>
            <a:endParaRPr lang="en-US" sz="1200" dirty="0">
              <a:effectLst/>
            </a:endParaRPr>
          </a:p>
          <a:p>
            <a:pPr marL="342900" indent="-342900">
              <a:buFont typeface="+mj-lt"/>
              <a:buAutoNum type="arabicPeriod"/>
            </a:pPr>
            <a:r>
              <a:rPr lang="en-US" sz="1200" dirty="0">
                <a:effectLst/>
              </a:rPr>
              <a:t>Creating additional disabled parking spaces, including “van accessible” parking spaces;</a:t>
            </a:r>
          </a:p>
          <a:p>
            <a:pPr marL="342900" indent="-342900">
              <a:buFont typeface="+mj-lt"/>
              <a:buAutoNum type="arabicPeriod"/>
            </a:pPr>
            <a:r>
              <a:rPr lang="en-US" sz="1200" dirty="0">
                <a:effectLst/>
              </a:rPr>
              <a:t>Installing “curb cuts” in sidewalks to allow wheelchair access;</a:t>
            </a:r>
          </a:p>
          <a:p>
            <a:pPr marL="342900" indent="-342900">
              <a:buFont typeface="+mj-lt"/>
              <a:buAutoNum type="arabicPeriod"/>
            </a:pPr>
            <a:r>
              <a:rPr lang="en-US" sz="1200" dirty="0">
                <a:effectLst/>
              </a:rPr>
              <a:t>Repositioning furniture or office equipment to allow a more accessible path of travel;</a:t>
            </a:r>
          </a:p>
          <a:p>
            <a:pPr marL="342900" indent="-342900">
              <a:buFont typeface="+mj-lt"/>
              <a:buAutoNum type="arabicPeriod"/>
            </a:pPr>
            <a:r>
              <a:rPr lang="en-US" sz="1200" dirty="0">
                <a:effectLst/>
              </a:rPr>
              <a:t>Installing raised toilet seats and “grab bars” in restrooms; and</a:t>
            </a:r>
          </a:p>
          <a:p>
            <a:pPr marL="342900" indent="-342900">
              <a:buFont typeface="+mj-lt"/>
              <a:buAutoNum type="arabicPeriod"/>
            </a:pPr>
            <a:r>
              <a:rPr lang="en-US" sz="1200" dirty="0">
                <a:effectLst/>
              </a:rPr>
              <a:t>Installing accessible door hardware that does not require turning or twisting to open doors.</a:t>
            </a:r>
          </a:p>
          <a:p>
            <a:pPr marL="342900" indent="-342900">
              <a:buFont typeface="+mj-lt"/>
              <a:buAutoNum type="arabicPeriod"/>
            </a:pPr>
            <a:endParaRPr lang="en-US" sz="1200" b="1" i="1" dirty="0">
              <a:effectLst/>
            </a:endParaRPr>
          </a:p>
        </p:txBody>
      </p:sp>
    </p:spTree>
    <p:extLst>
      <p:ext uri="{BB962C8B-B14F-4D97-AF65-F5344CB8AC3E}">
        <p14:creationId xmlns:p14="http://schemas.microsoft.com/office/powerpoint/2010/main" val="2787798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dirty="0"/>
          </a:p>
        </p:txBody>
      </p:sp>
      <p:sp>
        <p:nvSpPr>
          <p:cNvPr id="205" name="Shape 205"/>
          <p:cNvSpPr>
            <a:spLocks noGrp="1"/>
          </p:cNvSpPr>
          <p:nvPr>
            <p:ph type="body" sz="quarter" idx="1"/>
          </p:nvPr>
        </p:nvSpPr>
        <p:spPr>
          <a:prstGeom prst="rect">
            <a:avLst/>
          </a:prstGeom>
        </p:spPr>
        <p:txBody>
          <a:bodyPr/>
          <a:lstStyle/>
          <a:p>
            <a:r>
              <a:rPr lang="en-US" sz="1400" b="1" dirty="0"/>
              <a:t>This generally includes changes such as making the doorway width accessible, building a ramp to the front entrance, or restriping a parking lot to create accessible spaces. If there are no features that still need to be made ADA compliant, then the business would not be required to spend any additional funds</a:t>
            </a:r>
            <a:r>
              <a:rPr lang="en-US" sz="1400" dirty="0"/>
              <a:t>.</a:t>
            </a:r>
          </a:p>
          <a:p>
            <a:endParaRPr lang="en-US" sz="1400" dirty="0"/>
          </a:p>
          <a:p>
            <a:r>
              <a:rPr lang="en-US" sz="1400" dirty="0"/>
              <a:t>After March 15, 2012 – 2010 Standards apply</a:t>
            </a:r>
          </a:p>
          <a:p>
            <a:r>
              <a:rPr lang="en-US" sz="1400" dirty="0"/>
              <a:t>September 15, 2010 to March 15, 2010 – can use either 1991 ADAAG or 2010 Standards</a:t>
            </a:r>
          </a:p>
          <a:p>
            <a:r>
              <a:rPr lang="en-US" sz="1400" dirty="0"/>
              <a:t>After January 26, 1992 – 1991 ADAAG</a:t>
            </a:r>
            <a:r>
              <a:rPr lang="en-US" sz="1400" baseline="0" dirty="0"/>
              <a:t> applies</a:t>
            </a:r>
            <a:endParaRPr lang="en-US" sz="1400" dirty="0"/>
          </a:p>
        </p:txBody>
      </p:sp>
    </p:spTree>
    <p:extLst>
      <p:ext uri="{BB962C8B-B14F-4D97-AF65-F5344CB8AC3E}">
        <p14:creationId xmlns:p14="http://schemas.microsoft.com/office/powerpoint/2010/main" val="1798004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dirty="0"/>
          </a:p>
        </p:txBody>
      </p:sp>
      <p:sp>
        <p:nvSpPr>
          <p:cNvPr id="170" name="Shape 170"/>
          <p:cNvSpPr>
            <a:spLocks noGrp="1"/>
          </p:cNvSpPr>
          <p:nvPr>
            <p:ph type="body" sz="quarter" idx="1"/>
          </p:nvPr>
        </p:nvSpPr>
        <p:spPr>
          <a:prstGeom prst="rect">
            <a:avLst/>
          </a:prstGeom>
        </p:spPr>
        <p:txBody>
          <a:bodyPr/>
          <a:lstStyle/>
          <a:p>
            <a:r>
              <a:rPr lang="en-US" sz="1200" dirty="0"/>
              <a:t>Alteration: </a:t>
            </a:r>
            <a:r>
              <a:rPr lang="en-US" sz="1400" b="0" i="0" u="sng" dirty="0">
                <a:effectLst/>
                <a:latin typeface="+mj-lt"/>
                <a:ea typeface="+mj-ea"/>
                <a:cs typeface="+mj-cs"/>
                <a:sym typeface="Arial"/>
              </a:rPr>
              <a:t>A change to a building or facility that affects or could affect the usability of the building or facility or portion thereof.</a:t>
            </a:r>
            <a:r>
              <a:rPr lang="en-US" sz="1400" b="0" i="0" dirty="0">
                <a:effectLst/>
                <a:latin typeface="+mj-lt"/>
                <a:ea typeface="+mj-ea"/>
                <a:cs typeface="+mj-cs"/>
                <a:sym typeface="Arial"/>
              </a:rPr>
              <a:t>  Alterations include, but are not limited to, remodeling, renovation, rehabilitation, reconstruction, historic restoration, resurfacing of circulation paths or vehicular ways, changes or rearrangement of the structural parts or elements, and changes or rearrangement in the plan configuration of walls and full-height partitions.  Normal maintenance, reroofing, painting or wallpapering, or changes to mechanical and electrical systems are not alterations unless they affect the usability of the building or facility.</a:t>
            </a:r>
            <a:endParaRPr sz="1200" dirty="0"/>
          </a:p>
        </p:txBody>
      </p:sp>
    </p:spTree>
    <p:extLst>
      <p:ext uri="{BB962C8B-B14F-4D97-AF65-F5344CB8AC3E}">
        <p14:creationId xmlns:p14="http://schemas.microsoft.com/office/powerpoint/2010/main" val="2688169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dirty="0"/>
          </a:p>
        </p:txBody>
      </p:sp>
      <p:sp>
        <p:nvSpPr>
          <p:cNvPr id="170" name="Shape 170"/>
          <p:cNvSpPr>
            <a:spLocks noGrp="1"/>
          </p:cNvSpPr>
          <p:nvPr>
            <p:ph type="body" sz="quarter" idx="1"/>
          </p:nvPr>
        </p:nvSpPr>
        <p:spPr>
          <a:prstGeom prst="rect">
            <a:avLst/>
          </a:prstGeom>
        </p:spPr>
        <p:txBody>
          <a:bodyPr/>
          <a:lstStyle/>
          <a:p>
            <a:r>
              <a:rPr lang="en-US" sz="1200" dirty="0"/>
              <a:t>Alteration: </a:t>
            </a:r>
            <a:r>
              <a:rPr lang="en-US" sz="1400" b="0" i="0" u="sng" dirty="0">
                <a:effectLst/>
                <a:latin typeface="+mj-lt"/>
                <a:ea typeface="+mj-ea"/>
                <a:cs typeface="+mj-cs"/>
                <a:sym typeface="Arial"/>
              </a:rPr>
              <a:t>A change to a building or facility that affects or could affect the usability of the building or facility or portion thereof.</a:t>
            </a:r>
            <a:r>
              <a:rPr lang="en-US" sz="1400" b="0" i="0" dirty="0">
                <a:effectLst/>
                <a:latin typeface="+mj-lt"/>
                <a:ea typeface="+mj-ea"/>
                <a:cs typeface="+mj-cs"/>
                <a:sym typeface="Arial"/>
              </a:rPr>
              <a:t>  Alterations include, but are not limited to, remodeling, renovation, rehabilitation, reconstruction, historic restoration, resurfacing of circulation paths or vehicular ways, changes or rearrangement of the structural parts or elements, and changes or rearrangement in the plan configuration of walls and full-height partitions.  Normal maintenance, reroofing, painting or wallpapering, or changes to mechanical and electrical systems are not alterations unless they affect the usability of the building or facility.</a:t>
            </a:r>
            <a:endParaRPr sz="1200" dirty="0"/>
          </a:p>
        </p:txBody>
      </p:sp>
    </p:spTree>
    <p:extLst>
      <p:ext uri="{BB962C8B-B14F-4D97-AF65-F5344CB8AC3E}">
        <p14:creationId xmlns:p14="http://schemas.microsoft.com/office/powerpoint/2010/main" val="178086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4129031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dirty="0"/>
          </a:p>
        </p:txBody>
      </p:sp>
      <p:sp>
        <p:nvSpPr>
          <p:cNvPr id="170" name="Shape 170"/>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t>Primary Function: </a:t>
            </a:r>
            <a:r>
              <a:rPr lang="en-US" sz="1400" b="0" u="sng" dirty="0"/>
              <a:t>A major activity for which the facility is intended.</a:t>
            </a:r>
            <a:r>
              <a:rPr lang="en-US" sz="1400" b="0" i="0" dirty="0">
                <a:effectLst/>
                <a:latin typeface="+mj-lt"/>
                <a:ea typeface="+mj-ea"/>
                <a:cs typeface="+mj-cs"/>
                <a:sym typeface="Arial"/>
              </a:rPr>
              <a:t> </a:t>
            </a:r>
            <a:r>
              <a:rPr lang="en-US" sz="1400" b="0" i="0" u="none" strike="noStrike" baseline="0" dirty="0">
                <a:latin typeface="+mj-lt"/>
                <a:ea typeface="+mj-ea"/>
                <a:cs typeface="+mj-cs"/>
                <a:sym typeface="Arial"/>
              </a:rPr>
              <a:t>Areas that contain a primary function include, but are not limited to, [the customer services lobby of a bank, 36.403(b)], the dining area of a cafeteria, the meeting rooms in a conference center, as well as offices and other work areas in which the activities of the public accommodation or other private entity using the facility are carried out. Mechanical rooms, boiler rooms, supply storage rooms, employee lounges or locker rooms, janitorial closets,</a:t>
            </a:r>
          </a:p>
          <a:p>
            <a:r>
              <a:rPr lang="en-US" sz="1400" b="0" i="0" u="none" strike="noStrike" baseline="0" dirty="0">
                <a:latin typeface="+mj-lt"/>
                <a:ea typeface="+mj-ea"/>
                <a:cs typeface="+mj-cs"/>
                <a:sym typeface="Arial"/>
              </a:rPr>
              <a:t>entrances, corridors, and restrooms are not areas containing a primary function.  [Restrooms are not areas containing a primary function unless the provision of restrooms is a primary purpose of the area, e.g., in highway rest stops.]</a:t>
            </a:r>
            <a:endParaRPr sz="1200" dirty="0"/>
          </a:p>
        </p:txBody>
      </p:sp>
    </p:spTree>
    <p:extLst>
      <p:ext uri="{BB962C8B-B14F-4D97-AF65-F5344CB8AC3E}">
        <p14:creationId xmlns:p14="http://schemas.microsoft.com/office/powerpoint/2010/main" val="2091898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dirty="0"/>
          </a:p>
        </p:txBody>
      </p:sp>
      <p:sp>
        <p:nvSpPr>
          <p:cNvPr id="170" name="Shape 170"/>
          <p:cNvSpPr>
            <a:spLocks noGrp="1"/>
          </p:cNvSpPr>
          <p:nvPr>
            <p:ph type="body" sz="quarter" idx="1"/>
          </p:nvPr>
        </p:nvSpPr>
        <p:spPr>
          <a:prstGeom prst="rect">
            <a:avLst/>
          </a:prstGeom>
        </p:spPr>
        <p:txBody>
          <a:bodyPr/>
          <a:lstStyle/>
          <a:p>
            <a:r>
              <a:rPr lang="en-US" sz="1200" dirty="0"/>
              <a:t>Over 20% of the cost is considered disproportionate.</a:t>
            </a:r>
          </a:p>
          <a:p>
            <a:r>
              <a:rPr lang="en-US" sz="1200" dirty="0"/>
              <a:t>See</a:t>
            </a:r>
            <a:r>
              <a:rPr lang="en-US" sz="1200" baseline="0" dirty="0"/>
              <a:t> also </a:t>
            </a:r>
            <a:endParaRPr lang="en-US" sz="1200" dirty="0"/>
          </a:p>
        </p:txBody>
      </p:sp>
    </p:spTree>
    <p:extLst>
      <p:ext uri="{BB962C8B-B14F-4D97-AF65-F5344CB8AC3E}">
        <p14:creationId xmlns:p14="http://schemas.microsoft.com/office/powerpoint/2010/main" val="44602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dirty="0"/>
          </a:p>
        </p:txBody>
      </p:sp>
      <p:sp>
        <p:nvSpPr>
          <p:cNvPr id="170" name="Shape 170"/>
          <p:cNvSpPr>
            <a:spLocks noGrp="1"/>
          </p:cNvSpPr>
          <p:nvPr>
            <p:ph type="body" sz="quarter" idx="1"/>
          </p:nvPr>
        </p:nvSpPr>
        <p:spPr>
          <a:prstGeom prst="rect">
            <a:avLst/>
          </a:prstGeom>
        </p:spPr>
        <p:txBody>
          <a:bodyPr/>
          <a:lstStyle/>
          <a:p>
            <a:r>
              <a:rPr lang="en-US" sz="1200" dirty="0"/>
              <a:t>These are from the DOJ Title III regulations</a:t>
            </a:r>
            <a:endParaRPr sz="1200" dirty="0"/>
          </a:p>
        </p:txBody>
      </p:sp>
    </p:spTree>
    <p:extLst>
      <p:ext uri="{BB962C8B-B14F-4D97-AF65-F5344CB8AC3E}">
        <p14:creationId xmlns:p14="http://schemas.microsoft.com/office/powerpoint/2010/main" val="2208993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dirty="0"/>
          </a:p>
        </p:txBody>
      </p:sp>
      <p:sp>
        <p:nvSpPr>
          <p:cNvPr id="228" name="Shape 228"/>
          <p:cNvSpPr>
            <a:spLocks noGrp="1"/>
          </p:cNvSpPr>
          <p:nvPr>
            <p:ph type="body" sz="quarter" idx="1"/>
          </p:nvPr>
        </p:nvSpPr>
        <p:spPr>
          <a:prstGeom prst="rect">
            <a:avLst/>
          </a:prstGeom>
        </p:spPr>
        <p:txBody>
          <a:bodyPr/>
          <a:lstStyle/>
          <a:p>
            <a:endParaRPr sz="1200" dirty="0"/>
          </a:p>
        </p:txBody>
      </p:sp>
    </p:spTree>
    <p:extLst>
      <p:ext uri="{BB962C8B-B14F-4D97-AF65-F5344CB8AC3E}">
        <p14:creationId xmlns:p14="http://schemas.microsoft.com/office/powerpoint/2010/main" val="1856397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35</a:t>
            </a:fld>
            <a:endParaRPr lang="en-US" dirty="0"/>
          </a:p>
        </p:txBody>
      </p:sp>
    </p:spTree>
    <p:extLst>
      <p:ext uri="{BB962C8B-B14F-4D97-AF65-F5344CB8AC3E}">
        <p14:creationId xmlns:p14="http://schemas.microsoft.com/office/powerpoint/2010/main" val="58752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267155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age is 16 to 64</a:t>
            </a: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343795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 WOTC is equal to 40% of up to $6,000 of wages paid to, or incurred on behalf of, an individual who is in their first year of employment; is certified as being a member of a targeted group; and</a:t>
            </a:r>
          </a:p>
          <a:p>
            <a:pPr>
              <a:buFont typeface="Arial" panose="020B0604020202020204" pitchFamily="34" charset="0"/>
              <a:buNone/>
            </a:pPr>
            <a:r>
              <a:rPr lang="en-US" dirty="0"/>
              <a:t>performs at least 400 hours of services for that employer. Thus, the maximum tax credit is generally $2,400.</a:t>
            </a:r>
          </a:p>
          <a:p>
            <a:pPr>
              <a:buFont typeface="Arial" panose="020B0604020202020204" pitchFamily="34" charset="0"/>
              <a:buNone/>
            </a:pPr>
            <a:endParaRPr lang="en-US" dirty="0"/>
          </a:p>
          <a:p>
            <a:pPr>
              <a:buFont typeface="Arial" panose="020B0604020202020204" pitchFamily="34" charset="0"/>
              <a:buNone/>
            </a:pPr>
            <a:r>
              <a:rPr lang="en-US" dirty="0"/>
              <a:t>The Disabled Access Credit is a non-refundable credit for small businesses that have expenses for providing access to people with disabilities. An eligible small business is one that earned $1 million or less or had no more than 30 full-time employees in the previous year. Small businesses claim a 50% credit for eligible access expenditures. The business can claim the credit each year they have access expenditures. 1. To remove barriers that prevent a business from being accessible to or usable by individuals with disabilities; 2. To provide qualified interpreters or other methods of making audio materials available to hearing-impaired individuals; 3. To provide qualified readers, taped texts, and other methods of making visual materials available to individuals with visual impairments; or 4. To acquire or modify equipment or devices for individuals with disabilities.</a:t>
            </a:r>
          </a:p>
          <a:p>
            <a:pPr>
              <a:buFont typeface="Arial" panose="020B0604020202020204" pitchFamily="34" charset="0"/>
              <a:buNone/>
            </a:pPr>
            <a:endParaRPr lang="en-US" dirty="0"/>
          </a:p>
          <a:p>
            <a:r>
              <a:rPr lang="en-US" dirty="0"/>
              <a:t>The architectural barrier removal tax deduction encourages businesses of any size to remove architectural and transportation barriers that helps people with disabilities and the elderly get around more easily. Businesses may claim a deduction of up to $15,000 a year for qualified expenses on items that normally must be capitalized. Businesses claim this deduction by listing it as a separate expense on their income tax return. Businesses may use the Disabled Access Credit and the architectural tax deduction together in the same tax year if the expenses meet the requirements of both benefits.</a:t>
            </a:r>
          </a:p>
          <a:p>
            <a:pPr>
              <a:buFont typeface="Arial" panose="020B0604020202020204" pitchFamily="34" charset="0"/>
              <a:buNone/>
            </a:pPr>
            <a:endParaRPr lang="en-US" dirty="0"/>
          </a:p>
          <a:p>
            <a:pPr>
              <a:buFont typeface="Arial" panose="020B0604020202020204" pitchFamily="34" charset="0"/>
              <a:buNone/>
            </a:pPr>
            <a:endParaRPr lang="en-US" dirty="0"/>
          </a:p>
          <a:p>
            <a:pPr>
              <a:buFont typeface="Arial" panose="020B0604020202020204" pitchFamily="34" charset="0"/>
              <a:buNone/>
            </a:pPr>
            <a:endParaRPr lang="en-US" dirty="0"/>
          </a:p>
          <a:p>
            <a:pPr>
              <a:buFont typeface="Arial" panose="020B0604020202020204" pitchFamily="34" charset="0"/>
              <a:buNone/>
            </a:pPr>
            <a:r>
              <a:rPr lang="en-US" dirty="0"/>
              <a:t>	</a:t>
            </a:r>
          </a:p>
          <a:p>
            <a:pPr>
              <a:buFont typeface="Arial" panose="020B0604020202020204" pitchFamily="34" charset="0"/>
              <a:buNone/>
            </a:pPr>
            <a:endParaRPr lang="en-US" dirty="0"/>
          </a:p>
          <a:p>
            <a:pPr>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77581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351935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 WOTC is equal to 40% of up to $6,000 of wages paid to, or incurred on behalf of, an individual who is in their first year of employment; is certified as being a member of a targeted group; and</a:t>
            </a:r>
          </a:p>
          <a:p>
            <a:pPr>
              <a:buFont typeface="Arial" panose="020B0604020202020204" pitchFamily="34" charset="0"/>
              <a:buNone/>
            </a:pPr>
            <a:r>
              <a:rPr lang="en-US" dirty="0"/>
              <a:t>performs at least 400 hours of services for that employer. Thus, the maximum tax credit is generally $2,400.</a:t>
            </a:r>
          </a:p>
          <a:p>
            <a:pPr>
              <a:buFont typeface="Arial" panose="020B0604020202020204" pitchFamily="34" charset="0"/>
              <a:buNone/>
            </a:pPr>
            <a:endParaRPr lang="en-US" dirty="0"/>
          </a:p>
          <a:p>
            <a:pPr>
              <a:buFont typeface="Arial" panose="020B0604020202020204" pitchFamily="34" charset="0"/>
              <a:buNone/>
            </a:pPr>
            <a:r>
              <a:rPr lang="en-US" dirty="0"/>
              <a:t>The Disabled Access Credit is a non-refundable credit for small businesses that have expenses for providing access to people with disabilities. An eligible small business is one that earned $1 million or less or had no more than 30 full-time employees in the previous year. Small businesses claim a 50% credit for eligible access expenditures. The business can claim the credit each year they have access expenditures. 1. To remove barriers that prevent a business from being accessible to or usable by individuals with disabilities; 2. To provide qualified interpreters or other methods of making audio materials available to hearing-impaired individuals; 3. To provide qualified readers, taped texts, and other methods of making visual materials available to individuals with visual impairments; or 4. To acquire or modify equipment or devices for individuals with disabilities.</a:t>
            </a:r>
          </a:p>
          <a:p>
            <a:pPr>
              <a:buFont typeface="Arial" panose="020B0604020202020204" pitchFamily="34" charset="0"/>
              <a:buNone/>
            </a:pPr>
            <a:endParaRPr lang="en-US" dirty="0"/>
          </a:p>
          <a:p>
            <a:r>
              <a:rPr lang="en-US" dirty="0"/>
              <a:t>The architectural barrier removal tax deduction encourages businesses of any size to remove architectural and transportation barriers that helps people with disabilities and the elderly get around more easily. Businesses may claim a deduction of up to $15,000 a year for qualified expenses on items that normally must be capitalized. Businesses claim this deduction by listing it as a separate expense on their income tax return. Businesses may use the Disabled Access Credit and the architectural tax deduction together in the same tax year if the expenses meet the requirements of both benefits.</a:t>
            </a:r>
          </a:p>
          <a:p>
            <a:pPr>
              <a:buFont typeface="Arial" panose="020B0604020202020204" pitchFamily="34" charset="0"/>
              <a:buNone/>
            </a:pPr>
            <a:endParaRPr lang="en-US" dirty="0"/>
          </a:p>
          <a:p>
            <a:pPr>
              <a:buFont typeface="Arial" panose="020B0604020202020204" pitchFamily="34" charset="0"/>
              <a:buNone/>
            </a:pPr>
            <a:endParaRPr lang="en-US" dirty="0"/>
          </a:p>
          <a:p>
            <a:pPr>
              <a:buFont typeface="Arial" panose="020B0604020202020204" pitchFamily="34" charset="0"/>
              <a:buNone/>
            </a:pPr>
            <a:endParaRPr lang="en-US" dirty="0"/>
          </a:p>
          <a:p>
            <a:pPr>
              <a:buFont typeface="Arial" panose="020B0604020202020204" pitchFamily="34" charset="0"/>
              <a:buNone/>
            </a:pPr>
            <a:r>
              <a:rPr lang="en-US" dirty="0"/>
              <a:t>	</a:t>
            </a:r>
          </a:p>
          <a:p>
            <a:pPr>
              <a:buFont typeface="Arial" panose="020B0604020202020204" pitchFamily="34" charset="0"/>
              <a:buNone/>
            </a:pPr>
            <a:endParaRPr lang="en-US" dirty="0"/>
          </a:p>
          <a:p>
            <a:pPr>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374110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tabLst>
                <a:tab pos="4572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Equal Opportunity and Non-Discrimination 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Clearly state that your organization does not discriminate on the basis of disability, and that all qualified individuals will be considered for employment opportunities.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Reasonable Accommodation 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Define the process for requesting reasonable accommodations, such as assistive technology, flexible work schedules, or physical modifications to the workplace.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Designate a point of contact or a specific department responsible for handling accommodation requests.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Ensure confidentiality in the accommodation request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Inclusive Job Descriptions and Qualifications: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Craft job descriptions and qualifications that focus on essential job functions and qualifications, avoiding unnecessary barriers that may exclude individuals with disabilities.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Accessibility: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Ensure that the hiring process is accessible to all candidates, including those with disabilities. This includes accessible online application forms and websites.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Make interview locations physically accessible to individuals with mobility impairments.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Training and Sensitivity: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Train HR staff and hiring managers on disability awareness and the importance of creating an inclusive workplace.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Provide guidelines for conducting interviews with candidates with disabilities and focus on their qualifications, not their disabilities.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Anti-Retaliation 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Ensure that employees who disclose a disability or request accommodation are protected from retaliation and discrimination.</a:t>
            </a:r>
          </a:p>
          <a:p>
            <a:pPr marL="342900" marR="0" lvl="0" indent="-342900">
              <a:lnSpc>
                <a:spcPct val="107000"/>
              </a:lnSpc>
              <a:spcBef>
                <a:spcPts val="0"/>
              </a:spcBef>
              <a:spcAft>
                <a:spcPts val="0"/>
              </a:spcAft>
              <a:tabLst>
                <a:tab pos="4572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Disability Disclosure (Section 503):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Make it clear that disclosure of a disability is voluntary, and no candidate should be pressured to disclose.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Emphasize that disclosure will not have a negative impact on the hiring decision.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103498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858873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Click to edit Master title style</a:t>
            </a:r>
          </a:p>
        </p:txBody>
      </p:sp>
      <p:sp>
        <p:nvSpPr>
          <p:cNvPr id="30" name="Shape 30"/>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1509175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12D8-7DA5-89CE-4C66-F7C02DB3B2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89E6DD-FE7F-4939-9D91-59281B3FC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4678D8-A54A-AAB1-E5E3-4022DF445E82}"/>
              </a:ext>
            </a:extLst>
          </p:cNvPr>
          <p:cNvSpPr>
            <a:spLocks noGrp="1"/>
          </p:cNvSpPr>
          <p:nvPr>
            <p:ph type="dt" sz="half" idx="10"/>
          </p:nvPr>
        </p:nvSpPr>
        <p:spPr/>
        <p:txBody>
          <a:bodyPr/>
          <a:lstStyle/>
          <a:p>
            <a:fld id="{C25030CB-D195-47C5-8A20-0CCFD40C751F}" type="datetimeFigureOut">
              <a:rPr lang="en-US" smtClean="0"/>
              <a:t>4/24/2024</a:t>
            </a:fld>
            <a:endParaRPr lang="en-US"/>
          </a:p>
        </p:txBody>
      </p:sp>
      <p:sp>
        <p:nvSpPr>
          <p:cNvPr id="5" name="Footer Placeholder 4">
            <a:extLst>
              <a:ext uri="{FF2B5EF4-FFF2-40B4-BE49-F238E27FC236}">
                <a16:creationId xmlns:a16="http://schemas.microsoft.com/office/drawing/2014/main" id="{CBF942EC-5A3E-6DF9-3D32-4CA6BEBC0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F52EE-2B23-6521-51D9-4B3C23243432}"/>
              </a:ext>
            </a:extLst>
          </p:cNvPr>
          <p:cNvSpPr>
            <a:spLocks noGrp="1"/>
          </p:cNvSpPr>
          <p:nvPr>
            <p:ph type="sldNum" sz="quarter" idx="12"/>
          </p:nvPr>
        </p:nvSpPr>
        <p:spPr/>
        <p:txBody>
          <a:bodyPr/>
          <a:lstStyle/>
          <a:p>
            <a:fld id="{2EB0FB6E-6B5D-4887-B9C9-8AEBE99E5FFE}" type="slidenum">
              <a:rPr lang="en-US" smtClean="0"/>
              <a:t>‹#›</a:t>
            </a:fld>
            <a:endParaRPr lang="en-US"/>
          </a:p>
        </p:txBody>
      </p:sp>
    </p:spTree>
    <p:extLst>
      <p:ext uri="{BB962C8B-B14F-4D97-AF65-F5344CB8AC3E}">
        <p14:creationId xmlns:p14="http://schemas.microsoft.com/office/powerpoint/2010/main" val="1033401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C128-BF6B-9323-84D6-2857CDF863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61ADC-DC0B-C1AE-D004-C887ADF600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74AB6-C1E2-1542-940E-0FFD025C4A1A}"/>
              </a:ext>
            </a:extLst>
          </p:cNvPr>
          <p:cNvSpPr>
            <a:spLocks noGrp="1"/>
          </p:cNvSpPr>
          <p:nvPr>
            <p:ph type="dt" sz="half" idx="10"/>
          </p:nvPr>
        </p:nvSpPr>
        <p:spPr/>
        <p:txBody>
          <a:bodyPr/>
          <a:lstStyle/>
          <a:p>
            <a:fld id="{C25030CB-D195-47C5-8A20-0CCFD40C751F}" type="datetimeFigureOut">
              <a:rPr lang="en-US" smtClean="0"/>
              <a:t>4/24/2024</a:t>
            </a:fld>
            <a:endParaRPr lang="en-US"/>
          </a:p>
        </p:txBody>
      </p:sp>
      <p:sp>
        <p:nvSpPr>
          <p:cNvPr id="5" name="Footer Placeholder 4">
            <a:extLst>
              <a:ext uri="{FF2B5EF4-FFF2-40B4-BE49-F238E27FC236}">
                <a16:creationId xmlns:a16="http://schemas.microsoft.com/office/drawing/2014/main" id="{316F9C7B-C9D1-F654-B8EB-85EE62D38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7DB1A-1646-7846-84F2-7F9C9C932B48}"/>
              </a:ext>
            </a:extLst>
          </p:cNvPr>
          <p:cNvSpPr>
            <a:spLocks noGrp="1"/>
          </p:cNvSpPr>
          <p:nvPr>
            <p:ph type="sldNum" sz="quarter" idx="12"/>
          </p:nvPr>
        </p:nvSpPr>
        <p:spPr/>
        <p:txBody>
          <a:bodyPr/>
          <a:lstStyle/>
          <a:p>
            <a:fld id="{2EB0FB6E-6B5D-4887-B9C9-8AEBE99E5FFE}" type="slidenum">
              <a:rPr lang="en-US" smtClean="0"/>
              <a:t>‹#›</a:t>
            </a:fld>
            <a:endParaRPr lang="en-US"/>
          </a:p>
        </p:txBody>
      </p:sp>
    </p:spTree>
    <p:extLst>
      <p:ext uri="{BB962C8B-B14F-4D97-AF65-F5344CB8AC3E}">
        <p14:creationId xmlns:p14="http://schemas.microsoft.com/office/powerpoint/2010/main" val="3992218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FEFB-A8D1-7969-B980-CD8EDA9084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661E0F-F447-E439-B37E-EFF2DC9D2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A9F1B-B053-BB1C-333F-BAFE37AD2AED}"/>
              </a:ext>
            </a:extLst>
          </p:cNvPr>
          <p:cNvSpPr>
            <a:spLocks noGrp="1"/>
          </p:cNvSpPr>
          <p:nvPr>
            <p:ph type="dt" sz="half" idx="10"/>
          </p:nvPr>
        </p:nvSpPr>
        <p:spPr/>
        <p:txBody>
          <a:bodyPr/>
          <a:lstStyle/>
          <a:p>
            <a:fld id="{C25030CB-D195-47C5-8A20-0CCFD40C751F}" type="datetimeFigureOut">
              <a:rPr lang="en-US" smtClean="0"/>
              <a:t>4/24/2024</a:t>
            </a:fld>
            <a:endParaRPr lang="en-US"/>
          </a:p>
        </p:txBody>
      </p:sp>
      <p:sp>
        <p:nvSpPr>
          <p:cNvPr id="5" name="Footer Placeholder 4">
            <a:extLst>
              <a:ext uri="{FF2B5EF4-FFF2-40B4-BE49-F238E27FC236}">
                <a16:creationId xmlns:a16="http://schemas.microsoft.com/office/drawing/2014/main" id="{4F1EB83F-FB47-3DEF-FD31-6B0162EEE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FEFD1-8571-91F4-26E3-E5444CF1A88E}"/>
              </a:ext>
            </a:extLst>
          </p:cNvPr>
          <p:cNvSpPr>
            <a:spLocks noGrp="1"/>
          </p:cNvSpPr>
          <p:nvPr>
            <p:ph type="sldNum" sz="quarter" idx="12"/>
          </p:nvPr>
        </p:nvSpPr>
        <p:spPr/>
        <p:txBody>
          <a:bodyPr/>
          <a:lstStyle/>
          <a:p>
            <a:fld id="{2EB0FB6E-6B5D-4887-B9C9-8AEBE99E5FFE}" type="slidenum">
              <a:rPr lang="en-US" smtClean="0"/>
              <a:t>‹#›</a:t>
            </a:fld>
            <a:endParaRPr lang="en-US"/>
          </a:p>
        </p:txBody>
      </p:sp>
    </p:spTree>
    <p:extLst>
      <p:ext uri="{BB962C8B-B14F-4D97-AF65-F5344CB8AC3E}">
        <p14:creationId xmlns:p14="http://schemas.microsoft.com/office/powerpoint/2010/main" val="239358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D499-3F44-7C16-5498-884B8466F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675E2E-34A7-4F44-4DFF-B6AD14B47D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039B05-E5BF-89A2-E69F-AA8FE4EB7C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9F0C7-385D-0E5A-44E0-38729D078C07}"/>
              </a:ext>
            </a:extLst>
          </p:cNvPr>
          <p:cNvSpPr>
            <a:spLocks noGrp="1"/>
          </p:cNvSpPr>
          <p:nvPr>
            <p:ph type="dt" sz="half" idx="10"/>
          </p:nvPr>
        </p:nvSpPr>
        <p:spPr/>
        <p:txBody>
          <a:bodyPr/>
          <a:lstStyle/>
          <a:p>
            <a:fld id="{C25030CB-D195-47C5-8A20-0CCFD40C751F}" type="datetimeFigureOut">
              <a:rPr lang="en-US" smtClean="0"/>
              <a:t>4/24/2024</a:t>
            </a:fld>
            <a:endParaRPr lang="en-US"/>
          </a:p>
        </p:txBody>
      </p:sp>
      <p:sp>
        <p:nvSpPr>
          <p:cNvPr id="6" name="Footer Placeholder 5">
            <a:extLst>
              <a:ext uri="{FF2B5EF4-FFF2-40B4-BE49-F238E27FC236}">
                <a16:creationId xmlns:a16="http://schemas.microsoft.com/office/drawing/2014/main" id="{EA9EB08A-19B7-F2FD-9A9A-2006841BE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6C68D-A66F-701A-8E94-5F56D703D1A3}"/>
              </a:ext>
            </a:extLst>
          </p:cNvPr>
          <p:cNvSpPr>
            <a:spLocks noGrp="1"/>
          </p:cNvSpPr>
          <p:nvPr>
            <p:ph type="sldNum" sz="quarter" idx="12"/>
          </p:nvPr>
        </p:nvSpPr>
        <p:spPr/>
        <p:txBody>
          <a:bodyPr/>
          <a:lstStyle/>
          <a:p>
            <a:fld id="{2EB0FB6E-6B5D-4887-B9C9-8AEBE99E5FFE}" type="slidenum">
              <a:rPr lang="en-US" smtClean="0"/>
              <a:t>‹#›</a:t>
            </a:fld>
            <a:endParaRPr lang="en-US"/>
          </a:p>
        </p:txBody>
      </p:sp>
    </p:spTree>
    <p:extLst>
      <p:ext uri="{BB962C8B-B14F-4D97-AF65-F5344CB8AC3E}">
        <p14:creationId xmlns:p14="http://schemas.microsoft.com/office/powerpoint/2010/main" val="876726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9DB1-2705-AE85-2D71-51F64A19D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7E8CCE-BE14-90E2-D697-2087B8D26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231034-9104-DDE4-076C-B64D48C80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971FB7-4DDE-8D0E-8FC4-A63CB1529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2BC9B-89D3-E260-187C-05ED19936D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2177FF-F279-8924-624F-C329C6076297}"/>
              </a:ext>
            </a:extLst>
          </p:cNvPr>
          <p:cNvSpPr>
            <a:spLocks noGrp="1"/>
          </p:cNvSpPr>
          <p:nvPr>
            <p:ph type="dt" sz="half" idx="10"/>
          </p:nvPr>
        </p:nvSpPr>
        <p:spPr/>
        <p:txBody>
          <a:bodyPr/>
          <a:lstStyle/>
          <a:p>
            <a:fld id="{C25030CB-D195-47C5-8A20-0CCFD40C751F}" type="datetimeFigureOut">
              <a:rPr lang="en-US" smtClean="0"/>
              <a:t>4/24/2024</a:t>
            </a:fld>
            <a:endParaRPr lang="en-US"/>
          </a:p>
        </p:txBody>
      </p:sp>
      <p:sp>
        <p:nvSpPr>
          <p:cNvPr id="8" name="Footer Placeholder 7">
            <a:extLst>
              <a:ext uri="{FF2B5EF4-FFF2-40B4-BE49-F238E27FC236}">
                <a16:creationId xmlns:a16="http://schemas.microsoft.com/office/drawing/2014/main" id="{30DC643E-F3B5-B4F9-C8BC-30F52D6857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A253D5-07C8-C6F2-B5DF-A99EBB6C3A22}"/>
              </a:ext>
            </a:extLst>
          </p:cNvPr>
          <p:cNvSpPr>
            <a:spLocks noGrp="1"/>
          </p:cNvSpPr>
          <p:nvPr>
            <p:ph type="sldNum" sz="quarter" idx="12"/>
          </p:nvPr>
        </p:nvSpPr>
        <p:spPr/>
        <p:txBody>
          <a:bodyPr/>
          <a:lstStyle/>
          <a:p>
            <a:fld id="{2EB0FB6E-6B5D-4887-B9C9-8AEBE99E5FFE}" type="slidenum">
              <a:rPr lang="en-US" smtClean="0"/>
              <a:t>‹#›</a:t>
            </a:fld>
            <a:endParaRPr lang="en-US"/>
          </a:p>
        </p:txBody>
      </p:sp>
    </p:spTree>
    <p:extLst>
      <p:ext uri="{BB962C8B-B14F-4D97-AF65-F5344CB8AC3E}">
        <p14:creationId xmlns:p14="http://schemas.microsoft.com/office/powerpoint/2010/main" val="4136981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9C05-C4C1-6FBB-C3DE-8AC51731B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B81892-2284-B0D0-9DA7-6FEE2DA42DA7}"/>
              </a:ext>
            </a:extLst>
          </p:cNvPr>
          <p:cNvSpPr>
            <a:spLocks noGrp="1"/>
          </p:cNvSpPr>
          <p:nvPr>
            <p:ph type="dt" sz="half" idx="10"/>
          </p:nvPr>
        </p:nvSpPr>
        <p:spPr/>
        <p:txBody>
          <a:bodyPr/>
          <a:lstStyle/>
          <a:p>
            <a:fld id="{C25030CB-D195-47C5-8A20-0CCFD40C751F}" type="datetimeFigureOut">
              <a:rPr lang="en-US" smtClean="0"/>
              <a:t>4/24/2024</a:t>
            </a:fld>
            <a:endParaRPr lang="en-US"/>
          </a:p>
        </p:txBody>
      </p:sp>
      <p:sp>
        <p:nvSpPr>
          <p:cNvPr id="4" name="Footer Placeholder 3">
            <a:extLst>
              <a:ext uri="{FF2B5EF4-FFF2-40B4-BE49-F238E27FC236}">
                <a16:creationId xmlns:a16="http://schemas.microsoft.com/office/drawing/2014/main" id="{9CBE4837-800E-7572-91C3-3F85CD101C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F340B6-BE6C-8102-5F95-D220BA306570}"/>
              </a:ext>
            </a:extLst>
          </p:cNvPr>
          <p:cNvSpPr>
            <a:spLocks noGrp="1"/>
          </p:cNvSpPr>
          <p:nvPr>
            <p:ph type="sldNum" sz="quarter" idx="12"/>
          </p:nvPr>
        </p:nvSpPr>
        <p:spPr/>
        <p:txBody>
          <a:bodyPr/>
          <a:lstStyle/>
          <a:p>
            <a:fld id="{2EB0FB6E-6B5D-4887-B9C9-8AEBE99E5FFE}" type="slidenum">
              <a:rPr lang="en-US" smtClean="0"/>
              <a:t>‹#›</a:t>
            </a:fld>
            <a:endParaRPr lang="en-US"/>
          </a:p>
        </p:txBody>
      </p:sp>
    </p:spTree>
    <p:extLst>
      <p:ext uri="{BB962C8B-B14F-4D97-AF65-F5344CB8AC3E}">
        <p14:creationId xmlns:p14="http://schemas.microsoft.com/office/powerpoint/2010/main" val="3543189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1D9C3-677A-53FC-5156-7315C7943536}"/>
              </a:ext>
            </a:extLst>
          </p:cNvPr>
          <p:cNvSpPr>
            <a:spLocks noGrp="1"/>
          </p:cNvSpPr>
          <p:nvPr>
            <p:ph type="dt" sz="half" idx="10"/>
          </p:nvPr>
        </p:nvSpPr>
        <p:spPr/>
        <p:txBody>
          <a:bodyPr/>
          <a:lstStyle/>
          <a:p>
            <a:fld id="{C25030CB-D195-47C5-8A20-0CCFD40C751F}" type="datetimeFigureOut">
              <a:rPr lang="en-US" smtClean="0"/>
              <a:t>4/24/2024</a:t>
            </a:fld>
            <a:endParaRPr lang="en-US"/>
          </a:p>
        </p:txBody>
      </p:sp>
      <p:sp>
        <p:nvSpPr>
          <p:cNvPr id="3" name="Footer Placeholder 2">
            <a:extLst>
              <a:ext uri="{FF2B5EF4-FFF2-40B4-BE49-F238E27FC236}">
                <a16:creationId xmlns:a16="http://schemas.microsoft.com/office/drawing/2014/main" id="{BE76ED40-8CD9-8D2A-4997-73A295CAF9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C455C0-65A7-FC35-74F3-8936A9F83A6C}"/>
              </a:ext>
            </a:extLst>
          </p:cNvPr>
          <p:cNvSpPr>
            <a:spLocks noGrp="1"/>
          </p:cNvSpPr>
          <p:nvPr>
            <p:ph type="sldNum" sz="quarter" idx="12"/>
          </p:nvPr>
        </p:nvSpPr>
        <p:spPr/>
        <p:txBody>
          <a:bodyPr/>
          <a:lstStyle/>
          <a:p>
            <a:fld id="{2EB0FB6E-6B5D-4887-B9C9-8AEBE99E5FFE}" type="slidenum">
              <a:rPr lang="en-US" smtClean="0"/>
              <a:t>‹#›</a:t>
            </a:fld>
            <a:endParaRPr lang="en-US"/>
          </a:p>
        </p:txBody>
      </p:sp>
    </p:spTree>
    <p:extLst>
      <p:ext uri="{BB962C8B-B14F-4D97-AF65-F5344CB8AC3E}">
        <p14:creationId xmlns:p14="http://schemas.microsoft.com/office/powerpoint/2010/main" val="1900400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534F-05CB-8056-DC6C-AF1C683B4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A7C9BE-386F-0E84-09B6-FD90FB45F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FDC982-D4A6-1AE8-1309-E4F527D20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954DB-1472-DD4C-D60C-CD2E1B5929E1}"/>
              </a:ext>
            </a:extLst>
          </p:cNvPr>
          <p:cNvSpPr>
            <a:spLocks noGrp="1"/>
          </p:cNvSpPr>
          <p:nvPr>
            <p:ph type="dt" sz="half" idx="10"/>
          </p:nvPr>
        </p:nvSpPr>
        <p:spPr/>
        <p:txBody>
          <a:bodyPr/>
          <a:lstStyle/>
          <a:p>
            <a:fld id="{C25030CB-D195-47C5-8A20-0CCFD40C751F}" type="datetimeFigureOut">
              <a:rPr lang="en-US" smtClean="0"/>
              <a:t>4/24/2024</a:t>
            </a:fld>
            <a:endParaRPr lang="en-US"/>
          </a:p>
        </p:txBody>
      </p:sp>
      <p:sp>
        <p:nvSpPr>
          <p:cNvPr id="6" name="Footer Placeholder 5">
            <a:extLst>
              <a:ext uri="{FF2B5EF4-FFF2-40B4-BE49-F238E27FC236}">
                <a16:creationId xmlns:a16="http://schemas.microsoft.com/office/drawing/2014/main" id="{9FDF27E5-EA0E-D770-49C0-F9EB602F2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EFE94-DD22-3CB4-0189-DD2C94CF660F}"/>
              </a:ext>
            </a:extLst>
          </p:cNvPr>
          <p:cNvSpPr>
            <a:spLocks noGrp="1"/>
          </p:cNvSpPr>
          <p:nvPr>
            <p:ph type="sldNum" sz="quarter" idx="12"/>
          </p:nvPr>
        </p:nvSpPr>
        <p:spPr/>
        <p:txBody>
          <a:bodyPr/>
          <a:lstStyle/>
          <a:p>
            <a:fld id="{2EB0FB6E-6B5D-4887-B9C9-8AEBE99E5FFE}" type="slidenum">
              <a:rPr lang="en-US" smtClean="0"/>
              <a:t>‹#›</a:t>
            </a:fld>
            <a:endParaRPr lang="en-US"/>
          </a:p>
        </p:txBody>
      </p:sp>
    </p:spTree>
    <p:extLst>
      <p:ext uri="{BB962C8B-B14F-4D97-AF65-F5344CB8AC3E}">
        <p14:creationId xmlns:p14="http://schemas.microsoft.com/office/powerpoint/2010/main" val="302687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9E28-E382-3D09-C3AC-BD55080D0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C9F33D-85F7-03AE-6AC0-E66F58A96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44D22B-D5B0-CF0E-2E7D-492E13157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56ABBA-8108-DE30-712E-3F33572C79AF}"/>
              </a:ext>
            </a:extLst>
          </p:cNvPr>
          <p:cNvSpPr>
            <a:spLocks noGrp="1"/>
          </p:cNvSpPr>
          <p:nvPr>
            <p:ph type="dt" sz="half" idx="10"/>
          </p:nvPr>
        </p:nvSpPr>
        <p:spPr/>
        <p:txBody>
          <a:bodyPr/>
          <a:lstStyle/>
          <a:p>
            <a:fld id="{C25030CB-D195-47C5-8A20-0CCFD40C751F}" type="datetimeFigureOut">
              <a:rPr lang="en-US" smtClean="0"/>
              <a:t>4/24/2024</a:t>
            </a:fld>
            <a:endParaRPr lang="en-US"/>
          </a:p>
        </p:txBody>
      </p:sp>
      <p:sp>
        <p:nvSpPr>
          <p:cNvPr id="6" name="Footer Placeholder 5">
            <a:extLst>
              <a:ext uri="{FF2B5EF4-FFF2-40B4-BE49-F238E27FC236}">
                <a16:creationId xmlns:a16="http://schemas.microsoft.com/office/drawing/2014/main" id="{87B73CEC-CFED-4671-D45E-5DCBEE970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14298F-AC78-8026-8460-371A441D0DBD}"/>
              </a:ext>
            </a:extLst>
          </p:cNvPr>
          <p:cNvSpPr>
            <a:spLocks noGrp="1"/>
          </p:cNvSpPr>
          <p:nvPr>
            <p:ph type="sldNum" sz="quarter" idx="12"/>
          </p:nvPr>
        </p:nvSpPr>
        <p:spPr/>
        <p:txBody>
          <a:bodyPr/>
          <a:lstStyle/>
          <a:p>
            <a:fld id="{2EB0FB6E-6B5D-4887-B9C9-8AEBE99E5FFE}" type="slidenum">
              <a:rPr lang="en-US" smtClean="0"/>
              <a:t>‹#›</a:t>
            </a:fld>
            <a:endParaRPr lang="en-US"/>
          </a:p>
        </p:txBody>
      </p:sp>
    </p:spTree>
    <p:extLst>
      <p:ext uri="{BB962C8B-B14F-4D97-AF65-F5344CB8AC3E}">
        <p14:creationId xmlns:p14="http://schemas.microsoft.com/office/powerpoint/2010/main" val="1098367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33FF-E6F2-30F0-E47B-9D8B675C37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E6BE71-CC76-724E-B91B-0B1F8CCABD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8F3D0-A2EA-B4B2-185B-3B31C42D3A48}"/>
              </a:ext>
            </a:extLst>
          </p:cNvPr>
          <p:cNvSpPr>
            <a:spLocks noGrp="1"/>
          </p:cNvSpPr>
          <p:nvPr>
            <p:ph type="dt" sz="half" idx="10"/>
          </p:nvPr>
        </p:nvSpPr>
        <p:spPr/>
        <p:txBody>
          <a:bodyPr/>
          <a:lstStyle/>
          <a:p>
            <a:fld id="{C25030CB-D195-47C5-8A20-0CCFD40C751F}" type="datetimeFigureOut">
              <a:rPr lang="en-US" smtClean="0"/>
              <a:t>4/24/2024</a:t>
            </a:fld>
            <a:endParaRPr lang="en-US"/>
          </a:p>
        </p:txBody>
      </p:sp>
      <p:sp>
        <p:nvSpPr>
          <p:cNvPr id="5" name="Footer Placeholder 4">
            <a:extLst>
              <a:ext uri="{FF2B5EF4-FFF2-40B4-BE49-F238E27FC236}">
                <a16:creationId xmlns:a16="http://schemas.microsoft.com/office/drawing/2014/main" id="{44C7952E-345D-F806-8084-5D92EB4BF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8567F-2F56-82AC-A1A1-FD86537BB3CB}"/>
              </a:ext>
            </a:extLst>
          </p:cNvPr>
          <p:cNvSpPr>
            <a:spLocks noGrp="1"/>
          </p:cNvSpPr>
          <p:nvPr>
            <p:ph type="sldNum" sz="quarter" idx="12"/>
          </p:nvPr>
        </p:nvSpPr>
        <p:spPr/>
        <p:txBody>
          <a:bodyPr/>
          <a:lstStyle/>
          <a:p>
            <a:fld id="{2EB0FB6E-6B5D-4887-B9C9-8AEBE99E5FFE}" type="slidenum">
              <a:rPr lang="en-US" smtClean="0"/>
              <a:t>‹#›</a:t>
            </a:fld>
            <a:endParaRPr lang="en-US"/>
          </a:p>
        </p:txBody>
      </p:sp>
    </p:spTree>
    <p:extLst>
      <p:ext uri="{BB962C8B-B14F-4D97-AF65-F5344CB8AC3E}">
        <p14:creationId xmlns:p14="http://schemas.microsoft.com/office/powerpoint/2010/main" val="1002132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5CB71E-642E-6D17-28EE-29913F002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0FAE4-5756-3C7D-1FEE-0865A756B6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61627-5AD7-56C9-4E87-A7973D1A244D}"/>
              </a:ext>
            </a:extLst>
          </p:cNvPr>
          <p:cNvSpPr>
            <a:spLocks noGrp="1"/>
          </p:cNvSpPr>
          <p:nvPr>
            <p:ph type="dt" sz="half" idx="10"/>
          </p:nvPr>
        </p:nvSpPr>
        <p:spPr/>
        <p:txBody>
          <a:bodyPr/>
          <a:lstStyle/>
          <a:p>
            <a:fld id="{C25030CB-D195-47C5-8A20-0CCFD40C751F}" type="datetimeFigureOut">
              <a:rPr lang="en-US" smtClean="0"/>
              <a:t>4/24/2024</a:t>
            </a:fld>
            <a:endParaRPr lang="en-US"/>
          </a:p>
        </p:txBody>
      </p:sp>
      <p:sp>
        <p:nvSpPr>
          <p:cNvPr id="5" name="Footer Placeholder 4">
            <a:extLst>
              <a:ext uri="{FF2B5EF4-FFF2-40B4-BE49-F238E27FC236}">
                <a16:creationId xmlns:a16="http://schemas.microsoft.com/office/drawing/2014/main" id="{F2822189-B686-FAF6-444E-9DF825B74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50FC9-E9E2-30B4-8916-D569B08C87F3}"/>
              </a:ext>
            </a:extLst>
          </p:cNvPr>
          <p:cNvSpPr>
            <a:spLocks noGrp="1"/>
          </p:cNvSpPr>
          <p:nvPr>
            <p:ph type="sldNum" sz="quarter" idx="12"/>
          </p:nvPr>
        </p:nvSpPr>
        <p:spPr/>
        <p:txBody>
          <a:bodyPr/>
          <a:lstStyle/>
          <a:p>
            <a:fld id="{2EB0FB6E-6B5D-4887-B9C9-8AEBE99E5FFE}" type="slidenum">
              <a:rPr lang="en-US" smtClean="0"/>
              <a:t>‹#›</a:t>
            </a:fld>
            <a:endParaRPr lang="en-US"/>
          </a:p>
        </p:txBody>
      </p:sp>
    </p:spTree>
    <p:extLst>
      <p:ext uri="{BB962C8B-B14F-4D97-AF65-F5344CB8AC3E}">
        <p14:creationId xmlns:p14="http://schemas.microsoft.com/office/powerpoint/2010/main" val="176934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 id="2147483681" r:id="rId16"/>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4D772A-8EE9-A0ED-5D3E-9C853A2DC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A20886-A517-0F1D-C52C-F12BB11DE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4D707-7B1D-6BAB-DBD1-C383CB742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030CB-D195-47C5-8A20-0CCFD40C751F}" type="datetimeFigureOut">
              <a:rPr lang="en-US" smtClean="0"/>
              <a:t>4/24/2024</a:t>
            </a:fld>
            <a:endParaRPr lang="en-US"/>
          </a:p>
        </p:txBody>
      </p:sp>
      <p:sp>
        <p:nvSpPr>
          <p:cNvPr id="5" name="Footer Placeholder 4">
            <a:extLst>
              <a:ext uri="{FF2B5EF4-FFF2-40B4-BE49-F238E27FC236}">
                <a16:creationId xmlns:a16="http://schemas.microsoft.com/office/drawing/2014/main" id="{658D5035-5C9C-364B-9028-383662AA7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FF6E4B-5491-4FC7-D522-2F5C81F46A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0FB6E-6B5D-4887-B9C9-8AEBE99E5FFE}" type="slidenum">
              <a:rPr lang="en-US" smtClean="0"/>
              <a:t>‹#›</a:t>
            </a:fld>
            <a:endParaRPr lang="en-US"/>
          </a:p>
        </p:txBody>
      </p:sp>
    </p:spTree>
    <p:extLst>
      <p:ext uri="{BB962C8B-B14F-4D97-AF65-F5344CB8AC3E}">
        <p14:creationId xmlns:p14="http://schemas.microsoft.com/office/powerpoint/2010/main" val="103660064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5015060" y="4464688"/>
            <a:ext cx="6931843" cy="1122202"/>
          </a:xfrm>
        </p:spPr>
        <p:txBody>
          <a:bodyPr/>
          <a:lstStyle/>
          <a:p>
            <a:pPr algn="ctr"/>
            <a:r>
              <a:rPr lang="en-US" dirty="0"/>
              <a:t>Hiring and serving PEOPLE WITH DISABILITIES</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010095" y="5586889"/>
            <a:ext cx="5162401" cy="540641"/>
          </a:xfrm>
        </p:spPr>
        <p:txBody>
          <a:bodyPr>
            <a:normAutofit fontScale="92500" lnSpcReduction="20000"/>
          </a:bodyPr>
          <a:lstStyle/>
          <a:p>
            <a:pPr algn="ctr"/>
            <a:r>
              <a:rPr lang="en-US" sz="2100" dirty="0"/>
              <a:t>Charles Watt - Oklahoma Department of Rehabilitation Services</a:t>
            </a:r>
          </a:p>
          <a:p>
            <a:pPr algn="ctr"/>
            <a:endParaRPr lang="en-US" dirty="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B2A46C4A-D036-4440-BB64-6754F4FF27C1}"/>
              </a:ext>
            </a:extLst>
          </p:cNvPr>
          <p:cNvSpPr>
            <a:spLocks noGrp="1"/>
          </p:cNvSpPr>
          <p:nvPr>
            <p:ph type="dt" sz="half" idx="10"/>
          </p:nvPr>
        </p:nvSpPr>
        <p:spPr>
          <a:xfrm>
            <a:off x="838200" y="6356350"/>
            <a:ext cx="2743200" cy="365125"/>
          </a:xfrm>
        </p:spPr>
        <p:txBody>
          <a:bodyPr/>
          <a:lstStyle/>
          <a:p>
            <a:r>
              <a:rPr lang="en-US" dirty="0"/>
              <a:t>2024</a:t>
            </a:r>
          </a:p>
        </p:txBody>
      </p:sp>
      <p:sp>
        <p:nvSpPr>
          <p:cNvPr id="8" name="Footer Placeholder 7">
            <a:extLst>
              <a:ext uri="{FF2B5EF4-FFF2-40B4-BE49-F238E27FC236}">
                <a16:creationId xmlns:a16="http://schemas.microsoft.com/office/drawing/2014/main" id="{905F172A-5D5D-43CD-A187-DA0D303F4144}"/>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10</a:t>
            </a:fld>
            <a:endParaRPr lang="en-US" dirty="0"/>
          </a:p>
        </p:txBody>
      </p:sp>
      <p:sp>
        <p:nvSpPr>
          <p:cNvPr id="22" name="Text Placeholder 11">
            <a:extLst>
              <a:ext uri="{FF2B5EF4-FFF2-40B4-BE49-F238E27FC236}">
                <a16:creationId xmlns:a16="http://schemas.microsoft.com/office/drawing/2014/main" id="{9B8AA3CA-A877-839F-4F4E-05F3C1D07211}"/>
              </a:ext>
            </a:extLst>
          </p:cNvPr>
          <p:cNvSpPr txBox="1">
            <a:spLocks/>
          </p:cNvSpPr>
          <p:nvPr/>
        </p:nvSpPr>
        <p:spPr>
          <a:xfrm>
            <a:off x="3491486" y="567588"/>
            <a:ext cx="5209027" cy="1010842"/>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mj-lt"/>
              </a:rPr>
              <a:t>WHY DISABILITY INCLUSION</a:t>
            </a:r>
            <a:r>
              <a:rPr lang="en-US" dirty="0"/>
              <a:t>?</a:t>
            </a:r>
          </a:p>
        </p:txBody>
      </p:sp>
      <p:sp>
        <p:nvSpPr>
          <p:cNvPr id="2" name="Text Placeholder 2">
            <a:extLst>
              <a:ext uri="{FF2B5EF4-FFF2-40B4-BE49-F238E27FC236}">
                <a16:creationId xmlns:a16="http://schemas.microsoft.com/office/drawing/2014/main" id="{2800AD2A-17E2-60CD-4EEA-584FE538ABE6}"/>
              </a:ext>
            </a:extLst>
          </p:cNvPr>
          <p:cNvSpPr>
            <a:spLocks noGrp="1"/>
          </p:cNvSpPr>
          <p:nvPr>
            <p:ph type="body" idx="1"/>
          </p:nvPr>
        </p:nvSpPr>
        <p:spPr>
          <a:xfrm>
            <a:off x="2144110" y="2127273"/>
            <a:ext cx="9209690" cy="4142232"/>
          </a:xfrm>
        </p:spPr>
        <p:txBody>
          <a:bodyPr anchor="t" anchorCtr="0">
            <a:normAutofit/>
          </a:bodyPr>
          <a:lstStyle/>
          <a:p>
            <a:pPr algn="l"/>
            <a:endParaRPr lang="en-US" sz="1800" b="0" i="0" u="none" strike="noStrike" baseline="0" dirty="0">
              <a:solidFill>
                <a:srgbClr val="000000"/>
              </a:solidFill>
              <a:latin typeface="Arial" panose="020B0604020202020204" pitchFamily="34" charset="0"/>
            </a:endParaRPr>
          </a:p>
          <a:p>
            <a:r>
              <a:rPr lang="en-US" sz="2400" b="0" i="0" u="none" strike="noStrike" baseline="0" dirty="0">
                <a:latin typeface="Helvetica Light"/>
              </a:rPr>
              <a:t>11% of U.S. working-age adults (18-64) </a:t>
            </a:r>
            <a:r>
              <a:rPr lang="en-US" sz="2400" dirty="0">
                <a:latin typeface="Helvetica Light"/>
              </a:rPr>
              <a:t>report </a:t>
            </a:r>
            <a:r>
              <a:rPr lang="en-US" sz="2400" b="0" i="0" u="none" strike="noStrike" baseline="0" dirty="0">
                <a:latin typeface="Helvetica Light"/>
              </a:rPr>
              <a:t>having a disability. Therefore, creating inclusion-based policies and practices is </a:t>
            </a:r>
            <a:r>
              <a:rPr lang="en-US" sz="2400" b="1" i="0" u="none" strike="noStrike" baseline="0" dirty="0">
                <a:latin typeface="Helvetica Light"/>
              </a:rPr>
              <a:t>essential</a:t>
            </a:r>
            <a:r>
              <a:rPr lang="en-US" sz="2400" b="0" i="0" u="none" strike="noStrike" baseline="0" dirty="0">
                <a:latin typeface="Helvetica Light"/>
              </a:rPr>
              <a:t>. </a:t>
            </a:r>
          </a:p>
          <a:p>
            <a:r>
              <a:rPr lang="en-US" sz="2400" b="0" i="0" u="none" strike="noStrike" baseline="0" dirty="0">
                <a:latin typeface="Helvetica Light"/>
              </a:rPr>
              <a:t>Companies that </a:t>
            </a:r>
            <a:r>
              <a:rPr lang="en-US" sz="2400" b="1" i="0" u="none" strike="noStrike" baseline="0" dirty="0">
                <a:latin typeface="Helvetica Light"/>
              </a:rPr>
              <a:t>lead </a:t>
            </a:r>
            <a:r>
              <a:rPr lang="en-US" sz="2400" b="0" i="0" u="none" strike="noStrike" baseline="0" dirty="0">
                <a:latin typeface="Helvetica Light"/>
              </a:rPr>
              <a:t>on critical disability inclusion criteria realize: </a:t>
            </a:r>
          </a:p>
          <a:p>
            <a:pPr marL="285750" indent="-285750">
              <a:buFont typeface="Arial" panose="020B0604020202020204" pitchFamily="34" charset="0"/>
              <a:buChar char="•"/>
            </a:pPr>
            <a:r>
              <a:rPr lang="en-US" sz="2400" b="0" i="0" u="none" strike="noStrike" baseline="0" dirty="0">
                <a:latin typeface="Helvetica Light"/>
              </a:rPr>
              <a:t>1.6x more revenue, </a:t>
            </a:r>
          </a:p>
          <a:p>
            <a:pPr marL="285750" indent="-285750">
              <a:buFont typeface="Arial" panose="020B0604020202020204" pitchFamily="34" charset="0"/>
              <a:buChar char="•"/>
            </a:pPr>
            <a:r>
              <a:rPr lang="en-US" sz="2400" b="0" i="0" u="none" strike="noStrike" baseline="0" dirty="0">
                <a:latin typeface="Helvetica Light"/>
              </a:rPr>
              <a:t>2.6x more net income, and </a:t>
            </a:r>
          </a:p>
          <a:p>
            <a:pPr marL="285750" indent="-285750">
              <a:buFont typeface="Arial" panose="020B0604020202020204" pitchFamily="34" charset="0"/>
              <a:buChar char="•"/>
            </a:pPr>
            <a:r>
              <a:rPr lang="en-US" sz="2400" b="0" i="0" u="none" strike="noStrike" baseline="0" dirty="0">
                <a:latin typeface="Helvetica Light"/>
              </a:rPr>
              <a:t>2x more economic profit than other participants. </a:t>
            </a:r>
          </a:p>
          <a:p>
            <a:endParaRPr lang="en-US" sz="1800" b="0" i="0" u="none" strike="noStrike" baseline="0" dirty="0">
              <a:solidFill>
                <a:srgbClr val="232852"/>
              </a:solidFill>
              <a:latin typeface="Arial" panose="020B0604020202020204" pitchFamily="34" charset="0"/>
            </a:endParaRPr>
          </a:p>
        </p:txBody>
      </p:sp>
    </p:spTree>
    <p:extLst>
      <p:ext uri="{BB962C8B-B14F-4D97-AF65-F5344CB8AC3E}">
        <p14:creationId xmlns:p14="http://schemas.microsoft.com/office/powerpoint/2010/main" val="221070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in a formal black jacket wearing white gloves holds a classic call bell">
            <a:extLst>
              <a:ext uri="{FF2B5EF4-FFF2-40B4-BE49-F238E27FC236}">
                <a16:creationId xmlns:a16="http://schemas.microsoft.com/office/drawing/2014/main" id="{419324CB-411F-25D2-377B-FC4B3A047A34}"/>
              </a:ext>
            </a:extLst>
          </p:cNvPr>
          <p:cNvPicPr>
            <a:picLocks noGrp="1" noChangeAspect="1"/>
          </p:cNvPicPr>
          <p:nvPr>
            <p:ph sz="half" idx="2"/>
          </p:nvPr>
        </p:nvPicPr>
        <p:blipFill rotWithShape="1">
          <a:blip r:embed="rId3"/>
          <a:srcRect l="54419" t="12211"/>
          <a:stretch/>
        </p:blipFill>
        <p:spPr>
          <a:xfrm>
            <a:off x="6369269" y="1324303"/>
            <a:ext cx="2818812" cy="4889540"/>
          </a:xfrm>
        </p:spPr>
      </p:pic>
      <p:sp>
        <p:nvSpPr>
          <p:cNvPr id="9" name="Date Placeholder 8">
            <a:extLst>
              <a:ext uri="{FF2B5EF4-FFF2-40B4-BE49-F238E27FC236}">
                <a16:creationId xmlns:a16="http://schemas.microsoft.com/office/drawing/2014/main" id="{B86AD343-7149-4E7C-BD28-3080F25980CF}"/>
              </a:ext>
            </a:extLst>
          </p:cNvPr>
          <p:cNvSpPr>
            <a:spLocks noGrp="1"/>
          </p:cNvSpPr>
          <p:nvPr>
            <p:ph type="dt" sz="half" idx="10"/>
          </p:nvPr>
        </p:nvSpPr>
        <p:spPr>
          <a:xfrm>
            <a:off x="838200" y="6356350"/>
            <a:ext cx="2743200" cy="365125"/>
          </a:xfrm>
        </p:spPr>
        <p:txBody>
          <a:bodyPr/>
          <a:lstStyle/>
          <a:p>
            <a:r>
              <a:rPr lang="en-US" dirty="0"/>
              <a:t>2024</a:t>
            </a:r>
          </a:p>
        </p:txBody>
      </p:sp>
      <p:sp>
        <p:nvSpPr>
          <p:cNvPr id="10" name="Footer Placeholder 9">
            <a:extLst>
              <a:ext uri="{FF2B5EF4-FFF2-40B4-BE49-F238E27FC236}">
                <a16:creationId xmlns:a16="http://schemas.microsoft.com/office/drawing/2014/main" id="{A865CC01-A53B-495A-820C-BEC2680EDC42}"/>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11" name="Slide Number Placeholder 10">
            <a:extLst>
              <a:ext uri="{FF2B5EF4-FFF2-40B4-BE49-F238E27FC236}">
                <a16:creationId xmlns:a16="http://schemas.microsoft.com/office/drawing/2014/main" id="{7AE81C1E-A7C3-40CD-9C11-0C03A222129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11</a:t>
            </a:fld>
            <a:endParaRPr lang="en-US" dirty="0"/>
          </a:p>
        </p:txBody>
      </p:sp>
      <p:sp>
        <p:nvSpPr>
          <p:cNvPr id="2" name="Text Placeholder 11">
            <a:extLst>
              <a:ext uri="{FF2B5EF4-FFF2-40B4-BE49-F238E27FC236}">
                <a16:creationId xmlns:a16="http://schemas.microsoft.com/office/drawing/2014/main" id="{C1E10776-302C-4C30-9042-135F6EA7E941}"/>
              </a:ext>
            </a:extLst>
          </p:cNvPr>
          <p:cNvSpPr txBox="1">
            <a:spLocks/>
          </p:cNvSpPr>
          <p:nvPr/>
        </p:nvSpPr>
        <p:spPr>
          <a:xfrm>
            <a:off x="3491486" y="567588"/>
            <a:ext cx="5209027" cy="1010842"/>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accent2">
                    <a:lumMod val="75000"/>
                  </a:schemeClr>
                </a:solidFill>
                <a:latin typeface="+mj-lt"/>
              </a:rPr>
              <a:t>Business Services Program</a:t>
            </a:r>
            <a:endParaRPr lang="en-US" b="1" dirty="0">
              <a:solidFill>
                <a:schemeClr val="accent2">
                  <a:lumMod val="75000"/>
                </a:schemeClr>
              </a:solidFill>
            </a:endParaRPr>
          </a:p>
        </p:txBody>
      </p:sp>
      <p:sp>
        <p:nvSpPr>
          <p:cNvPr id="4" name="TextBox 3">
            <a:extLst>
              <a:ext uri="{FF2B5EF4-FFF2-40B4-BE49-F238E27FC236}">
                <a16:creationId xmlns:a16="http://schemas.microsoft.com/office/drawing/2014/main" id="{9C83F30A-35BB-B0B0-5985-BEC5F759243F}"/>
              </a:ext>
            </a:extLst>
          </p:cNvPr>
          <p:cNvSpPr txBox="1"/>
          <p:nvPr/>
        </p:nvSpPr>
        <p:spPr>
          <a:xfrm>
            <a:off x="2312276" y="1320196"/>
            <a:ext cx="4271014" cy="4893647"/>
          </a:xfrm>
          <a:prstGeom prst="rect">
            <a:avLst/>
          </a:prstGeom>
          <a:noFill/>
        </p:spPr>
        <p:txBody>
          <a:bodyPr wrap="square" rtlCol="0">
            <a:spAutoFit/>
          </a:bodyPr>
          <a:lstStyle/>
          <a:p>
            <a:r>
              <a:rPr lang="en-US" sz="2000" b="1" dirty="0"/>
              <a:t>Ready to Serve Your</a:t>
            </a:r>
          </a:p>
          <a:p>
            <a:pPr>
              <a:spcAft>
                <a:spcPts val="1200"/>
              </a:spcAft>
            </a:pPr>
            <a:r>
              <a:rPr lang="en-US" sz="2000" b="1" dirty="0"/>
              <a:t>Business</a:t>
            </a:r>
          </a:p>
          <a:p>
            <a:r>
              <a:rPr lang="en-US" dirty="0"/>
              <a:t>Employers, business owners and </a:t>
            </a:r>
          </a:p>
          <a:p>
            <a:r>
              <a:rPr lang="en-US" dirty="0"/>
              <a:t>supervisors, DRS Business Services </a:t>
            </a:r>
          </a:p>
          <a:p>
            <a:r>
              <a:rPr lang="en-US" dirty="0"/>
              <a:t>Program can be a resource for </a:t>
            </a:r>
          </a:p>
          <a:p>
            <a:pPr>
              <a:spcAft>
                <a:spcPts val="1200"/>
              </a:spcAft>
            </a:pPr>
            <a:r>
              <a:rPr lang="en-US" dirty="0"/>
              <a:t>your business:</a:t>
            </a:r>
          </a:p>
          <a:p>
            <a:pPr marL="285750" indent="-285750">
              <a:spcAft>
                <a:spcPts val="1200"/>
              </a:spcAft>
              <a:buFont typeface="Arial" panose="020B0604020202020204" pitchFamily="34" charset="0"/>
              <a:buChar char="•"/>
            </a:pPr>
            <a:r>
              <a:rPr lang="en-US" dirty="0"/>
              <a:t>We send you qualified job candidates</a:t>
            </a:r>
          </a:p>
          <a:p>
            <a:pPr marL="285750" indent="-285750">
              <a:buFont typeface="Arial" panose="020B0604020202020204" pitchFamily="34" charset="0"/>
              <a:buChar char="•"/>
            </a:pPr>
            <a:r>
              <a:rPr lang="en-US" dirty="0"/>
              <a:t>Our candidates are loyal employees,</a:t>
            </a:r>
          </a:p>
          <a:p>
            <a:pPr>
              <a:spcAft>
                <a:spcPts val="1200"/>
              </a:spcAft>
            </a:pPr>
            <a:r>
              <a:rPr lang="en-US" dirty="0"/>
              <a:t>     offering lower turnover</a:t>
            </a:r>
          </a:p>
          <a:p>
            <a:pPr marL="285750" indent="-285750">
              <a:spcAft>
                <a:spcPts val="1200"/>
              </a:spcAft>
              <a:buFont typeface="Arial" panose="020B0604020202020204" pitchFamily="34" charset="0"/>
              <a:buChar char="•"/>
            </a:pPr>
            <a:r>
              <a:rPr lang="en-US" dirty="0"/>
              <a:t>Tax credits may be available</a:t>
            </a:r>
          </a:p>
          <a:p>
            <a:r>
              <a:rPr lang="en-US" dirty="0"/>
              <a:t>The Business Services Program helps</a:t>
            </a:r>
          </a:p>
          <a:p>
            <a:r>
              <a:rPr lang="en-US" dirty="0"/>
              <a:t>employers with their business needs and</a:t>
            </a:r>
          </a:p>
          <a:p>
            <a:r>
              <a:rPr lang="en-US" dirty="0"/>
              <a:t>helps them find employees they can</a:t>
            </a:r>
          </a:p>
          <a:p>
            <a:pPr>
              <a:spcAft>
                <a:spcPts val="1200"/>
              </a:spcAft>
            </a:pPr>
            <a:r>
              <a:rPr lang="en-US" dirty="0"/>
              <a:t>count on.</a:t>
            </a:r>
          </a:p>
        </p:txBody>
      </p:sp>
    </p:spTree>
    <p:extLst>
      <p:ext uri="{BB962C8B-B14F-4D97-AF65-F5344CB8AC3E}">
        <p14:creationId xmlns:p14="http://schemas.microsoft.com/office/powerpoint/2010/main" val="1392354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B2A46C4A-D036-4440-BB64-6754F4FF27C1}"/>
              </a:ext>
            </a:extLst>
          </p:cNvPr>
          <p:cNvSpPr>
            <a:spLocks noGrp="1"/>
          </p:cNvSpPr>
          <p:nvPr>
            <p:ph type="dt" sz="half" idx="10"/>
          </p:nvPr>
        </p:nvSpPr>
        <p:spPr>
          <a:xfrm>
            <a:off x="838200" y="6356350"/>
            <a:ext cx="2743200" cy="365125"/>
          </a:xfrm>
        </p:spPr>
        <p:txBody>
          <a:bodyPr/>
          <a:lstStyle/>
          <a:p>
            <a:r>
              <a:rPr lang="en-US" dirty="0"/>
              <a:t>2024</a:t>
            </a:r>
          </a:p>
        </p:txBody>
      </p:sp>
      <p:sp>
        <p:nvSpPr>
          <p:cNvPr id="8" name="Footer Placeholder 7">
            <a:extLst>
              <a:ext uri="{FF2B5EF4-FFF2-40B4-BE49-F238E27FC236}">
                <a16:creationId xmlns:a16="http://schemas.microsoft.com/office/drawing/2014/main" id="{905F172A-5D5D-43CD-A187-DA0D303F4144}"/>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12</a:t>
            </a:fld>
            <a:endParaRPr lang="en-US" dirty="0"/>
          </a:p>
        </p:txBody>
      </p:sp>
      <p:sp>
        <p:nvSpPr>
          <p:cNvPr id="22" name="Text Placeholder 11">
            <a:extLst>
              <a:ext uri="{FF2B5EF4-FFF2-40B4-BE49-F238E27FC236}">
                <a16:creationId xmlns:a16="http://schemas.microsoft.com/office/drawing/2014/main" id="{9B8AA3CA-A877-839F-4F4E-05F3C1D07211}"/>
              </a:ext>
            </a:extLst>
          </p:cNvPr>
          <p:cNvSpPr txBox="1">
            <a:spLocks/>
          </p:cNvSpPr>
          <p:nvPr/>
        </p:nvSpPr>
        <p:spPr>
          <a:xfrm>
            <a:off x="4460490" y="492460"/>
            <a:ext cx="3271017" cy="1010842"/>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Tax Incentives</a:t>
            </a:r>
          </a:p>
        </p:txBody>
      </p:sp>
      <p:sp>
        <p:nvSpPr>
          <p:cNvPr id="2" name="Text Placeholder 2">
            <a:extLst>
              <a:ext uri="{FF2B5EF4-FFF2-40B4-BE49-F238E27FC236}">
                <a16:creationId xmlns:a16="http://schemas.microsoft.com/office/drawing/2014/main" id="{2800AD2A-17E2-60CD-4EEA-584FE538ABE6}"/>
              </a:ext>
            </a:extLst>
          </p:cNvPr>
          <p:cNvSpPr>
            <a:spLocks noGrp="1"/>
          </p:cNvSpPr>
          <p:nvPr>
            <p:ph type="body" idx="1"/>
          </p:nvPr>
        </p:nvSpPr>
        <p:spPr>
          <a:xfrm>
            <a:off x="838200" y="2127273"/>
            <a:ext cx="10515600" cy="4142232"/>
          </a:xfrm>
        </p:spPr>
        <p:txBody>
          <a:bodyPr anchor="t" anchorCtr="0">
            <a:normAutofit/>
          </a:bodyPr>
          <a:lstStyle/>
          <a:p>
            <a:pPr algn="ctr"/>
            <a:r>
              <a:rPr lang="en-US" sz="2600" dirty="0"/>
              <a:t>Work Opportunity Tax Credit:</a:t>
            </a:r>
          </a:p>
          <a:p>
            <a:pPr algn="ctr"/>
            <a:r>
              <a:rPr lang="en-US" sz="2200" dirty="0"/>
              <a:t>VR Referrals</a:t>
            </a:r>
          </a:p>
          <a:p>
            <a:pPr algn="ctr"/>
            <a:r>
              <a:rPr lang="en-US" sz="2200" dirty="0"/>
              <a:t>SSI Recipients</a:t>
            </a:r>
          </a:p>
          <a:p>
            <a:pPr algn="ctr"/>
            <a:r>
              <a:rPr lang="en-US" sz="2200" dirty="0"/>
              <a:t>Veterans</a:t>
            </a:r>
          </a:p>
          <a:p>
            <a:pPr algn="ctr"/>
            <a:r>
              <a:rPr lang="en-US" sz="2600" dirty="0"/>
              <a:t>Disabled Access Credit:</a:t>
            </a:r>
          </a:p>
          <a:p>
            <a:pPr algn="ctr"/>
            <a:r>
              <a:rPr lang="en-US" sz="2200" dirty="0"/>
              <a:t>Small business expenses for providing access to PWD</a:t>
            </a:r>
          </a:p>
          <a:p>
            <a:pPr algn="ctr"/>
            <a:r>
              <a:rPr lang="en-US" sz="2600" dirty="0"/>
              <a:t>Barrier Removal Tax Deduction:</a:t>
            </a:r>
          </a:p>
          <a:p>
            <a:pPr algn="ctr"/>
            <a:r>
              <a:rPr lang="en-US" sz="2200" dirty="0"/>
              <a:t>Businesses which remove architectural and transportation barriers</a:t>
            </a:r>
          </a:p>
        </p:txBody>
      </p:sp>
    </p:spTree>
    <p:extLst>
      <p:ext uri="{BB962C8B-B14F-4D97-AF65-F5344CB8AC3E}">
        <p14:creationId xmlns:p14="http://schemas.microsoft.com/office/powerpoint/2010/main" val="1663780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4657724" y="2809875"/>
            <a:ext cx="6696075" cy="1909763"/>
          </a:xfrm>
        </p:spPr>
        <p:txBody>
          <a:bodyPr/>
          <a:lstStyle/>
          <a:p>
            <a:r>
              <a:rPr lang="en-US" dirty="0"/>
              <a:t>First steps</a:t>
            </a:r>
          </a:p>
        </p:txBody>
      </p:sp>
      <p:sp>
        <p:nvSpPr>
          <p:cNvPr id="4" name="Date Placeholder 3">
            <a:extLst>
              <a:ext uri="{FF2B5EF4-FFF2-40B4-BE49-F238E27FC236}">
                <a16:creationId xmlns:a16="http://schemas.microsoft.com/office/drawing/2014/main" id="{DA53D834-F1E2-4848-8093-D412A7B081AF}"/>
              </a:ext>
            </a:extLst>
          </p:cNvPr>
          <p:cNvSpPr>
            <a:spLocks noGrp="1"/>
          </p:cNvSpPr>
          <p:nvPr>
            <p:ph type="dt" sz="half" idx="10"/>
          </p:nvPr>
        </p:nvSpPr>
        <p:spPr>
          <a:xfrm>
            <a:off x="4676774" y="6356350"/>
            <a:ext cx="1695450" cy="365125"/>
          </a:xfrm>
        </p:spPr>
        <p:txBody>
          <a:bodyPr/>
          <a:lstStyle/>
          <a:p>
            <a:r>
              <a:rPr lang="en-US" dirty="0"/>
              <a:t>2024</a:t>
            </a:r>
          </a:p>
        </p:txBody>
      </p:sp>
      <p:sp>
        <p:nvSpPr>
          <p:cNvPr id="5" name="Footer Placeholder 4">
            <a:extLst>
              <a:ext uri="{FF2B5EF4-FFF2-40B4-BE49-F238E27FC236}">
                <a16:creationId xmlns:a16="http://schemas.microsoft.com/office/drawing/2014/main" id="{3555A49C-96F4-440D-B89E-A0AE94F70108}"/>
              </a:ext>
            </a:extLst>
          </p:cNvPr>
          <p:cNvSpPr>
            <a:spLocks noGrp="1"/>
          </p:cNvSpPr>
          <p:nvPr>
            <p:ph type="ftr" sz="quarter" idx="11"/>
          </p:nvPr>
        </p:nvSpPr>
        <p:spPr>
          <a:xfrm>
            <a:off x="6743699" y="6356350"/>
            <a:ext cx="2543175" cy="365125"/>
          </a:xfrm>
        </p:spPr>
        <p:txBody>
          <a:bodyPr/>
          <a:lstStyle/>
          <a:p>
            <a:r>
              <a:rPr lang="en-US" dirty="0"/>
              <a:t>Hiring and Serving People with Disabilities</a:t>
            </a:r>
          </a:p>
        </p:txBody>
      </p:sp>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394333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lstStyle/>
          <a:p>
            <a:r>
              <a:rPr lang="en-US" dirty="0"/>
              <a:t>Essential Policies</a:t>
            </a:r>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838200" y="2217740"/>
            <a:ext cx="10515600" cy="4138610"/>
          </a:xfrm>
        </p:spPr>
        <p:txBody>
          <a:bodyPr anchor="t" anchorCtr="0"/>
          <a:lstStyle/>
          <a:p>
            <a:pPr marL="285750" indent="-285750" algn="l">
              <a:buFont typeface="Arial" panose="020B0604020202020204" pitchFamily="34" charset="0"/>
              <a:buChar char="•"/>
            </a:pPr>
            <a:r>
              <a:rPr lang="en-US" sz="2400" dirty="0">
                <a:effectLst/>
                <a:latin typeface="Helvetica Light"/>
                <a:ea typeface="Times New Roman" panose="02020603050405020304" pitchFamily="18" charset="0"/>
              </a:rPr>
              <a:t>Equal Opportunity and Non-Discrimination Policy</a:t>
            </a:r>
          </a:p>
          <a:p>
            <a:pPr marL="285750" indent="-285750" algn="l">
              <a:buFont typeface="Arial" panose="020B0604020202020204" pitchFamily="34" charset="0"/>
              <a:buChar char="•"/>
            </a:pPr>
            <a:r>
              <a:rPr lang="en-US" sz="2400" dirty="0">
                <a:effectLst/>
                <a:latin typeface="Helvetica Light"/>
                <a:ea typeface="Times New Roman" panose="02020603050405020304" pitchFamily="18" charset="0"/>
              </a:rPr>
              <a:t>Reasonable Accommodation Policy</a:t>
            </a:r>
            <a:endParaRPr lang="en-US" sz="2400" dirty="0">
              <a:latin typeface="Helvetica Light"/>
              <a:ea typeface="Times New Roman" panose="02020603050405020304" pitchFamily="18" charset="0"/>
            </a:endParaRPr>
          </a:p>
          <a:p>
            <a:pPr marL="285750" indent="-285750" algn="l">
              <a:buFont typeface="Arial" panose="020B0604020202020204" pitchFamily="34" charset="0"/>
              <a:buChar char="•"/>
            </a:pPr>
            <a:r>
              <a:rPr lang="en-US" sz="2400" dirty="0">
                <a:effectLst/>
                <a:latin typeface="Helvetica Light"/>
                <a:ea typeface="Times New Roman" panose="02020603050405020304" pitchFamily="18" charset="0"/>
              </a:rPr>
              <a:t>Inclusive Job Descriptions and Qualifications</a:t>
            </a:r>
          </a:p>
          <a:p>
            <a:pPr marL="285750" indent="-285750" algn="l">
              <a:buFont typeface="Arial" panose="020B0604020202020204" pitchFamily="34" charset="0"/>
              <a:buChar char="•"/>
            </a:pPr>
            <a:r>
              <a:rPr lang="en-US" sz="2400" dirty="0">
                <a:effectLst/>
                <a:latin typeface="Helvetica Light"/>
                <a:ea typeface="Times New Roman" panose="02020603050405020304" pitchFamily="18" charset="0"/>
              </a:rPr>
              <a:t>Accessibility</a:t>
            </a:r>
            <a:endParaRPr lang="en-US" sz="2400" dirty="0">
              <a:latin typeface="Helvetica Light"/>
              <a:ea typeface="Times New Roman" panose="02020603050405020304" pitchFamily="18" charset="0"/>
            </a:endParaRPr>
          </a:p>
          <a:p>
            <a:pPr marL="285750" indent="-285750" algn="l">
              <a:buFont typeface="Arial" panose="020B0604020202020204" pitchFamily="34" charset="0"/>
              <a:buChar char="•"/>
            </a:pPr>
            <a:r>
              <a:rPr lang="en-US" sz="2400" dirty="0">
                <a:effectLst/>
                <a:latin typeface="Helvetica Light"/>
                <a:ea typeface="Times New Roman" panose="02020603050405020304" pitchFamily="18" charset="0"/>
              </a:rPr>
              <a:t>Training and Sensitivity</a:t>
            </a:r>
          </a:p>
          <a:p>
            <a:pPr marL="285750" indent="-285750" algn="l">
              <a:buFont typeface="Arial" panose="020B0604020202020204" pitchFamily="34" charset="0"/>
              <a:buChar char="•"/>
            </a:pPr>
            <a:r>
              <a:rPr lang="en-US" sz="2400" dirty="0">
                <a:latin typeface="Helvetica Light"/>
                <a:ea typeface="Times New Roman" panose="02020603050405020304" pitchFamily="18" charset="0"/>
              </a:rPr>
              <a:t>Harassment Policy</a:t>
            </a:r>
            <a:endParaRPr lang="en-US" sz="2400" dirty="0">
              <a:effectLst/>
              <a:latin typeface="Helvetica Light"/>
              <a:ea typeface="Times New Roman" panose="02020603050405020304" pitchFamily="18" charset="0"/>
            </a:endParaRPr>
          </a:p>
          <a:p>
            <a:pPr marL="285750" indent="-285750" algn="l">
              <a:buFont typeface="Arial" panose="020B0604020202020204" pitchFamily="34" charset="0"/>
              <a:buChar char="•"/>
            </a:pPr>
            <a:r>
              <a:rPr lang="en-US" sz="2400" dirty="0">
                <a:effectLst/>
                <a:latin typeface="Helvetica Light"/>
                <a:ea typeface="Times New Roman" panose="02020603050405020304" pitchFamily="18" charset="0"/>
              </a:rPr>
              <a:t>Anti-Retaliation Policy</a:t>
            </a:r>
          </a:p>
          <a:p>
            <a:pPr marL="285750" indent="-285750" algn="l">
              <a:buFont typeface="Arial" panose="020B0604020202020204" pitchFamily="34" charset="0"/>
              <a:buChar char="•"/>
            </a:pPr>
            <a:r>
              <a:rPr lang="en-US" sz="2400" dirty="0">
                <a:effectLst/>
                <a:latin typeface="Helvetica Light"/>
                <a:ea typeface="Times New Roman" panose="02020603050405020304" pitchFamily="18" charset="0"/>
              </a:rPr>
              <a:t>Disability Disclosure</a:t>
            </a:r>
            <a:endParaRPr lang="en-US" sz="2400" dirty="0">
              <a:latin typeface="Helvetica Light"/>
              <a:ea typeface="Times New Roman" panose="02020603050405020304" pitchFamily="18" charset="0"/>
            </a:endParaRPr>
          </a:p>
          <a:p>
            <a:pPr algn="l"/>
            <a:endParaRPr lang="en-US" sz="2400" dirty="0">
              <a:effectLst/>
              <a:latin typeface="Calibri" panose="020F0502020204030204" pitchFamily="34" charset="0"/>
              <a:ea typeface="Times New Roman" panose="02020603050405020304" pitchFamily="18" charset="0"/>
            </a:endParaRPr>
          </a:p>
          <a:p>
            <a:pPr algn="l"/>
            <a:endParaRPr lang="en-US" sz="1800" dirty="0"/>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dirty="0"/>
              <a:t>2024</a:t>
            </a:r>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189566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lstStyle/>
          <a:p>
            <a:r>
              <a:rPr lang="en-US" dirty="0"/>
              <a:t>The “how” of Accessibility</a:t>
            </a:r>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838200" y="2217740"/>
            <a:ext cx="10515600" cy="4138610"/>
          </a:xfrm>
        </p:spPr>
        <p:txBody>
          <a:bodyPr anchor="t" anchorCtr="0"/>
          <a:lstStyle/>
          <a:p>
            <a:pPr algn="l"/>
            <a:endParaRPr lang="en-US" sz="18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sz="2400" b="0" i="0" u="none" strike="noStrike" baseline="0" dirty="0">
                <a:latin typeface="Helvetica Light"/>
              </a:rPr>
              <a:t>Develop an accessible website and online application system</a:t>
            </a:r>
          </a:p>
          <a:p>
            <a:pPr marL="342900" indent="-342900" algn="l">
              <a:buFont typeface="Arial" panose="020B0604020202020204" pitchFamily="34" charset="0"/>
              <a:buChar char="•"/>
            </a:pPr>
            <a:r>
              <a:rPr lang="en-US" sz="2400" b="0" i="0" u="none" strike="noStrike" baseline="0" dirty="0">
                <a:latin typeface="Helvetica Light"/>
              </a:rPr>
              <a:t>Ensure physical spaces, public areas, and emergency plans are accessible and use universal design principles</a:t>
            </a:r>
          </a:p>
          <a:p>
            <a:pPr marL="342900" indent="-342900" algn="l">
              <a:buFont typeface="Arial" panose="020B0604020202020204" pitchFamily="34" charset="0"/>
              <a:buChar char="•"/>
            </a:pPr>
            <a:r>
              <a:rPr lang="en-US" sz="2400" dirty="0">
                <a:effectLst/>
                <a:latin typeface="Helvetica Light"/>
                <a:ea typeface="Times New Roman" panose="02020603050405020304" pitchFamily="18" charset="0"/>
              </a:rPr>
              <a:t>Only use accessible locations for offsite work functions</a:t>
            </a:r>
            <a:endParaRPr lang="en-US" sz="2400" dirty="0">
              <a:latin typeface="Helvetica Light"/>
              <a:ea typeface="Times New Roman" panose="02020603050405020304" pitchFamily="18" charset="0"/>
            </a:endParaRPr>
          </a:p>
          <a:p>
            <a:pPr marL="342900" indent="-342900" algn="l">
              <a:buFont typeface="Arial" panose="020B0604020202020204" pitchFamily="34" charset="0"/>
              <a:buChar char="•"/>
            </a:pPr>
            <a:r>
              <a:rPr lang="en-US" sz="2400" dirty="0">
                <a:effectLst/>
                <a:latin typeface="Helvetica Light"/>
                <a:ea typeface="Times New Roman" panose="02020603050405020304" pitchFamily="18" charset="0"/>
              </a:rPr>
              <a:t>Ensure internal change management and public-facing initiatives are accessible</a:t>
            </a:r>
          </a:p>
          <a:p>
            <a:pPr marL="342900" indent="-342900" algn="l">
              <a:buFont typeface="Arial" panose="020B0604020202020204" pitchFamily="34" charset="0"/>
              <a:buChar char="•"/>
            </a:pPr>
            <a:r>
              <a:rPr lang="en-US" sz="2400" dirty="0">
                <a:effectLst/>
                <a:latin typeface="Helvetica Light"/>
                <a:ea typeface="Times New Roman" panose="02020603050405020304" pitchFamily="18" charset="0"/>
              </a:rPr>
              <a:t>Use procurement checks to ensure products and services are accessible</a:t>
            </a:r>
          </a:p>
          <a:p>
            <a:pPr algn="l"/>
            <a:endParaRPr lang="en-US" sz="1800" dirty="0"/>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dirty="0"/>
              <a:t>2024</a:t>
            </a:r>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351938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lstStyle/>
          <a:p>
            <a:r>
              <a:rPr lang="en-US" dirty="0"/>
              <a:t>The “how” of Accommodation</a:t>
            </a:r>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838200" y="2217740"/>
            <a:ext cx="10515600" cy="4138610"/>
          </a:xfrm>
        </p:spPr>
        <p:txBody>
          <a:bodyPr anchor="t" anchorCtr="0"/>
          <a:lstStyle/>
          <a:p>
            <a:pPr algn="l"/>
            <a:endParaRPr lang="en-US" sz="18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sz="2400" b="0" i="0" u="none" strike="noStrike" baseline="0" dirty="0">
                <a:latin typeface="Helvetica Light"/>
              </a:rPr>
              <a:t>Educate all employees on accommodation policy and process</a:t>
            </a:r>
          </a:p>
          <a:p>
            <a:pPr marL="342900" indent="-342900" algn="l">
              <a:buFont typeface="Arial" panose="020B0604020202020204" pitchFamily="34" charset="0"/>
              <a:buChar char="•"/>
            </a:pPr>
            <a:r>
              <a:rPr lang="en-US" sz="2400" b="0" i="0" u="none" strike="noStrike" baseline="0" dirty="0">
                <a:latin typeface="Helvetica Light"/>
              </a:rPr>
              <a:t>Train all supervisors on how to recognize accommodation requests</a:t>
            </a:r>
          </a:p>
          <a:p>
            <a:pPr marL="342900" indent="-342900" algn="l">
              <a:buFont typeface="Arial" panose="020B0604020202020204" pitchFamily="34" charset="0"/>
              <a:buChar char="•"/>
            </a:pPr>
            <a:r>
              <a:rPr lang="en-US" sz="2400" dirty="0">
                <a:effectLst/>
                <a:latin typeface="Helvetica Light"/>
                <a:ea typeface="Times New Roman" panose="02020603050405020304" pitchFamily="18" charset="0"/>
              </a:rPr>
              <a:t>Centralize the accommodation process to one department</a:t>
            </a:r>
            <a:endParaRPr lang="en-US" sz="2400" dirty="0">
              <a:latin typeface="Helvetica Light"/>
              <a:ea typeface="Times New Roman" panose="02020603050405020304" pitchFamily="18" charset="0"/>
            </a:endParaRPr>
          </a:p>
          <a:p>
            <a:pPr marL="342900" indent="-342900" algn="l">
              <a:buFont typeface="Arial" panose="020B0604020202020204" pitchFamily="34" charset="0"/>
              <a:buChar char="•"/>
            </a:pPr>
            <a:r>
              <a:rPr lang="en-US" sz="2400" dirty="0">
                <a:effectLst/>
                <a:latin typeface="Helvetica Light"/>
                <a:ea typeface="Times New Roman" panose="02020603050405020304" pitchFamily="18" charset="0"/>
              </a:rPr>
              <a:t>Reduce friction in the accommodation process by eliminating unnecessary steps</a:t>
            </a:r>
          </a:p>
          <a:p>
            <a:pPr marL="342900" indent="-342900" algn="l">
              <a:buFont typeface="Arial" panose="020B0604020202020204" pitchFamily="34" charset="0"/>
              <a:buChar char="•"/>
            </a:pPr>
            <a:r>
              <a:rPr lang="en-US" sz="2400" dirty="0">
                <a:effectLst/>
                <a:latin typeface="Helvetica Light"/>
                <a:ea typeface="Times New Roman" panose="02020603050405020304" pitchFamily="18" charset="0"/>
              </a:rPr>
              <a:t>Make common accommodation requests self-serve (e.g., ergonomic mice, screen magnification, etc.)</a:t>
            </a:r>
          </a:p>
          <a:p>
            <a:pPr algn="l"/>
            <a:endParaRPr lang="en-US" sz="1800" dirty="0"/>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dirty="0"/>
              <a:t>2024</a:t>
            </a:r>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16</a:t>
            </a:fld>
            <a:endParaRPr lang="en-US" dirty="0"/>
          </a:p>
        </p:txBody>
      </p:sp>
    </p:spTree>
    <p:extLst>
      <p:ext uri="{BB962C8B-B14F-4D97-AF65-F5344CB8AC3E}">
        <p14:creationId xmlns:p14="http://schemas.microsoft.com/office/powerpoint/2010/main" val="338209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lstStyle/>
          <a:p>
            <a:r>
              <a:rPr lang="en-US" dirty="0"/>
              <a:t>Disclosure vs self-identification</a:t>
            </a:r>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838200" y="2217740"/>
            <a:ext cx="10515600" cy="4138610"/>
          </a:xfrm>
        </p:spPr>
        <p:txBody>
          <a:bodyPr anchor="t" anchorCtr="0"/>
          <a:lstStyle/>
          <a:p>
            <a:pPr marL="342900" indent="-342900" algn="l">
              <a:buFont typeface="Arial" panose="020B0604020202020204" pitchFamily="34" charset="0"/>
              <a:buChar char="•"/>
            </a:pPr>
            <a:r>
              <a:rPr lang="en-US" sz="2400" dirty="0">
                <a:latin typeface="Helvetica Light"/>
              </a:rPr>
              <a:t>Fear of retaliation or discrimination</a:t>
            </a:r>
          </a:p>
          <a:p>
            <a:pPr marL="342900" indent="-342900" algn="l">
              <a:buFont typeface="Arial" panose="020B0604020202020204" pitchFamily="34" charset="0"/>
              <a:buChar char="•"/>
            </a:pPr>
            <a:r>
              <a:rPr lang="en-US" sz="2400" dirty="0">
                <a:latin typeface="Helvetica Light"/>
              </a:rPr>
              <a:t>Disclosure for accommodation requests</a:t>
            </a:r>
          </a:p>
          <a:p>
            <a:pPr marL="342900" indent="-342900" algn="l">
              <a:buFont typeface="Arial" panose="020B0604020202020204" pitchFamily="34" charset="0"/>
              <a:buChar char="•"/>
            </a:pPr>
            <a:r>
              <a:rPr lang="en-US" sz="2400" dirty="0">
                <a:latin typeface="Helvetica Light"/>
              </a:rPr>
              <a:t>Maintaining confidentiality</a:t>
            </a:r>
          </a:p>
          <a:p>
            <a:pPr marL="342900" indent="-342900" algn="l">
              <a:buFont typeface="Arial" panose="020B0604020202020204" pitchFamily="34" charset="0"/>
              <a:buChar char="•"/>
            </a:pPr>
            <a:r>
              <a:rPr lang="en-US" sz="2400" dirty="0">
                <a:latin typeface="Helvetica Light"/>
              </a:rPr>
              <a:t>Educating employees</a:t>
            </a:r>
          </a:p>
          <a:p>
            <a:pPr marL="342900" indent="-342900" algn="l">
              <a:buFont typeface="Arial" panose="020B0604020202020204" pitchFamily="34" charset="0"/>
              <a:buChar char="•"/>
            </a:pPr>
            <a:r>
              <a:rPr lang="en-US" sz="2400" dirty="0">
                <a:latin typeface="Helvetica Light"/>
              </a:rPr>
              <a:t>Self-identification for affirmative action or data collection programs</a:t>
            </a:r>
          </a:p>
          <a:p>
            <a:pPr marL="800100" lvl="1" indent="-342900">
              <a:buFont typeface="Arial" panose="020B0604020202020204" pitchFamily="34" charset="0"/>
              <a:buChar char="•"/>
            </a:pPr>
            <a:r>
              <a:rPr lang="en-US" sz="2400" b="0" dirty="0">
                <a:latin typeface="Helvetica Light"/>
              </a:rPr>
              <a:t>Must be clearly indicated as voluntary</a:t>
            </a:r>
          </a:p>
          <a:p>
            <a:pPr marL="800100" lvl="1" indent="-342900">
              <a:buFont typeface="Arial" panose="020B0604020202020204" pitchFamily="34" charset="0"/>
              <a:buChar char="•"/>
            </a:pPr>
            <a:r>
              <a:rPr lang="en-US" sz="2400" b="0" dirty="0">
                <a:latin typeface="Helvetica Light"/>
              </a:rPr>
              <a:t>Must be kept confidential</a:t>
            </a:r>
          </a:p>
          <a:p>
            <a:pPr lvl="1"/>
            <a:endParaRPr lang="en-US" b="0" dirty="0"/>
          </a:p>
          <a:p>
            <a:pPr marL="800100" lvl="1" indent="-342900">
              <a:buFont typeface="Arial" panose="020B0604020202020204" pitchFamily="34" charset="0"/>
              <a:buChar char="•"/>
            </a:pPr>
            <a:endParaRPr lang="en-US" b="0" dirty="0"/>
          </a:p>
          <a:p>
            <a:pPr marL="800100" lvl="1" indent="-342900">
              <a:buFont typeface="Arial" panose="020B0604020202020204" pitchFamily="34" charset="0"/>
              <a:buChar char="•"/>
            </a:pPr>
            <a:endParaRPr lang="en-US" b="0" dirty="0"/>
          </a:p>
          <a:p>
            <a:pPr marL="800100" lvl="1" indent="-342900">
              <a:buFont typeface="Arial" panose="020B0604020202020204" pitchFamily="34" charset="0"/>
              <a:buChar char="•"/>
            </a:pPr>
            <a:endParaRPr lang="en-US" b="0" dirty="0"/>
          </a:p>
          <a:p>
            <a:pPr marL="800100" lvl="1" indent="-342900">
              <a:buFont typeface="Arial" panose="020B0604020202020204" pitchFamily="34" charset="0"/>
              <a:buChar char="•"/>
            </a:pPr>
            <a:endParaRPr lang="en-US" sz="3000" dirty="0"/>
          </a:p>
          <a:p>
            <a:pPr marL="342900" indent="-342900" algn="l">
              <a:buFont typeface="Arial" panose="020B0604020202020204" pitchFamily="34" charset="0"/>
              <a:buChar char="•"/>
            </a:pPr>
            <a:endParaRPr lang="en-US" sz="2400" dirty="0"/>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dirty="0"/>
              <a:t>2024</a:t>
            </a:r>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17</a:t>
            </a:fld>
            <a:endParaRPr lang="en-US" dirty="0"/>
          </a:p>
        </p:txBody>
      </p:sp>
    </p:spTree>
    <p:extLst>
      <p:ext uri="{BB962C8B-B14F-4D97-AF65-F5344CB8AC3E}">
        <p14:creationId xmlns:p14="http://schemas.microsoft.com/office/powerpoint/2010/main" val="189107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4657724" y="2809875"/>
            <a:ext cx="6696075" cy="1909763"/>
          </a:xfrm>
        </p:spPr>
        <p:txBody>
          <a:bodyPr/>
          <a:lstStyle/>
          <a:p>
            <a:r>
              <a:rPr lang="en-US" dirty="0"/>
              <a:t>Application and hiring: keeping the </a:t>
            </a:r>
            <a:r>
              <a:rPr lang="en-US" dirty="0" err="1"/>
              <a:t>ada</a:t>
            </a:r>
            <a:r>
              <a:rPr lang="en-US" dirty="0"/>
              <a:t> in mind</a:t>
            </a:r>
          </a:p>
        </p:txBody>
      </p:sp>
      <p:sp>
        <p:nvSpPr>
          <p:cNvPr id="4" name="Date Placeholder 3">
            <a:extLst>
              <a:ext uri="{FF2B5EF4-FFF2-40B4-BE49-F238E27FC236}">
                <a16:creationId xmlns:a16="http://schemas.microsoft.com/office/drawing/2014/main" id="{DA53D834-F1E2-4848-8093-D412A7B081AF}"/>
              </a:ext>
            </a:extLst>
          </p:cNvPr>
          <p:cNvSpPr>
            <a:spLocks noGrp="1"/>
          </p:cNvSpPr>
          <p:nvPr>
            <p:ph type="dt" sz="half" idx="10"/>
          </p:nvPr>
        </p:nvSpPr>
        <p:spPr>
          <a:xfrm>
            <a:off x="4676774" y="6356350"/>
            <a:ext cx="1695450" cy="365125"/>
          </a:xfrm>
        </p:spPr>
        <p:txBody>
          <a:bodyPr/>
          <a:lstStyle/>
          <a:p>
            <a:r>
              <a:rPr lang="en-US" dirty="0"/>
              <a:t>2024</a:t>
            </a:r>
          </a:p>
        </p:txBody>
      </p:sp>
      <p:sp>
        <p:nvSpPr>
          <p:cNvPr id="5" name="Footer Placeholder 4">
            <a:extLst>
              <a:ext uri="{FF2B5EF4-FFF2-40B4-BE49-F238E27FC236}">
                <a16:creationId xmlns:a16="http://schemas.microsoft.com/office/drawing/2014/main" id="{3555A49C-96F4-440D-B89E-A0AE94F70108}"/>
              </a:ext>
            </a:extLst>
          </p:cNvPr>
          <p:cNvSpPr>
            <a:spLocks noGrp="1"/>
          </p:cNvSpPr>
          <p:nvPr>
            <p:ph type="ftr" sz="quarter" idx="11"/>
          </p:nvPr>
        </p:nvSpPr>
        <p:spPr>
          <a:xfrm>
            <a:off x="6743699" y="6356350"/>
            <a:ext cx="2543175" cy="365125"/>
          </a:xfrm>
        </p:spPr>
        <p:txBody>
          <a:bodyPr/>
          <a:lstStyle/>
          <a:p>
            <a:r>
              <a:rPr lang="en-US" dirty="0"/>
              <a:t>Hiring and Serving People with Disabilities</a:t>
            </a:r>
          </a:p>
        </p:txBody>
      </p:sp>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fld id="{A49DFD55-3C28-40EF-9E31-A92D2E4017FF}" type="slidenum">
              <a:rPr lang="en-US" smtClean="0"/>
              <a:pPr/>
              <a:t>18</a:t>
            </a:fld>
            <a:endParaRPr lang="en-US" dirty="0"/>
          </a:p>
        </p:txBody>
      </p:sp>
    </p:spTree>
    <p:extLst>
      <p:ext uri="{BB962C8B-B14F-4D97-AF65-F5344CB8AC3E}">
        <p14:creationId xmlns:p14="http://schemas.microsoft.com/office/powerpoint/2010/main" val="744379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lstStyle/>
          <a:p>
            <a:r>
              <a:rPr lang="en-US" dirty="0"/>
              <a:t>Three phases of the hiring process</a:t>
            </a:r>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838200" y="2217740"/>
            <a:ext cx="10515600" cy="4138610"/>
          </a:xfrm>
        </p:spPr>
        <p:txBody>
          <a:bodyPr anchor="t" anchorCtr="0"/>
          <a:lstStyle/>
          <a:p>
            <a:pPr algn="l"/>
            <a:r>
              <a:rPr lang="en-US" sz="2000" dirty="0">
                <a:latin typeface="Helvetica Light"/>
              </a:rPr>
              <a:t>Phase 1 – Pre-Employment</a:t>
            </a:r>
          </a:p>
          <a:p>
            <a:pPr marL="285750" indent="-285750" algn="l">
              <a:buFont typeface="Arial" panose="020B0604020202020204" pitchFamily="34" charset="0"/>
              <a:buChar char="•"/>
            </a:pPr>
            <a:r>
              <a:rPr lang="en-US" sz="1800" dirty="0">
                <a:latin typeface="Helvetica Light"/>
              </a:rPr>
              <a:t>Make it accessible</a:t>
            </a:r>
          </a:p>
          <a:p>
            <a:pPr marL="285750" indent="-285750" algn="l">
              <a:buFont typeface="Arial" panose="020B0604020202020204" pitchFamily="34" charset="0"/>
              <a:buChar char="•"/>
            </a:pPr>
            <a:r>
              <a:rPr lang="en-US" sz="1800" dirty="0">
                <a:latin typeface="Helvetica Light"/>
              </a:rPr>
              <a:t>Provide requested accommodations</a:t>
            </a:r>
          </a:p>
          <a:p>
            <a:pPr marL="285750" indent="-285750" algn="l">
              <a:buFont typeface="Arial" panose="020B0604020202020204" pitchFamily="34" charset="0"/>
              <a:buChar char="•"/>
            </a:pPr>
            <a:r>
              <a:rPr lang="en-US" sz="1800" dirty="0">
                <a:latin typeface="Helvetica Light"/>
              </a:rPr>
              <a:t>No questions about disability (with exceptions)</a:t>
            </a:r>
          </a:p>
          <a:p>
            <a:pPr marL="285750" indent="-285750" algn="l">
              <a:buFont typeface="Arial" panose="020B0604020202020204" pitchFamily="34" charset="0"/>
              <a:buChar char="•"/>
            </a:pPr>
            <a:r>
              <a:rPr lang="en-US" sz="1800" dirty="0">
                <a:latin typeface="Helvetica Light"/>
              </a:rPr>
              <a:t>No medical tests</a:t>
            </a:r>
          </a:p>
          <a:p>
            <a:pPr algn="l"/>
            <a:r>
              <a:rPr lang="en-US" sz="2000" dirty="0">
                <a:latin typeface="Helvetica Light"/>
              </a:rPr>
              <a:t>Phase 2 – After a Legitimate Job Offer But Before Starting Employment</a:t>
            </a:r>
          </a:p>
          <a:p>
            <a:pPr marL="285750" indent="-285750" algn="l">
              <a:buFont typeface="Arial" panose="020B0604020202020204" pitchFamily="34" charset="0"/>
              <a:buChar char="•"/>
            </a:pPr>
            <a:r>
              <a:rPr lang="en-US" sz="1800" dirty="0">
                <a:latin typeface="Helvetica Light"/>
              </a:rPr>
              <a:t>Any questions allowed</a:t>
            </a:r>
          </a:p>
          <a:p>
            <a:pPr marL="285750" indent="-285750" algn="l">
              <a:buFont typeface="Arial" panose="020B0604020202020204" pitchFamily="34" charset="0"/>
              <a:buChar char="•"/>
            </a:pPr>
            <a:r>
              <a:rPr lang="en-US" sz="1800" dirty="0">
                <a:latin typeface="Helvetica Light"/>
              </a:rPr>
              <a:t>Medical tests permitted (with caveat)</a:t>
            </a:r>
          </a:p>
          <a:p>
            <a:pPr algn="l"/>
            <a:r>
              <a:rPr lang="en-US" sz="2000" dirty="0">
                <a:latin typeface="Helvetica Light"/>
              </a:rPr>
              <a:t>Phase 3 – Employment</a:t>
            </a:r>
          </a:p>
          <a:p>
            <a:pPr marL="285750" indent="-285750" algn="l">
              <a:buFont typeface="Arial" panose="020B0604020202020204" pitchFamily="34" charset="0"/>
              <a:buChar char="•"/>
            </a:pPr>
            <a:r>
              <a:rPr lang="en-US" sz="1800" dirty="0">
                <a:latin typeface="Helvetica Light"/>
              </a:rPr>
              <a:t>Job-related and consistent with business necessity</a:t>
            </a:r>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dirty="0"/>
              <a:t>2024</a:t>
            </a:r>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19</a:t>
            </a:fld>
            <a:endParaRPr lang="en-US" dirty="0"/>
          </a:p>
        </p:txBody>
      </p:sp>
    </p:spTree>
    <p:extLst>
      <p:ext uri="{BB962C8B-B14F-4D97-AF65-F5344CB8AC3E}">
        <p14:creationId xmlns:p14="http://schemas.microsoft.com/office/powerpoint/2010/main" val="261930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924175"/>
            <a:ext cx="2895600" cy="2519363"/>
          </a:xfrm>
        </p:spPr>
        <p:txBody>
          <a:bodyPr>
            <a:normAutofit lnSpcReduction="10000"/>
          </a:bodyPr>
          <a:lstStyle/>
          <a:p>
            <a:r>
              <a:rPr lang="en-US" dirty="0"/>
              <a:t>Introduction</a:t>
            </a:r>
          </a:p>
          <a:p>
            <a:r>
              <a:rPr lang="en-US" dirty="0"/>
              <a:t>Statistics</a:t>
            </a:r>
          </a:p>
          <a:p>
            <a:r>
              <a:rPr lang="en-US" dirty="0"/>
              <a:t>Application and Hiring</a:t>
            </a:r>
          </a:p>
          <a:p>
            <a:r>
              <a:rPr lang="en-US" dirty="0"/>
              <a:t>Inclusivity</a:t>
            </a:r>
          </a:p>
          <a:p>
            <a:r>
              <a:rPr lang="en-US" dirty="0"/>
              <a:t>Accommodation</a:t>
            </a:r>
          </a:p>
          <a:p>
            <a:r>
              <a:rPr lang="en-US" dirty="0"/>
              <a:t>Harassment</a:t>
            </a:r>
          </a:p>
          <a:p>
            <a:endParaRPr lang="en-US" dirty="0"/>
          </a:p>
        </p:txBody>
      </p:sp>
      <p:sp>
        <p:nvSpPr>
          <p:cNvPr id="5" name="Date Placeholder 4">
            <a:extLst>
              <a:ext uri="{FF2B5EF4-FFF2-40B4-BE49-F238E27FC236}">
                <a16:creationId xmlns:a16="http://schemas.microsoft.com/office/drawing/2014/main" id="{9AB5BAF8-EA80-4AD4-8D83-5960C299573A}"/>
              </a:ext>
            </a:extLst>
          </p:cNvPr>
          <p:cNvSpPr>
            <a:spLocks noGrp="1"/>
          </p:cNvSpPr>
          <p:nvPr>
            <p:ph type="dt" sz="half" idx="10"/>
          </p:nvPr>
        </p:nvSpPr>
        <p:spPr>
          <a:xfrm>
            <a:off x="1333500" y="6356350"/>
            <a:ext cx="985157" cy="365125"/>
          </a:xfrm>
        </p:spPr>
        <p:txBody>
          <a:bodyPr/>
          <a:lstStyle/>
          <a:p>
            <a:r>
              <a:rPr lang="en-US" dirty="0"/>
              <a:t>2024</a:t>
            </a:r>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a:xfrm>
            <a:off x="2669886" y="6356349"/>
            <a:ext cx="2482842" cy="365125"/>
          </a:xfrm>
        </p:spPr>
        <p:txBody>
          <a:bodyPr/>
          <a:lstStyle/>
          <a:p>
            <a:r>
              <a:rPr lang="en-US" dirty="0"/>
              <a:t>Hiring and Serving People with Disabilities</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E59-4C68-4F87-9821-23C69713D980}"/>
              </a:ext>
            </a:extLst>
          </p:cNvPr>
          <p:cNvSpPr>
            <a:spLocks noGrp="1"/>
          </p:cNvSpPr>
          <p:nvPr>
            <p:ph type="title"/>
          </p:nvPr>
        </p:nvSpPr>
        <p:spPr>
          <a:xfrm>
            <a:off x="1987511" y="846356"/>
            <a:ext cx="8421688" cy="1325563"/>
          </a:xfrm>
        </p:spPr>
        <p:txBody>
          <a:bodyPr/>
          <a:lstStyle/>
          <a:p>
            <a:r>
              <a:rPr lang="en-US" dirty="0"/>
              <a:t>Application process</a:t>
            </a:r>
          </a:p>
        </p:txBody>
      </p:sp>
      <p:sp>
        <p:nvSpPr>
          <p:cNvPr id="56" name="Date Placeholder 55">
            <a:extLst>
              <a:ext uri="{FF2B5EF4-FFF2-40B4-BE49-F238E27FC236}">
                <a16:creationId xmlns:a16="http://schemas.microsoft.com/office/drawing/2014/main" id="{B289356A-BDA0-4234-84F2-9F2F25D0D7BD}"/>
              </a:ext>
            </a:extLst>
          </p:cNvPr>
          <p:cNvSpPr>
            <a:spLocks noGrp="1"/>
          </p:cNvSpPr>
          <p:nvPr>
            <p:ph type="dt" sz="half" idx="10"/>
          </p:nvPr>
        </p:nvSpPr>
        <p:spPr>
          <a:xfrm>
            <a:off x="838200" y="6356350"/>
            <a:ext cx="2743200" cy="365125"/>
          </a:xfrm>
        </p:spPr>
        <p:txBody>
          <a:bodyPr/>
          <a:lstStyle/>
          <a:p>
            <a:r>
              <a:rPr lang="en-US" dirty="0"/>
              <a:t>2024</a:t>
            </a:r>
          </a:p>
        </p:txBody>
      </p:sp>
      <p:sp>
        <p:nvSpPr>
          <p:cNvPr id="57" name="Footer Placeholder 56">
            <a:extLst>
              <a:ext uri="{FF2B5EF4-FFF2-40B4-BE49-F238E27FC236}">
                <a16:creationId xmlns:a16="http://schemas.microsoft.com/office/drawing/2014/main" id="{3A38BE84-957B-46B9-A315-4B5064DFF1A1}"/>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58" name="Slide Number Placeholder 57">
            <a:extLst>
              <a:ext uri="{FF2B5EF4-FFF2-40B4-BE49-F238E27FC236}">
                <a16:creationId xmlns:a16="http://schemas.microsoft.com/office/drawing/2014/main" id="{E1900601-8B04-4FF3-B06F-6BEFAC6556D3}"/>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20</a:t>
            </a:fld>
            <a:endParaRPr lang="en-US" dirty="0"/>
          </a:p>
        </p:txBody>
      </p:sp>
      <p:sp>
        <p:nvSpPr>
          <p:cNvPr id="325" name="Text Placeholder 324">
            <a:extLst>
              <a:ext uri="{FF2B5EF4-FFF2-40B4-BE49-F238E27FC236}">
                <a16:creationId xmlns:a16="http://schemas.microsoft.com/office/drawing/2014/main" id="{1EA1D692-1189-A8EE-A86D-75F94162EAA5}"/>
              </a:ext>
            </a:extLst>
          </p:cNvPr>
          <p:cNvSpPr>
            <a:spLocks noGrp="1"/>
          </p:cNvSpPr>
          <p:nvPr>
            <p:ph type="body" idx="32"/>
          </p:nvPr>
        </p:nvSpPr>
        <p:spPr>
          <a:xfrm>
            <a:off x="841248" y="2221992"/>
            <a:ext cx="10515600" cy="4142232"/>
          </a:xfrm>
        </p:spPr>
        <p:txBody>
          <a:bodyPr/>
          <a:lstStyle/>
          <a:p>
            <a:pPr marL="342900" indent="-342900" algn="l"/>
            <a:r>
              <a:rPr lang="en-US" sz="2800" b="1" dirty="0">
                <a:latin typeface="Helvetica Light"/>
                <a:cs typeface="Arial" panose="020B0604020202020204" pitchFamily="34" charset="0"/>
              </a:rPr>
              <a:t>Non-discriminatory job applications</a:t>
            </a:r>
          </a:p>
          <a:p>
            <a:pPr marL="342900" indent="-342900" algn="l">
              <a:buFont typeface="Arial" panose="020B0604020202020204" pitchFamily="34" charset="0"/>
              <a:buChar char="•"/>
            </a:pPr>
            <a:r>
              <a:rPr lang="en-US" sz="2400" dirty="0">
                <a:latin typeface="Helvetica Light"/>
                <a:cs typeface="Arial" panose="020B0604020202020204" pitchFamily="34" charset="0"/>
              </a:rPr>
              <a:t>Accessibility for those with sensory impairments</a:t>
            </a:r>
          </a:p>
          <a:p>
            <a:pPr marL="342900" indent="-342900" algn="l">
              <a:buFont typeface="Arial" panose="020B0604020202020204" pitchFamily="34" charset="0"/>
              <a:buChar char="•"/>
            </a:pPr>
            <a:r>
              <a:rPr lang="en-US" sz="2400" dirty="0">
                <a:latin typeface="Helvetica Light"/>
                <a:cs typeface="Arial" panose="020B0604020202020204" pitchFamily="34" charset="0"/>
              </a:rPr>
              <a:t>Accessibility for those with cognitive impairments</a:t>
            </a:r>
          </a:p>
          <a:p>
            <a:pPr marL="342900" indent="-342900" algn="l"/>
            <a:r>
              <a:rPr lang="en-US" sz="2800" b="1" dirty="0">
                <a:latin typeface="Helvetica Light"/>
                <a:cs typeface="Arial" panose="020B0604020202020204" pitchFamily="34" charset="0"/>
              </a:rPr>
              <a:t>Non-discriminatory interviews and testing</a:t>
            </a:r>
          </a:p>
          <a:p>
            <a:pPr marL="342900" lvl="1" indent="-342900">
              <a:spcBef>
                <a:spcPts val="1000"/>
              </a:spcBef>
              <a:buFont typeface="Arial" panose="020B0604020202020204" pitchFamily="34" charset="0"/>
              <a:buChar char="•"/>
            </a:pPr>
            <a:r>
              <a:rPr lang="en-US" sz="2400" b="0" spc="150" dirty="0">
                <a:latin typeface="Helvetica Light"/>
                <a:ea typeface="+mj-ea"/>
                <a:cs typeface="Arial" panose="020B0604020202020204" pitchFamily="34" charset="0"/>
              </a:rPr>
              <a:t>Be prepared to honor accommodation requests</a:t>
            </a:r>
          </a:p>
          <a:p>
            <a:pPr marL="342900" lvl="1" indent="-342900">
              <a:spcBef>
                <a:spcPts val="1000"/>
              </a:spcBef>
              <a:buFont typeface="Arial" panose="020B0604020202020204" pitchFamily="34" charset="0"/>
              <a:buChar char="•"/>
            </a:pPr>
            <a:r>
              <a:rPr lang="en-US" sz="2400" b="0" spc="150" dirty="0">
                <a:latin typeface="Helvetica Light"/>
                <a:ea typeface="+mj-ea"/>
                <a:cs typeface="Arial" panose="020B0604020202020204" pitchFamily="34" charset="0"/>
              </a:rPr>
              <a:t>Employers may only refuse to provide accommodations if doing so would create an “undue hardship”</a:t>
            </a:r>
          </a:p>
          <a:p>
            <a:pPr marL="342900" lvl="1" indent="-342900">
              <a:spcBef>
                <a:spcPts val="1000"/>
              </a:spcBef>
              <a:buFont typeface="Arial" panose="020B0604020202020204" pitchFamily="34" charset="0"/>
              <a:buChar char="•"/>
            </a:pPr>
            <a:r>
              <a:rPr lang="en-US" sz="2400" b="0" spc="150" dirty="0">
                <a:latin typeface="Helvetica Light"/>
                <a:ea typeface="+mj-ea"/>
                <a:cs typeface="Arial" panose="020B0604020202020204" pitchFamily="34" charset="0"/>
              </a:rPr>
              <a:t>Employer may request medical documentati</a:t>
            </a:r>
            <a:r>
              <a:rPr lang="en-US" sz="2200" b="0" spc="150" dirty="0">
                <a:latin typeface="Helvetica Light"/>
                <a:ea typeface="+mj-ea"/>
                <a:cs typeface="Arial" panose="020B0604020202020204" pitchFamily="34" charset="0"/>
              </a:rPr>
              <a:t>on for accommodation </a:t>
            </a:r>
            <a:r>
              <a:rPr lang="en-US" sz="2400" b="0" spc="150" dirty="0">
                <a:latin typeface="Helvetica Light"/>
                <a:ea typeface="+mj-ea"/>
                <a:cs typeface="Arial" panose="020B0604020202020204" pitchFamily="34" charset="0"/>
              </a:rPr>
              <a:t>requests</a:t>
            </a:r>
            <a:r>
              <a:rPr lang="en-US" sz="2200" b="0" spc="150" dirty="0">
                <a:latin typeface="Helvetica Light"/>
                <a:ea typeface="+mj-ea"/>
                <a:cs typeface="Arial" panose="020B0604020202020204" pitchFamily="34" charset="0"/>
              </a:rPr>
              <a:t>	</a:t>
            </a:r>
          </a:p>
          <a:p>
            <a:pPr algn="l"/>
            <a:endParaRPr lang="en-US" sz="2000" dirty="0"/>
          </a:p>
        </p:txBody>
      </p:sp>
    </p:spTree>
    <p:extLst>
      <p:ext uri="{BB962C8B-B14F-4D97-AF65-F5344CB8AC3E}">
        <p14:creationId xmlns:p14="http://schemas.microsoft.com/office/powerpoint/2010/main" val="4055079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lstStyle/>
          <a:p>
            <a:r>
              <a:rPr lang="en-US" dirty="0"/>
              <a:t>Job interviews</a:t>
            </a:r>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838200" y="2217740"/>
            <a:ext cx="10515600" cy="4138610"/>
          </a:xfrm>
        </p:spPr>
        <p:txBody>
          <a:bodyPr anchor="t" anchorCtr="0"/>
          <a:lstStyle/>
          <a:p>
            <a:pPr marL="457200" indent="-457200" algn="l">
              <a:spcBef>
                <a:spcPts val="0"/>
              </a:spcBef>
              <a:spcAft>
                <a:spcPts val="600"/>
              </a:spcAft>
              <a:buFont typeface="Arial" panose="020B0604020202020204" pitchFamily="34" charset="0"/>
              <a:buChar char="•"/>
            </a:pPr>
            <a:r>
              <a:rPr lang="en-US" altLang="en-US" sz="2800" dirty="0">
                <a:latin typeface="Helvetica Light"/>
                <a:cs typeface="Arial" panose="020B0604020202020204" pitchFamily="34" charset="0"/>
              </a:rPr>
              <a:t>Disability-related questions and medical examinations are prohibited</a:t>
            </a:r>
          </a:p>
          <a:p>
            <a:pPr marL="457200" indent="-457200" algn="l">
              <a:spcBef>
                <a:spcPts val="0"/>
              </a:spcBef>
              <a:spcAft>
                <a:spcPts val="600"/>
              </a:spcAft>
              <a:buFont typeface="Arial" panose="020B0604020202020204" pitchFamily="34" charset="0"/>
              <a:buChar char="•"/>
              <a:defRPr/>
            </a:pPr>
            <a:r>
              <a:rPr lang="en-US" altLang="en-US" sz="2800" dirty="0">
                <a:latin typeface="Helvetica Light"/>
                <a:cs typeface="Arial" panose="020B0604020202020204" pitchFamily="34" charset="0"/>
              </a:rPr>
              <a:t>There are “It depends questions.” Will the question elicit information about  disability?</a:t>
            </a:r>
          </a:p>
          <a:p>
            <a:pPr marL="457200" indent="-457200" algn="l">
              <a:spcBef>
                <a:spcPts val="0"/>
              </a:spcBef>
              <a:spcAft>
                <a:spcPts val="600"/>
              </a:spcAft>
              <a:buFont typeface="Arial" panose="020B0604020202020204" pitchFamily="34" charset="0"/>
              <a:buChar char="•"/>
              <a:defRPr/>
            </a:pPr>
            <a:r>
              <a:rPr lang="en-US" altLang="en-US" sz="2800" dirty="0">
                <a:latin typeface="Helvetica Light"/>
                <a:cs typeface="Arial" panose="020B0604020202020204" pitchFamily="34" charset="0"/>
              </a:rPr>
              <a:t>Obvious vs. Non-Obvious Disabilities</a:t>
            </a:r>
          </a:p>
          <a:p>
            <a:pPr marL="1371600" lvl="2" indent="-457200">
              <a:spcBef>
                <a:spcPts val="0"/>
              </a:spcBef>
              <a:spcAft>
                <a:spcPts val="600"/>
              </a:spcAft>
              <a:buFont typeface="Courier New" panose="02070309020205020404" pitchFamily="49" charset="0"/>
              <a:buChar char="o"/>
              <a:defRPr/>
            </a:pPr>
            <a:r>
              <a:rPr lang="en-US" altLang="en-US" sz="2400" b="0" dirty="0">
                <a:latin typeface="Helvetica Light"/>
                <a:cs typeface="Arial" panose="020B0604020202020204" pitchFamily="34" charset="0"/>
              </a:rPr>
              <a:t>Disability related inquiries - allowed exceptions</a:t>
            </a:r>
          </a:p>
          <a:p>
            <a:pPr marL="457200" indent="-457200" algn="l">
              <a:spcBef>
                <a:spcPts val="0"/>
              </a:spcBef>
              <a:spcAft>
                <a:spcPts val="600"/>
              </a:spcAft>
              <a:buFont typeface="Arial" panose="020B0604020202020204" pitchFamily="34" charset="0"/>
              <a:buChar char="•"/>
              <a:defRPr/>
            </a:pPr>
            <a:r>
              <a:rPr lang="en-US" altLang="en-US" sz="2800" dirty="0">
                <a:latin typeface="Helvetica Light"/>
                <a:cs typeface="Arial" panose="020B0604020202020204" pitchFamily="34" charset="0"/>
              </a:rPr>
              <a:t>About affirmative action programs</a:t>
            </a:r>
          </a:p>
          <a:p>
            <a:pPr marL="1371600" lvl="2" indent="-457200">
              <a:spcBef>
                <a:spcPts val="0"/>
              </a:spcBef>
              <a:spcAft>
                <a:spcPts val="600"/>
              </a:spcAft>
              <a:buFont typeface="Courier New" panose="02070309020205020404" pitchFamily="49" charset="0"/>
              <a:buChar char="o"/>
              <a:defRPr/>
            </a:pPr>
            <a:r>
              <a:rPr lang="en-US" altLang="en-US" sz="2400" b="0" dirty="0">
                <a:latin typeface="Helvetica Light"/>
                <a:cs typeface="Arial" panose="020B0604020202020204" pitchFamily="34" charset="0"/>
              </a:rPr>
              <a:t>Voluntary self-identification</a:t>
            </a:r>
          </a:p>
          <a:p>
            <a:pPr marL="1371600" lvl="2" indent="-457200">
              <a:spcBef>
                <a:spcPts val="0"/>
              </a:spcBef>
              <a:spcAft>
                <a:spcPts val="600"/>
              </a:spcAft>
              <a:buFont typeface="Courier New" panose="02070309020205020404" pitchFamily="49" charset="0"/>
              <a:buChar char="o"/>
              <a:defRPr/>
            </a:pPr>
            <a:r>
              <a:rPr lang="en-US" altLang="en-US" sz="2400" b="0" dirty="0">
                <a:latin typeface="Helvetica Light"/>
                <a:cs typeface="Arial" panose="020B0604020202020204" pitchFamily="34" charset="0"/>
              </a:rPr>
              <a:t>Confidential information</a:t>
            </a:r>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dirty="0"/>
              <a:t>2024</a:t>
            </a:r>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21</a:t>
            </a:fld>
            <a:endParaRPr lang="en-US" dirty="0"/>
          </a:p>
        </p:txBody>
      </p:sp>
    </p:spTree>
    <p:extLst>
      <p:ext uri="{BB962C8B-B14F-4D97-AF65-F5344CB8AC3E}">
        <p14:creationId xmlns:p14="http://schemas.microsoft.com/office/powerpoint/2010/main" val="368577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E59-4C68-4F87-9821-23C69713D980}"/>
              </a:ext>
            </a:extLst>
          </p:cNvPr>
          <p:cNvSpPr>
            <a:spLocks noGrp="1"/>
          </p:cNvSpPr>
          <p:nvPr>
            <p:ph type="title"/>
          </p:nvPr>
        </p:nvSpPr>
        <p:spPr>
          <a:xfrm>
            <a:off x="1987511" y="846356"/>
            <a:ext cx="8421688" cy="1325563"/>
          </a:xfrm>
        </p:spPr>
        <p:txBody>
          <a:bodyPr/>
          <a:lstStyle/>
          <a:p>
            <a:r>
              <a:rPr lang="en-US" dirty="0">
                <a:cs typeface="Arial" panose="020B0604020202020204" pitchFamily="34" charset="0"/>
              </a:rPr>
              <a:t>After conditional job offer but before starting job</a:t>
            </a:r>
            <a:endParaRPr lang="en-US" dirty="0"/>
          </a:p>
        </p:txBody>
      </p:sp>
      <p:sp>
        <p:nvSpPr>
          <p:cNvPr id="56" name="Date Placeholder 55">
            <a:extLst>
              <a:ext uri="{FF2B5EF4-FFF2-40B4-BE49-F238E27FC236}">
                <a16:creationId xmlns:a16="http://schemas.microsoft.com/office/drawing/2014/main" id="{B289356A-BDA0-4234-84F2-9F2F25D0D7BD}"/>
              </a:ext>
            </a:extLst>
          </p:cNvPr>
          <p:cNvSpPr>
            <a:spLocks noGrp="1"/>
          </p:cNvSpPr>
          <p:nvPr>
            <p:ph type="dt" sz="half" idx="10"/>
          </p:nvPr>
        </p:nvSpPr>
        <p:spPr>
          <a:xfrm>
            <a:off x="838200" y="6356350"/>
            <a:ext cx="2743200" cy="365125"/>
          </a:xfrm>
        </p:spPr>
        <p:txBody>
          <a:bodyPr/>
          <a:lstStyle/>
          <a:p>
            <a:r>
              <a:rPr lang="en-US" dirty="0"/>
              <a:t>2024</a:t>
            </a:r>
          </a:p>
        </p:txBody>
      </p:sp>
      <p:sp>
        <p:nvSpPr>
          <p:cNvPr id="57" name="Footer Placeholder 56">
            <a:extLst>
              <a:ext uri="{FF2B5EF4-FFF2-40B4-BE49-F238E27FC236}">
                <a16:creationId xmlns:a16="http://schemas.microsoft.com/office/drawing/2014/main" id="{3A38BE84-957B-46B9-A315-4B5064DFF1A1}"/>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58" name="Slide Number Placeholder 57">
            <a:extLst>
              <a:ext uri="{FF2B5EF4-FFF2-40B4-BE49-F238E27FC236}">
                <a16:creationId xmlns:a16="http://schemas.microsoft.com/office/drawing/2014/main" id="{E1900601-8B04-4FF3-B06F-6BEFAC6556D3}"/>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22</a:t>
            </a:fld>
            <a:endParaRPr lang="en-US" dirty="0"/>
          </a:p>
        </p:txBody>
      </p:sp>
      <p:sp>
        <p:nvSpPr>
          <p:cNvPr id="325" name="Text Placeholder 324">
            <a:extLst>
              <a:ext uri="{FF2B5EF4-FFF2-40B4-BE49-F238E27FC236}">
                <a16:creationId xmlns:a16="http://schemas.microsoft.com/office/drawing/2014/main" id="{1EA1D692-1189-A8EE-A86D-75F94162EAA5}"/>
              </a:ext>
            </a:extLst>
          </p:cNvPr>
          <p:cNvSpPr>
            <a:spLocks noGrp="1"/>
          </p:cNvSpPr>
          <p:nvPr>
            <p:ph type="body" idx="32"/>
          </p:nvPr>
        </p:nvSpPr>
        <p:spPr>
          <a:xfrm>
            <a:off x="841248" y="2221992"/>
            <a:ext cx="10515600" cy="4142232"/>
          </a:xfrm>
        </p:spPr>
        <p:txBody>
          <a:bodyPr/>
          <a:lstStyle/>
          <a:p>
            <a:pPr marL="457200" indent="-457200" algn="l">
              <a:buFont typeface="Arial" panose="020B0604020202020204" pitchFamily="34" charset="0"/>
              <a:buChar char="•"/>
              <a:defRPr/>
            </a:pPr>
            <a:r>
              <a:rPr lang="en-US" altLang="en-US" sz="2800" dirty="0">
                <a:latin typeface="Helvetica Light"/>
                <a:cs typeface="Arial" panose="020B0604020202020204" pitchFamily="34" charset="0"/>
              </a:rPr>
              <a:t>An employer can ask disability-related questions, including any need for reasonable accommodations </a:t>
            </a:r>
          </a:p>
          <a:p>
            <a:pPr marL="457200" indent="-457200" algn="l">
              <a:buFont typeface="Arial" panose="020B0604020202020204" pitchFamily="34" charset="0"/>
              <a:buChar char="•"/>
              <a:defRPr/>
            </a:pPr>
            <a:r>
              <a:rPr lang="en-US" altLang="en-US" sz="2800" dirty="0">
                <a:latin typeface="Helvetica Light"/>
                <a:cs typeface="Arial" panose="020B0604020202020204" pitchFamily="34" charset="0"/>
              </a:rPr>
              <a:t>An employer can require medical examinations.</a:t>
            </a:r>
          </a:p>
          <a:p>
            <a:pPr marL="457200" indent="-457200" algn="l">
              <a:buFont typeface="Arial" panose="020B0604020202020204" pitchFamily="34" charset="0"/>
              <a:buChar char="•"/>
              <a:defRPr/>
            </a:pPr>
            <a:r>
              <a:rPr lang="en-US" altLang="en-US" sz="2800" dirty="0">
                <a:latin typeface="Helvetica Light"/>
                <a:cs typeface="Arial" panose="020B0604020202020204" pitchFamily="34" charset="0"/>
              </a:rPr>
              <a:t>All entering employees in the same job category must be subjected to the same examination/inquiry.</a:t>
            </a:r>
          </a:p>
          <a:p>
            <a:pPr marL="457200" indent="-457200" algn="l">
              <a:buFont typeface="Arial" panose="020B0604020202020204" pitchFamily="34" charset="0"/>
              <a:buChar char="•"/>
              <a:defRPr/>
            </a:pPr>
            <a:r>
              <a:rPr lang="en-US" altLang="en-US" sz="2800" dirty="0">
                <a:latin typeface="Helvetica Light"/>
                <a:cs typeface="Arial" panose="020B0604020202020204" pitchFamily="34" charset="0"/>
              </a:rPr>
              <a:t>If an individual’s conditional job offer is rescinded it must be done for reasons which are job-related and consistent with business necessity.</a:t>
            </a:r>
          </a:p>
          <a:p>
            <a:pPr algn="l"/>
            <a:endParaRPr lang="en-US" sz="2000" dirty="0"/>
          </a:p>
        </p:txBody>
      </p:sp>
    </p:spTree>
    <p:extLst>
      <p:ext uri="{BB962C8B-B14F-4D97-AF65-F5344CB8AC3E}">
        <p14:creationId xmlns:p14="http://schemas.microsoft.com/office/powerpoint/2010/main" val="2272133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lstStyle/>
          <a:p>
            <a:r>
              <a:rPr lang="en-US" dirty="0">
                <a:cs typeface="Arial" panose="020B0604020202020204" pitchFamily="34" charset="0"/>
              </a:rPr>
              <a:t>Legitimate job offers</a:t>
            </a:r>
            <a:endParaRPr lang="en-US" dirty="0"/>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838200" y="2217740"/>
            <a:ext cx="10515600" cy="4138610"/>
          </a:xfrm>
        </p:spPr>
        <p:txBody>
          <a:bodyPr anchor="t" anchorCtr="0"/>
          <a:lstStyle/>
          <a:p>
            <a:pPr marL="457200" indent="-457200" algn="l">
              <a:buFont typeface="Arial" panose="020B0604020202020204" pitchFamily="34" charset="0"/>
              <a:buChar char="•"/>
            </a:pPr>
            <a:r>
              <a:rPr lang="en-US" altLang="en-US" sz="2800" dirty="0">
                <a:latin typeface="Helvetica Light"/>
                <a:cs typeface="Arial" panose="020B0604020202020204" pitchFamily="34" charset="0"/>
              </a:rPr>
              <a:t>All selection procedures such as background checks, employment verification, polygraph tests, criminal history checks, et al. must have been completed.</a:t>
            </a:r>
          </a:p>
          <a:p>
            <a:pPr marL="457200" indent="-457200" algn="l">
              <a:spcAft>
                <a:spcPts val="900"/>
              </a:spcAft>
              <a:buFont typeface="Arial" panose="020B0604020202020204" pitchFamily="34" charset="0"/>
              <a:buChar char="•"/>
              <a:defRPr/>
            </a:pPr>
            <a:r>
              <a:rPr lang="en-US" sz="2800" dirty="0">
                <a:latin typeface="Helvetica Light"/>
                <a:cs typeface="Arial" panose="020B0604020202020204" pitchFamily="34" charset="0"/>
              </a:rPr>
              <a:t>“A job offer is real if the employer has evaluated all relevant non-medical information it reasonably could have obtained and analyzed prior to giving the offer.”  </a:t>
            </a:r>
          </a:p>
          <a:p>
            <a:pPr>
              <a:spcAft>
                <a:spcPts val="900"/>
              </a:spcAft>
              <a:defRPr/>
            </a:pPr>
            <a:r>
              <a:rPr lang="en-US" sz="2800" dirty="0">
                <a:latin typeface="Helvetica Light"/>
                <a:cs typeface="Arial" panose="020B0604020202020204" pitchFamily="34" charset="0"/>
              </a:rPr>
              <a:t>(EEOC ADA Enforcement Guidance: Pre-employment Disability-Related Questions and Medical Examinations )</a:t>
            </a:r>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dirty="0"/>
              <a:t>2024</a:t>
            </a:r>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23</a:t>
            </a:fld>
            <a:endParaRPr lang="en-US" dirty="0"/>
          </a:p>
        </p:txBody>
      </p:sp>
    </p:spTree>
    <p:extLst>
      <p:ext uri="{BB962C8B-B14F-4D97-AF65-F5344CB8AC3E}">
        <p14:creationId xmlns:p14="http://schemas.microsoft.com/office/powerpoint/2010/main" val="1386058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E59-4C68-4F87-9821-23C69713D980}"/>
              </a:ext>
            </a:extLst>
          </p:cNvPr>
          <p:cNvSpPr>
            <a:spLocks noGrp="1"/>
          </p:cNvSpPr>
          <p:nvPr>
            <p:ph type="title"/>
          </p:nvPr>
        </p:nvSpPr>
        <p:spPr>
          <a:xfrm>
            <a:off x="1987511" y="846356"/>
            <a:ext cx="8421688" cy="1325563"/>
          </a:xfrm>
        </p:spPr>
        <p:txBody>
          <a:bodyPr/>
          <a:lstStyle/>
          <a:p>
            <a:r>
              <a:rPr lang="en-US" dirty="0">
                <a:cs typeface="Arial" panose="020B0604020202020204" pitchFamily="34" charset="0"/>
              </a:rPr>
              <a:t>Current employment</a:t>
            </a:r>
            <a:endParaRPr lang="en-US" dirty="0"/>
          </a:p>
        </p:txBody>
      </p:sp>
      <p:sp>
        <p:nvSpPr>
          <p:cNvPr id="56" name="Date Placeholder 55">
            <a:extLst>
              <a:ext uri="{FF2B5EF4-FFF2-40B4-BE49-F238E27FC236}">
                <a16:creationId xmlns:a16="http://schemas.microsoft.com/office/drawing/2014/main" id="{B289356A-BDA0-4234-84F2-9F2F25D0D7BD}"/>
              </a:ext>
            </a:extLst>
          </p:cNvPr>
          <p:cNvSpPr>
            <a:spLocks noGrp="1"/>
          </p:cNvSpPr>
          <p:nvPr>
            <p:ph type="dt" sz="half" idx="10"/>
          </p:nvPr>
        </p:nvSpPr>
        <p:spPr>
          <a:xfrm>
            <a:off x="838200" y="6356350"/>
            <a:ext cx="2743200" cy="365125"/>
          </a:xfrm>
        </p:spPr>
        <p:txBody>
          <a:bodyPr/>
          <a:lstStyle/>
          <a:p>
            <a:r>
              <a:rPr lang="en-US" dirty="0"/>
              <a:t>2024</a:t>
            </a:r>
          </a:p>
        </p:txBody>
      </p:sp>
      <p:sp>
        <p:nvSpPr>
          <p:cNvPr id="57" name="Footer Placeholder 56">
            <a:extLst>
              <a:ext uri="{FF2B5EF4-FFF2-40B4-BE49-F238E27FC236}">
                <a16:creationId xmlns:a16="http://schemas.microsoft.com/office/drawing/2014/main" id="{3A38BE84-957B-46B9-A315-4B5064DFF1A1}"/>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58" name="Slide Number Placeholder 57">
            <a:extLst>
              <a:ext uri="{FF2B5EF4-FFF2-40B4-BE49-F238E27FC236}">
                <a16:creationId xmlns:a16="http://schemas.microsoft.com/office/drawing/2014/main" id="{E1900601-8B04-4FF3-B06F-6BEFAC6556D3}"/>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24</a:t>
            </a:fld>
            <a:endParaRPr lang="en-US" dirty="0"/>
          </a:p>
        </p:txBody>
      </p:sp>
      <p:sp>
        <p:nvSpPr>
          <p:cNvPr id="325" name="Text Placeholder 324">
            <a:extLst>
              <a:ext uri="{FF2B5EF4-FFF2-40B4-BE49-F238E27FC236}">
                <a16:creationId xmlns:a16="http://schemas.microsoft.com/office/drawing/2014/main" id="{1EA1D692-1189-A8EE-A86D-75F94162EAA5}"/>
              </a:ext>
            </a:extLst>
          </p:cNvPr>
          <p:cNvSpPr>
            <a:spLocks noGrp="1"/>
          </p:cNvSpPr>
          <p:nvPr>
            <p:ph type="body" idx="32"/>
          </p:nvPr>
        </p:nvSpPr>
        <p:spPr>
          <a:xfrm>
            <a:off x="841248" y="2221992"/>
            <a:ext cx="10515600" cy="4142232"/>
          </a:xfrm>
        </p:spPr>
        <p:txBody>
          <a:bodyPr/>
          <a:lstStyle/>
          <a:p>
            <a:pPr marL="457200" indent="-457200" algn="l" defTabSz="388433">
              <a:buFont typeface="Arial" panose="020B0604020202020204" pitchFamily="34" charset="0"/>
              <a:buChar char="•"/>
              <a:defRPr/>
            </a:pPr>
            <a:r>
              <a:rPr lang="en-US" altLang="en-US" sz="2800" dirty="0">
                <a:latin typeface="Helvetica Light"/>
                <a:cs typeface="Arial" panose="020B0604020202020204" pitchFamily="34" charset="0"/>
              </a:rPr>
              <a:t>Disability inquiries and medical exams can be made when it is job-related and consistent with business necessity.</a:t>
            </a:r>
          </a:p>
          <a:p>
            <a:pPr marL="457200" indent="-457200" algn="l" defTabSz="388433">
              <a:buFont typeface="Arial" panose="020B0604020202020204" pitchFamily="34" charset="0"/>
              <a:buChar char="•"/>
              <a:defRPr/>
            </a:pPr>
            <a:r>
              <a:rPr lang="en-US" altLang="en-US" sz="2800" dirty="0">
                <a:latin typeface="Helvetica Light"/>
                <a:cs typeface="Arial" panose="020B0604020202020204" pitchFamily="34" charset="0"/>
              </a:rPr>
              <a:t>The employer has a reasonable belief, based on objective evidence, that;</a:t>
            </a:r>
          </a:p>
          <a:p>
            <a:pPr marL="1085850" lvl="2" indent="-342900" defTabSz="388433">
              <a:buSzPct val="100000"/>
              <a:buFont typeface="+mj-lt"/>
              <a:buAutoNum type="arabicPeriod"/>
              <a:defRPr/>
            </a:pPr>
            <a:r>
              <a:rPr lang="en-US" altLang="en-US" sz="2400" b="0" dirty="0">
                <a:latin typeface="Helvetica Light"/>
                <a:cs typeface="Arial" panose="020B0604020202020204" pitchFamily="34" charset="0"/>
              </a:rPr>
              <a:t>an employee’s ability to perform essential job functions will be impaired by a medical condition/disability</a:t>
            </a:r>
          </a:p>
          <a:p>
            <a:pPr marL="1085850" lvl="2" indent="-342900" defTabSz="388433">
              <a:buSzPct val="100000"/>
              <a:buFont typeface="+mj-lt"/>
              <a:buAutoNum type="arabicPeriod"/>
              <a:defRPr/>
            </a:pPr>
            <a:r>
              <a:rPr lang="en-US" altLang="en-US" sz="2400" b="0" dirty="0">
                <a:latin typeface="Helvetica Light"/>
                <a:cs typeface="Arial" panose="020B0604020202020204" pitchFamily="34" charset="0"/>
              </a:rPr>
              <a:t>an employee will pose a direct threat due to a medical condition/disability</a:t>
            </a:r>
            <a:endParaRPr lang="en-US" altLang="en-US" sz="1600" b="0" dirty="0">
              <a:latin typeface="Helvetica Light"/>
              <a:cs typeface="Arial" panose="020B0604020202020204" pitchFamily="34" charset="0"/>
            </a:endParaRPr>
          </a:p>
          <a:p>
            <a:pPr marL="457200" indent="-457200" algn="l" defTabSz="388433">
              <a:buFont typeface="Arial" panose="020B0604020202020204" pitchFamily="34" charset="0"/>
              <a:buChar char="•"/>
              <a:defRPr/>
            </a:pPr>
            <a:r>
              <a:rPr lang="en-US" altLang="en-US" sz="2800" dirty="0">
                <a:latin typeface="Helvetica Light"/>
                <a:cs typeface="Arial" panose="020B0604020202020204" pitchFamily="34" charset="0"/>
              </a:rPr>
              <a:t>“Regarded as” considerations.</a:t>
            </a:r>
          </a:p>
          <a:p>
            <a:pPr algn="l"/>
            <a:endParaRPr lang="en-US" sz="2000" dirty="0"/>
          </a:p>
        </p:txBody>
      </p:sp>
    </p:spTree>
    <p:extLst>
      <p:ext uri="{BB962C8B-B14F-4D97-AF65-F5344CB8AC3E}">
        <p14:creationId xmlns:p14="http://schemas.microsoft.com/office/powerpoint/2010/main" val="2662240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365125"/>
            <a:ext cx="10515600" cy="1325563"/>
          </a:xfrm>
        </p:spPr>
        <p:txBody>
          <a:bodyPr/>
          <a:lstStyle/>
          <a:p>
            <a:r>
              <a:rPr lang="en-US" dirty="0"/>
              <a:t>Work environment</a:t>
            </a:r>
          </a:p>
        </p:txBody>
      </p:sp>
      <p:graphicFrame>
        <p:nvGraphicFramePr>
          <p:cNvPr id="33" name="Content Placeholder 3" descr="Timeline Placeholder ">
            <a:extLst>
              <a:ext uri="{FF2B5EF4-FFF2-40B4-BE49-F238E27FC236}">
                <a16:creationId xmlns:a16="http://schemas.microsoft.com/office/drawing/2014/main" id="{7BC1F95D-CCD2-421B-B06B-706699FAAD5D}"/>
              </a:ext>
            </a:extLst>
          </p:cNvPr>
          <p:cNvGraphicFramePr>
            <a:graphicFrameLocks noGrp="1"/>
          </p:cNvGraphicFramePr>
          <p:nvPr>
            <p:ph type="dgm" sz="quarter" idx="15"/>
            <p:extLst>
              <p:ext uri="{D42A27DB-BD31-4B8C-83A1-F6EECF244321}">
                <p14:modId xmlns:p14="http://schemas.microsoft.com/office/powerpoint/2010/main" val="3665604672"/>
              </p:ext>
            </p:extLst>
          </p:nvPr>
        </p:nvGraphicFramePr>
        <p:xfrm>
          <a:off x="4162097" y="1450428"/>
          <a:ext cx="3846785" cy="4905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a:extLst>
              <a:ext uri="{FF2B5EF4-FFF2-40B4-BE49-F238E27FC236}">
                <a16:creationId xmlns:a16="http://schemas.microsoft.com/office/drawing/2014/main" id="{3627CC26-34EF-4BB9-B289-9EC56B07D1E6}"/>
              </a:ext>
            </a:extLst>
          </p:cNvPr>
          <p:cNvSpPr>
            <a:spLocks noGrp="1"/>
          </p:cNvSpPr>
          <p:nvPr>
            <p:ph type="dt" sz="half" idx="10"/>
          </p:nvPr>
        </p:nvSpPr>
        <p:spPr>
          <a:xfrm>
            <a:off x="838200" y="6356350"/>
            <a:ext cx="2743200" cy="365125"/>
          </a:xfrm>
        </p:spPr>
        <p:txBody>
          <a:bodyPr/>
          <a:lstStyle/>
          <a:p>
            <a:r>
              <a:rPr lang="en-US" dirty="0"/>
              <a:t>2024</a:t>
            </a:r>
          </a:p>
        </p:txBody>
      </p:sp>
      <p:sp>
        <p:nvSpPr>
          <p:cNvPr id="7" name="Footer Placeholder 6">
            <a:extLst>
              <a:ext uri="{FF2B5EF4-FFF2-40B4-BE49-F238E27FC236}">
                <a16:creationId xmlns:a16="http://schemas.microsoft.com/office/drawing/2014/main" id="{4E98E6AD-9D37-499C-898E-ED12AC36D31D}"/>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25</a:t>
            </a:fld>
            <a:endParaRPr lang="en-US" dirty="0"/>
          </a:p>
        </p:txBody>
      </p:sp>
    </p:spTree>
    <p:extLst>
      <p:ext uri="{BB962C8B-B14F-4D97-AF65-F5344CB8AC3E}">
        <p14:creationId xmlns:p14="http://schemas.microsoft.com/office/powerpoint/2010/main" val="2896385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1981200" y="325914"/>
            <a:ext cx="8229600" cy="1143001"/>
          </a:xfrm>
          <a:prstGeom prst="rect">
            <a:avLst/>
          </a:prstGeom>
        </p:spPr>
        <p:txBody>
          <a:bodyPr>
            <a:normAutofit/>
          </a:bodyPr>
          <a:lstStyle/>
          <a:p>
            <a:pPr algn="ctr"/>
            <a:r>
              <a:rPr sz="2800" dirty="0"/>
              <a:t>Policy References</a:t>
            </a:r>
          </a:p>
        </p:txBody>
      </p:sp>
      <p:sp>
        <p:nvSpPr>
          <p:cNvPr id="162" name="Shape 162"/>
          <p:cNvSpPr>
            <a:spLocks noGrp="1"/>
          </p:cNvSpPr>
          <p:nvPr>
            <p:ph type="body" idx="1"/>
          </p:nvPr>
        </p:nvSpPr>
        <p:spPr>
          <a:xfrm>
            <a:off x="1981200" y="1600201"/>
            <a:ext cx="8229600" cy="4525963"/>
          </a:xfrm>
          <a:prstGeom prst="rect">
            <a:avLst/>
          </a:prstGeom>
        </p:spPr>
        <p:txBody>
          <a:bodyPr>
            <a:normAutofit/>
          </a:bodyPr>
          <a:lstStyle/>
          <a:p>
            <a:pPr marL="457200" indent="-457200">
              <a:spcBef>
                <a:spcPts val="600"/>
              </a:spcBef>
              <a:spcAft>
                <a:spcPts val="1200"/>
              </a:spcAft>
              <a:defRPr sz="2800"/>
            </a:pPr>
            <a:r>
              <a:rPr lang="en-US" dirty="0">
                <a:latin typeface="Helvetica Light"/>
              </a:rPr>
              <a:t>2010 ADA Standards for Accessible Design (After March 15, 2012)</a:t>
            </a:r>
          </a:p>
          <a:p>
            <a:pPr marL="457200" indent="-457200">
              <a:spcBef>
                <a:spcPts val="600"/>
              </a:spcBef>
              <a:spcAft>
                <a:spcPts val="1200"/>
              </a:spcAft>
              <a:defRPr sz="2800"/>
            </a:pPr>
            <a:r>
              <a:rPr lang="en-US" dirty="0">
                <a:latin typeface="Helvetica Light"/>
              </a:rPr>
              <a:t>1991 ADA Accessibility Guidelines (After January 26, 1992)</a:t>
            </a:r>
          </a:p>
          <a:p>
            <a:pPr marL="457200" indent="-457200">
              <a:spcBef>
                <a:spcPts val="600"/>
              </a:spcBef>
              <a:spcAft>
                <a:spcPts val="1200"/>
              </a:spcAft>
              <a:defRPr sz="2800"/>
            </a:pPr>
            <a:r>
              <a:rPr lang="en-US" dirty="0">
                <a:latin typeface="Helvetica Light"/>
              </a:rPr>
              <a:t>September 15, 2010 to March 15, 2010 – can use either 1991 ADAAG or 2010 Standards</a:t>
            </a:r>
          </a:p>
          <a:p>
            <a:pPr marL="457200" indent="-457200">
              <a:spcBef>
                <a:spcPts val="600"/>
              </a:spcBef>
              <a:defRPr sz="2800"/>
            </a:pPr>
            <a:r>
              <a:rPr lang="en-US" dirty="0">
                <a:latin typeface="Helvetica Light"/>
              </a:rPr>
              <a:t>Americans with Disabilities Act (Disproportionality)</a:t>
            </a:r>
            <a:endParaRPr dirty="0">
              <a:latin typeface="Helvetica Light"/>
            </a:endParaRPr>
          </a:p>
        </p:txBody>
      </p:sp>
      <p:sp>
        <p:nvSpPr>
          <p:cNvPr id="160" name="Shape 160"/>
          <p:cNvSpPr>
            <a:spLocks noGrp="1"/>
          </p:cNvSpPr>
          <p:nvPr>
            <p:ph type="sldNum" sz="quarter" idx="4294967295"/>
          </p:nvPr>
        </p:nvSpPr>
        <p:spPr>
          <a:xfrm>
            <a:off x="10041075" y="6388736"/>
            <a:ext cx="626927" cy="31686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26</a:t>
            </a:fld>
            <a:endParaRPr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2200908" y="380999"/>
            <a:ext cx="7391400" cy="1143001"/>
          </a:xfrm>
          <a:prstGeom prst="rect">
            <a:avLst/>
          </a:prstGeom>
        </p:spPr>
        <p:txBody>
          <a:bodyPr>
            <a:normAutofit/>
          </a:bodyPr>
          <a:lstStyle/>
          <a:p>
            <a:pPr algn="ctr"/>
            <a:r>
              <a:rPr lang="en-US" sz="2800" dirty="0"/>
              <a:t>Applying the Standards</a:t>
            </a:r>
            <a:endParaRPr sz="2800" dirty="0"/>
          </a:p>
        </p:txBody>
      </p:sp>
      <p:pic>
        <p:nvPicPr>
          <p:cNvPr id="3" name="Picture 2" descr="Outline of house on blueprint pap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594968"/>
            <a:ext cx="1352550" cy="1352550"/>
          </a:xfrm>
          <a:prstGeom prst="rect">
            <a:avLst/>
          </a:prstGeom>
        </p:spPr>
      </p:pic>
      <p:sp>
        <p:nvSpPr>
          <p:cNvPr id="202" name="Shape 202"/>
          <p:cNvSpPr>
            <a:spLocks noGrp="1"/>
          </p:cNvSpPr>
          <p:nvPr>
            <p:ph type="body" idx="1"/>
          </p:nvPr>
        </p:nvSpPr>
        <p:spPr>
          <a:xfrm>
            <a:off x="1981200" y="3226674"/>
            <a:ext cx="2532888" cy="3006231"/>
          </a:xfrm>
          <a:prstGeom prst="rect">
            <a:avLst/>
          </a:prstGeom>
        </p:spPr>
        <p:txBody>
          <a:bodyPr>
            <a:normAutofit fontScale="62500" lnSpcReduction="20000"/>
          </a:bodyPr>
          <a:lstStyle/>
          <a:p>
            <a:pPr marL="0" lvl="2" indent="0" algn="ctr">
              <a:spcBef>
                <a:spcPts val="600"/>
              </a:spcBef>
              <a:buClr>
                <a:srgbClr val="000000"/>
              </a:buClr>
              <a:buNone/>
              <a:defRPr sz="2600"/>
            </a:pPr>
            <a:r>
              <a:rPr lang="en-US" dirty="0">
                <a:latin typeface="Helvetica Light"/>
              </a:rPr>
              <a:t> </a:t>
            </a:r>
            <a:r>
              <a:rPr lang="en-US" sz="3200" b="1" dirty="0">
                <a:solidFill>
                  <a:srgbClr val="000000"/>
                </a:solidFill>
                <a:latin typeface="Helvetica Light"/>
                <a:sym typeface="Helvetica Light"/>
              </a:rPr>
              <a:t>New Construction</a:t>
            </a:r>
          </a:p>
          <a:p>
            <a:pPr marL="0" lvl="2" indent="0">
              <a:spcBef>
                <a:spcPts val="600"/>
              </a:spcBef>
              <a:buClr>
                <a:srgbClr val="000000"/>
              </a:buClr>
              <a:buNone/>
              <a:defRPr sz="2600"/>
            </a:pPr>
            <a:endParaRPr lang="en-US" sz="1300" dirty="0">
              <a:latin typeface="Helvetica Light"/>
            </a:endParaRPr>
          </a:p>
          <a:p>
            <a:pPr marL="0" lvl="2" indent="0" algn="ctr">
              <a:lnSpc>
                <a:spcPct val="120000"/>
              </a:lnSpc>
              <a:buClr>
                <a:srgbClr val="000000"/>
              </a:buClr>
              <a:buNone/>
              <a:defRPr sz="2600"/>
            </a:pPr>
            <a:r>
              <a:rPr lang="en-US" sz="3200" dirty="0">
                <a:latin typeface="Helvetica Light"/>
              </a:rPr>
              <a:t>All new construction after March 23, 2012, must follow the 2010 Standards. ”Each” toilet room must be accessible</a:t>
            </a:r>
            <a:r>
              <a:rPr lang="en-US" dirty="0">
                <a:latin typeface="Helvetica Light"/>
              </a:rPr>
              <a:t>.</a:t>
            </a:r>
          </a:p>
          <a:p>
            <a:pPr marL="457200" lvl="2" indent="-225425">
              <a:spcBef>
                <a:spcPts val="600"/>
              </a:spcBef>
              <a:buClr>
                <a:srgbClr val="000000"/>
              </a:buClr>
              <a:buFont typeface="Arial"/>
              <a:defRPr sz="2600"/>
            </a:pPr>
            <a:endParaRPr lang="en-US" dirty="0"/>
          </a:p>
          <a:p>
            <a:pPr marL="457200" lvl="2" indent="-225425">
              <a:spcBef>
                <a:spcPts val="600"/>
              </a:spcBef>
              <a:buClr>
                <a:srgbClr val="000000"/>
              </a:buClr>
              <a:buFont typeface="Arial"/>
              <a:defRPr sz="2600"/>
            </a:pPr>
            <a:endParaRPr lang="en-US" dirty="0"/>
          </a:p>
          <a:p>
            <a:pPr marL="457200" lvl="2" indent="-225425">
              <a:spcBef>
                <a:spcPts val="600"/>
              </a:spcBef>
              <a:buClr>
                <a:srgbClr val="000000"/>
              </a:buClr>
              <a:buFont typeface="Arial"/>
              <a:defRPr sz="2600"/>
            </a:pPr>
            <a:endParaRPr lang="en-US" dirty="0"/>
          </a:p>
          <a:p>
            <a:pPr marL="457200" lvl="2" indent="-225425">
              <a:spcBef>
                <a:spcPts val="600"/>
              </a:spcBef>
              <a:buClr>
                <a:srgbClr val="000000"/>
              </a:buClr>
              <a:buFont typeface="Arial"/>
              <a:defRPr sz="2600"/>
            </a:pPr>
            <a:endParaRPr lang="en-US" dirty="0"/>
          </a:p>
          <a:p>
            <a:pPr marL="457200" lvl="2" indent="-225425">
              <a:buClr>
                <a:srgbClr val="000000"/>
              </a:buClr>
              <a:buFont typeface="Arial"/>
              <a:defRPr>
                <a:solidFill>
                  <a:srgbClr val="808080"/>
                </a:solidFill>
              </a:defRPr>
            </a:pPr>
            <a:endParaRPr dirty="0">
              <a:solidFill>
                <a:srgbClr val="808080"/>
              </a:solidFill>
            </a:endParaRPr>
          </a:p>
        </p:txBody>
      </p:sp>
      <p:pic>
        <p:nvPicPr>
          <p:cNvPr id="4" name="Picture 3" descr="Outline of house with hand holding a hamm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204" y="1373565"/>
            <a:ext cx="1730808" cy="1730808"/>
          </a:xfrm>
          <a:prstGeom prst="rect">
            <a:avLst/>
          </a:prstGeom>
        </p:spPr>
      </p:pic>
      <p:sp>
        <p:nvSpPr>
          <p:cNvPr id="10" name="Shape 202"/>
          <p:cNvSpPr txBox="1">
            <a:spLocks/>
          </p:cNvSpPr>
          <p:nvPr/>
        </p:nvSpPr>
        <p:spPr>
          <a:xfrm>
            <a:off x="4660207" y="3104373"/>
            <a:ext cx="2532888" cy="264860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ormAutofit/>
          </a:bodyPr>
          <a:lstStyle>
            <a:lvl1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000000"/>
                </a:solidFill>
                <a:uFillTx/>
                <a:latin typeface="Helvetica Light"/>
                <a:ea typeface="Helvetica Light"/>
                <a:cs typeface="Helvetica Light"/>
                <a:sym typeface="Helvetica Light"/>
              </a:defRPr>
            </a:lvl2pPr>
            <a:lvl3pPr marL="688975" marR="0" indent="-179387"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3pPr>
            <a:lvl4pPr marL="1645920" marR="0" indent="-274319"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4pPr>
            <a:lvl5pPr marL="21031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5pPr>
            <a:lvl6pPr marL="25603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6pPr>
            <a:lvl7pPr marL="30175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7pPr>
            <a:lvl8pPr marL="34747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8pPr>
            <a:lvl9pPr marL="39319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9pPr>
          </a:lstStyle>
          <a:p>
            <a:pPr marL="58738" lvl="2" indent="0" algn="ctr">
              <a:spcBef>
                <a:spcPts val="0"/>
              </a:spcBef>
              <a:buClr>
                <a:srgbClr val="000000"/>
              </a:buClr>
              <a:buNone/>
              <a:defRPr sz="2600"/>
            </a:pPr>
            <a:r>
              <a:rPr lang="en-US" sz="2000" b="1" dirty="0"/>
              <a:t>Renovations</a:t>
            </a:r>
          </a:p>
          <a:p>
            <a:pPr marL="58738" lvl="2" indent="0">
              <a:spcBef>
                <a:spcPts val="600"/>
              </a:spcBef>
              <a:buClr>
                <a:srgbClr val="000000"/>
              </a:buClr>
              <a:buNone/>
              <a:defRPr sz="2600"/>
            </a:pPr>
            <a:endParaRPr lang="en-US" sz="800" b="1" dirty="0"/>
          </a:p>
          <a:p>
            <a:pPr algn="ctr"/>
            <a:r>
              <a:rPr lang="en-US" sz="2000" dirty="0"/>
              <a:t>The part of the facility being remodeled or renovated must comply with the 2010 ADA Standards for Accessible Design.</a:t>
            </a:r>
          </a:p>
          <a:p>
            <a:pPr marL="457200" lvl="2" indent="-225425">
              <a:spcBef>
                <a:spcPts val="600"/>
              </a:spcBef>
              <a:buClr>
                <a:srgbClr val="000000"/>
              </a:buClr>
              <a:buFont typeface="Arial"/>
              <a:buChar char="•"/>
              <a:defRPr sz="2600"/>
            </a:pPr>
            <a:endParaRPr lang="en-US" sz="2600" dirty="0"/>
          </a:p>
          <a:p>
            <a:pPr marL="457200" lvl="2" indent="-225425">
              <a:spcBef>
                <a:spcPts val="600"/>
              </a:spcBef>
              <a:buClr>
                <a:srgbClr val="000000"/>
              </a:buClr>
              <a:buFont typeface="Arial"/>
              <a:buChar char="•"/>
              <a:defRPr sz="2600"/>
            </a:pPr>
            <a:endParaRPr lang="en-US" sz="2600" dirty="0"/>
          </a:p>
          <a:p>
            <a:pPr marL="0" lvl="2" indent="0">
              <a:spcBef>
                <a:spcPts val="600"/>
              </a:spcBef>
              <a:buClr>
                <a:srgbClr val="000000"/>
              </a:buClr>
              <a:buNone/>
              <a:defRPr sz="2600"/>
            </a:pPr>
            <a:endParaRPr lang="en-US" sz="2000" dirty="0"/>
          </a:p>
        </p:txBody>
      </p:sp>
      <p:pic>
        <p:nvPicPr>
          <p:cNvPr id="5" name="Picture 4" descr="Outline of house with heart in the middle"/>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0137" t="14475" r="11513" b="15422"/>
          <a:stretch/>
        </p:blipFill>
        <p:spPr>
          <a:xfrm>
            <a:off x="7848600" y="1524000"/>
            <a:ext cx="1447800" cy="1295401"/>
          </a:xfrm>
          <a:prstGeom prst="rect">
            <a:avLst/>
          </a:prstGeom>
          <a:noFill/>
        </p:spPr>
      </p:pic>
      <p:sp>
        <p:nvSpPr>
          <p:cNvPr id="11" name="Shape 202"/>
          <p:cNvSpPr txBox="1">
            <a:spLocks/>
          </p:cNvSpPr>
          <p:nvPr/>
        </p:nvSpPr>
        <p:spPr>
          <a:xfrm>
            <a:off x="7339214" y="3226674"/>
            <a:ext cx="2438400" cy="22807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fontScale="77500" lnSpcReduction="20000"/>
          </a:bodyPr>
          <a:lstStyle>
            <a:lvl1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000000"/>
                </a:solidFill>
                <a:uFillTx/>
                <a:latin typeface="Helvetica Light"/>
                <a:ea typeface="Helvetica Light"/>
                <a:cs typeface="Helvetica Light"/>
                <a:sym typeface="Helvetica Light"/>
              </a:defRPr>
            </a:lvl2pPr>
            <a:lvl3pPr marL="688975" marR="0" indent="-179387"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3pPr>
            <a:lvl4pPr marL="1645920" marR="0" indent="-274319"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4pPr>
            <a:lvl5pPr marL="21031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5pPr>
            <a:lvl6pPr marL="25603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6pPr>
            <a:lvl7pPr marL="30175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7pPr>
            <a:lvl8pPr marL="34747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8pPr>
            <a:lvl9pPr marL="39319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9pPr>
          </a:lstStyle>
          <a:p>
            <a:pPr marL="0" lvl="2" indent="0" algn="ctr">
              <a:spcBef>
                <a:spcPts val="600"/>
              </a:spcBef>
              <a:buClr>
                <a:srgbClr val="000000"/>
              </a:buClr>
              <a:buNone/>
              <a:defRPr sz="2600"/>
            </a:pPr>
            <a:r>
              <a:rPr lang="en-US" sz="2000" b="1" dirty="0"/>
              <a:t>  </a:t>
            </a:r>
            <a:r>
              <a:rPr lang="en-US" b="1" dirty="0"/>
              <a:t>Existing Facilities</a:t>
            </a:r>
          </a:p>
          <a:p>
            <a:pPr marL="0" lvl="2" indent="0">
              <a:spcBef>
                <a:spcPts val="600"/>
              </a:spcBef>
              <a:buClr>
                <a:srgbClr val="000000"/>
              </a:buClr>
              <a:buNone/>
              <a:defRPr sz="2600"/>
            </a:pPr>
            <a:endParaRPr lang="en-US" sz="1000" b="1" dirty="0"/>
          </a:p>
          <a:p>
            <a:pPr algn="ctr"/>
            <a:r>
              <a:rPr lang="en-US" dirty="0"/>
              <a:t>Existing facilities are only required to make accessibility changes that are “readily achievable”, or relatively inexpensive and easy to do. </a:t>
            </a:r>
            <a:endParaRPr lang="en-US" sz="3600" dirty="0"/>
          </a:p>
          <a:p>
            <a:pPr marL="0" lvl="2" indent="0">
              <a:spcBef>
                <a:spcPts val="600"/>
              </a:spcBef>
              <a:buClr>
                <a:srgbClr val="000000"/>
              </a:buClr>
              <a:buNone/>
              <a:defRPr sz="2600"/>
            </a:pPr>
            <a:endParaRPr lang="en-US" sz="2600" dirty="0"/>
          </a:p>
        </p:txBody>
      </p:sp>
      <p:sp>
        <p:nvSpPr>
          <p:cNvPr id="200" name="Shape 200"/>
          <p:cNvSpPr>
            <a:spLocks noGrp="1"/>
          </p:cNvSpPr>
          <p:nvPr>
            <p:ph type="sldNum" sz="quarter" idx="4294967295"/>
          </p:nvPr>
        </p:nvSpPr>
        <p:spPr>
          <a:xfrm>
            <a:off x="10041075" y="6232905"/>
            <a:ext cx="626927" cy="31686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27</a:t>
            </a:fld>
            <a:endParaRPr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1752599" y="352899"/>
            <a:ext cx="8686802" cy="1143001"/>
          </a:xfrm>
          <a:prstGeom prst="rect">
            <a:avLst/>
          </a:prstGeom>
        </p:spPr>
        <p:txBody>
          <a:bodyPr>
            <a:normAutofit/>
          </a:bodyPr>
          <a:lstStyle/>
          <a:p>
            <a:pPr algn="ctr"/>
            <a:r>
              <a:rPr lang="en-US" sz="2800" dirty="0"/>
              <a:t>Applying the Standards –cont’d</a:t>
            </a:r>
            <a:endParaRPr sz="2800" dirty="0"/>
          </a:p>
        </p:txBody>
      </p:sp>
      <p:pic>
        <p:nvPicPr>
          <p:cNvPr id="4" name="Picture 3" descr="Outline of house with hand holding a hamme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3096995" y="1317448"/>
            <a:ext cx="1730808" cy="1578153"/>
          </a:xfrm>
          <a:prstGeom prst="rect">
            <a:avLst/>
          </a:prstGeom>
        </p:spPr>
      </p:pic>
      <p:sp>
        <p:nvSpPr>
          <p:cNvPr id="10" name="Shape 202"/>
          <p:cNvSpPr txBox="1">
            <a:spLocks/>
          </p:cNvSpPr>
          <p:nvPr/>
        </p:nvSpPr>
        <p:spPr>
          <a:xfrm>
            <a:off x="1828801" y="3048255"/>
            <a:ext cx="4038600" cy="373354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fontScale="92500" lnSpcReduction="20000"/>
          </a:bodyPr>
          <a:lstStyle>
            <a:lvl1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000000"/>
                </a:solidFill>
                <a:uFillTx/>
                <a:latin typeface="Helvetica Light"/>
                <a:ea typeface="Helvetica Light"/>
                <a:cs typeface="Helvetica Light"/>
                <a:sym typeface="Helvetica Light"/>
              </a:defRPr>
            </a:lvl2pPr>
            <a:lvl3pPr marL="688975" marR="0" indent="-179387"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3pPr>
            <a:lvl4pPr marL="1645920" marR="0" indent="-274319"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4pPr>
            <a:lvl5pPr marL="21031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5pPr>
            <a:lvl6pPr marL="25603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6pPr>
            <a:lvl7pPr marL="30175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7pPr>
            <a:lvl8pPr marL="34747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8pPr>
            <a:lvl9pPr marL="39319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9pPr>
          </a:lstStyle>
          <a:p>
            <a:pPr marL="58738" lvl="2" indent="0">
              <a:spcBef>
                <a:spcPts val="600"/>
              </a:spcBef>
              <a:buClr>
                <a:srgbClr val="000000"/>
              </a:buClr>
              <a:buNone/>
              <a:defRPr sz="2600"/>
            </a:pPr>
            <a:r>
              <a:rPr lang="en-US" sz="2900" b="1" dirty="0"/>
              <a:t>  </a:t>
            </a:r>
            <a:r>
              <a:rPr lang="en-US" sz="2600" b="1" dirty="0"/>
              <a:t>20% Rule for Renovations</a:t>
            </a:r>
          </a:p>
          <a:p>
            <a:pPr marL="58738" lvl="2" indent="0">
              <a:spcBef>
                <a:spcPts val="600"/>
              </a:spcBef>
              <a:buClr>
                <a:srgbClr val="000000"/>
              </a:buClr>
              <a:buNone/>
              <a:defRPr sz="2600"/>
            </a:pPr>
            <a:endParaRPr lang="en-US" sz="800" b="1" dirty="0"/>
          </a:p>
          <a:p>
            <a:pPr algn="ctr"/>
            <a:r>
              <a:rPr lang="en-US" sz="2300" dirty="0"/>
              <a:t>Up to 20% of the cost of the renovation must be used toward bringing existing barriers into compliance. For example, $50,000 are spent on renovations. An additional $10,000 must be spent , if needed, toward making changes necessary to bring the rest of the building into compliance with the 2010 ADA Standards. </a:t>
            </a:r>
            <a:endParaRPr lang="en-US" sz="2600" dirty="0"/>
          </a:p>
          <a:p>
            <a:pPr marL="457200" lvl="2" indent="-225425">
              <a:spcBef>
                <a:spcPts val="600"/>
              </a:spcBef>
              <a:buClr>
                <a:srgbClr val="000000"/>
              </a:buClr>
              <a:buFont typeface="Arial"/>
              <a:buChar char="•"/>
              <a:defRPr sz="2600"/>
            </a:pPr>
            <a:endParaRPr lang="en-US" sz="2600" dirty="0"/>
          </a:p>
          <a:p>
            <a:pPr marL="0" lvl="2" indent="0">
              <a:spcBef>
                <a:spcPts val="600"/>
              </a:spcBef>
              <a:buClr>
                <a:srgbClr val="000000"/>
              </a:buClr>
              <a:buNone/>
              <a:defRPr sz="2600"/>
            </a:pPr>
            <a:endParaRPr lang="en-US" sz="2000" dirty="0"/>
          </a:p>
        </p:txBody>
      </p:sp>
      <p:pic>
        <p:nvPicPr>
          <p:cNvPr id="5" name="Picture 4" descr="Outline of house with heart in the middle"/>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10137" t="14475" r="11513" b="15422"/>
          <a:stretch/>
        </p:blipFill>
        <p:spPr>
          <a:xfrm>
            <a:off x="7848600" y="1524000"/>
            <a:ext cx="1447800" cy="1295401"/>
          </a:xfrm>
          <a:prstGeom prst="rect">
            <a:avLst/>
          </a:prstGeom>
          <a:noFill/>
        </p:spPr>
      </p:pic>
      <p:sp>
        <p:nvSpPr>
          <p:cNvPr id="11" name="Shape 202"/>
          <p:cNvSpPr txBox="1">
            <a:spLocks/>
          </p:cNvSpPr>
          <p:nvPr/>
        </p:nvSpPr>
        <p:spPr>
          <a:xfrm>
            <a:off x="6441831" y="3048257"/>
            <a:ext cx="4191000" cy="35942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fontScale="70000" lnSpcReduction="20000"/>
          </a:bodyPr>
          <a:lstStyle>
            <a:lvl1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000000"/>
                </a:solidFill>
                <a:uFillTx/>
                <a:latin typeface="Helvetica Light"/>
                <a:ea typeface="Helvetica Light"/>
                <a:cs typeface="Helvetica Light"/>
                <a:sym typeface="Helvetica Light"/>
              </a:defRPr>
            </a:lvl2pPr>
            <a:lvl3pPr marL="688975" marR="0" indent="-179387"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3pPr>
            <a:lvl4pPr marL="1645920" marR="0" indent="-274319"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4pPr>
            <a:lvl5pPr marL="21031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5pPr>
            <a:lvl6pPr marL="25603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6pPr>
            <a:lvl7pPr marL="30175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7pPr>
            <a:lvl8pPr marL="34747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8pPr>
            <a:lvl9pPr marL="39319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Helvetica Light"/>
                <a:ea typeface="Helvetica Light"/>
                <a:cs typeface="Helvetica Light"/>
                <a:sym typeface="Helvetica Light"/>
              </a:defRPr>
            </a:lvl9pPr>
          </a:lstStyle>
          <a:p>
            <a:pPr marL="0" lvl="2" indent="0">
              <a:spcBef>
                <a:spcPts val="600"/>
              </a:spcBef>
              <a:buClr>
                <a:srgbClr val="000000"/>
              </a:buClr>
              <a:buNone/>
              <a:defRPr sz="2600"/>
            </a:pPr>
            <a:r>
              <a:rPr lang="en-US" sz="3600" b="1" dirty="0"/>
              <a:t>             </a:t>
            </a:r>
            <a:r>
              <a:rPr lang="en-US" sz="3400" b="1" dirty="0"/>
              <a:t>Existing Facility</a:t>
            </a:r>
          </a:p>
          <a:p>
            <a:pPr marL="0" lvl="2" indent="0">
              <a:spcBef>
                <a:spcPts val="600"/>
              </a:spcBef>
              <a:buClr>
                <a:srgbClr val="000000"/>
              </a:buClr>
              <a:buNone/>
              <a:defRPr sz="2600"/>
            </a:pPr>
            <a:endParaRPr lang="en-US" sz="1100" b="1" dirty="0"/>
          </a:p>
          <a:p>
            <a:pPr algn="ctr"/>
            <a:r>
              <a:rPr lang="en-US" sz="3000" dirty="0"/>
              <a:t>If an existing facility has features such as an accessible entrance or bathroom that meets the previous 1991 ADA Standards, the facility does not have to upgrade to the 2010 ADA Standards unless there is a renovation, remodel or addition. </a:t>
            </a:r>
          </a:p>
          <a:p>
            <a:pPr algn="ctr"/>
            <a:endParaRPr lang="en-US" sz="3000" dirty="0"/>
          </a:p>
          <a:p>
            <a:pPr algn="ctr"/>
            <a:r>
              <a:rPr lang="en-US" sz="3000" dirty="0"/>
              <a:t>This is referred to as a “safe harbor.”</a:t>
            </a:r>
          </a:p>
        </p:txBody>
      </p:sp>
      <p:sp>
        <p:nvSpPr>
          <p:cNvPr id="200" name="Shape 200"/>
          <p:cNvSpPr>
            <a:spLocks noGrp="1"/>
          </p:cNvSpPr>
          <p:nvPr>
            <p:ph type="sldNum" sz="quarter" idx="4294967295"/>
          </p:nvPr>
        </p:nvSpPr>
        <p:spPr>
          <a:xfrm>
            <a:off x="10041075" y="6232905"/>
            <a:ext cx="626927" cy="31686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28</a:t>
            </a:fld>
            <a:endParaRPr dirty="0"/>
          </a:p>
        </p:txBody>
      </p:sp>
    </p:spTree>
    <p:extLst>
      <p:ext uri="{BB962C8B-B14F-4D97-AF65-F5344CB8AC3E}">
        <p14:creationId xmlns:p14="http://schemas.microsoft.com/office/powerpoint/2010/main" val="35466569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10">
                                            <p:txEl>
                                              <p:pRg st="0" end="0"/>
                                            </p:txEl>
                                          </p:spTgt>
                                        </p:tgtEl>
                                        <p:attrNameLst>
                                          <p:attrName>style.textDecorationUnderline</p:attrName>
                                        </p:attrNameLst>
                                      </p:cBhvr>
                                      <p:to>
                                        <p:strVal val="true"/>
                                      </p:to>
                                    </p:set>
                                  </p:childTnLst>
                                </p:cTn>
                              </p:par>
                              <p:par>
                                <p:cTn id="7" presetID="18" presetClass="emph" presetSubtype="0" fill="hold" grpId="0" nodeType="withEffect">
                                  <p:stCondLst>
                                    <p:cond delay="0"/>
                                  </p:stCondLst>
                                  <p:iterate type="lt">
                                    <p:tmPct val="4000"/>
                                  </p:iterate>
                                  <p:childTnLst>
                                    <p:set>
                                      <p:cBhvr override="childStyle">
                                        <p:cTn id="8" dur="500" fill="hold"/>
                                        <p:tgtEl>
                                          <p:spTgt spid="10">
                                            <p:txEl>
                                              <p:pRg st="2" end="2"/>
                                            </p:txEl>
                                          </p:spTgt>
                                        </p:tgtEl>
                                        <p:attrNameLst>
                                          <p:attrName>style.textDecorationUnderline</p:attrName>
                                        </p:attrNameLst>
                                      </p:cBhvr>
                                      <p:to>
                                        <p:strVal val="true"/>
                                      </p:to>
                                    </p:set>
                                  </p:childTnLst>
                                </p:cTn>
                              </p:par>
                              <p:par>
                                <p:cTn id="9" presetID="19" presetClass="emph" presetSubtype="0" fill="hold" nodeType="withEffect">
                                  <p:stCondLst>
                                    <p:cond delay="0"/>
                                  </p:stCondLst>
                                  <p:iterate type="lt">
                                    <p:tmPct val="0"/>
                                  </p:iterate>
                                  <p:childTnLst>
                                    <p:animClr clrSpc="rgb" dir="cw">
                                      <p:cBhvr override="childStyle">
                                        <p:cTn id="10" dur="500" fill="hold"/>
                                        <p:tgtEl>
                                          <p:spTgt spid="10">
                                            <p:txEl>
                                              <p:pRg st="0" end="0"/>
                                            </p:txEl>
                                          </p:spTgt>
                                        </p:tgtEl>
                                        <p:attrNameLst>
                                          <p:attrName>style.color</p:attrName>
                                        </p:attrNameLst>
                                      </p:cBhvr>
                                      <p:to>
                                        <a:schemeClr val="accent2"/>
                                      </p:to>
                                    </p:animClr>
                                    <p:animClr clrSpc="rgb" dir="cw">
                                      <p:cBhvr>
                                        <p:cTn id="11" dur="500" fill="hold"/>
                                        <p:tgtEl>
                                          <p:spTgt spid="10">
                                            <p:txEl>
                                              <p:pRg st="0" end="0"/>
                                            </p:txEl>
                                          </p:spTgt>
                                        </p:tgtEl>
                                        <p:attrNameLst>
                                          <p:attrName>fillcolor</p:attrName>
                                        </p:attrNameLst>
                                      </p:cBhvr>
                                      <p:to>
                                        <a:schemeClr val="accent2"/>
                                      </p:to>
                                    </p:animClr>
                                    <p:set>
                                      <p:cBhvr>
                                        <p:cTn id="12" dur="500" fill="hold"/>
                                        <p:tgtEl>
                                          <p:spTgt spid="10">
                                            <p:txEl>
                                              <p:pRg st="0" end="0"/>
                                            </p:txEl>
                                          </p:spTgt>
                                        </p:tgtEl>
                                        <p:attrNameLst>
                                          <p:attrName>fill.type</p:attrName>
                                        </p:attrNameLst>
                                      </p:cBhvr>
                                      <p:to>
                                        <p:strVal val="solid"/>
                                      </p:to>
                                    </p:set>
                                    <p:set>
                                      <p:cBhvr>
                                        <p:cTn id="13" dur="500" fill="hold"/>
                                        <p:tgtEl>
                                          <p:spTgt spid="10">
                                            <p:txEl>
                                              <p:pRg st="0" end="0"/>
                                            </p:txEl>
                                          </p:spTgt>
                                        </p:tgtEl>
                                        <p:attrNameLst>
                                          <p:attrName>fill.on</p:attrName>
                                        </p:attrNameLst>
                                      </p:cBhvr>
                                      <p:to>
                                        <p:strVal val="true"/>
                                      </p:to>
                                    </p:set>
                                  </p:childTnLst>
                                </p:cTn>
                              </p:par>
                              <p:par>
                                <p:cTn id="14" presetID="19" presetClass="emph" presetSubtype="0" fill="hold" nodeType="withEffect">
                                  <p:stCondLst>
                                    <p:cond delay="0"/>
                                  </p:stCondLst>
                                  <p:iterate type="lt">
                                    <p:tmPct val="0"/>
                                  </p:iterate>
                                  <p:childTnLst>
                                    <p:animClr clrSpc="rgb" dir="cw">
                                      <p:cBhvr override="childStyle">
                                        <p:cTn id="15" dur="500" fill="hold"/>
                                        <p:tgtEl>
                                          <p:spTgt spid="10">
                                            <p:txEl>
                                              <p:pRg st="2" end="2"/>
                                            </p:txEl>
                                          </p:spTgt>
                                        </p:tgtEl>
                                        <p:attrNameLst>
                                          <p:attrName>style.color</p:attrName>
                                        </p:attrNameLst>
                                      </p:cBhvr>
                                      <p:to>
                                        <a:schemeClr val="accent2"/>
                                      </p:to>
                                    </p:animClr>
                                    <p:animClr clrSpc="rgb" dir="cw">
                                      <p:cBhvr>
                                        <p:cTn id="16" dur="500" fill="hold"/>
                                        <p:tgtEl>
                                          <p:spTgt spid="10">
                                            <p:txEl>
                                              <p:pRg st="2" end="2"/>
                                            </p:txEl>
                                          </p:spTgt>
                                        </p:tgtEl>
                                        <p:attrNameLst>
                                          <p:attrName>fillcolor</p:attrName>
                                        </p:attrNameLst>
                                      </p:cBhvr>
                                      <p:to>
                                        <a:schemeClr val="accent2"/>
                                      </p:to>
                                    </p:animClr>
                                    <p:set>
                                      <p:cBhvr>
                                        <p:cTn id="17" dur="500" fill="hold"/>
                                        <p:tgtEl>
                                          <p:spTgt spid="10">
                                            <p:txEl>
                                              <p:pRg st="2" end="2"/>
                                            </p:txEl>
                                          </p:spTgt>
                                        </p:tgtEl>
                                        <p:attrNameLst>
                                          <p:attrName>fill.type</p:attrName>
                                        </p:attrNameLst>
                                      </p:cBhvr>
                                      <p:to>
                                        <p:strVal val="solid"/>
                                      </p:to>
                                    </p:set>
                                    <p:set>
                                      <p:cBhvr>
                                        <p:cTn id="18" dur="500" fill="hold"/>
                                        <p:tgtEl>
                                          <p:spTgt spid="10">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1981200" y="274639"/>
            <a:ext cx="8229600" cy="1143001"/>
          </a:xfrm>
          <a:prstGeom prst="rect">
            <a:avLst/>
          </a:prstGeom>
        </p:spPr>
        <p:txBody>
          <a:bodyPr/>
          <a:lstStyle/>
          <a:p>
            <a:pPr algn="ctr"/>
            <a:r>
              <a:rPr lang="en-US" sz="2800" dirty="0"/>
              <a:t>Definition of Alteration</a:t>
            </a:r>
            <a:endParaRPr sz="2800" dirty="0"/>
          </a:p>
        </p:txBody>
      </p:sp>
      <p:sp>
        <p:nvSpPr>
          <p:cNvPr id="168" name="Shape 168"/>
          <p:cNvSpPr>
            <a:spLocks noGrp="1"/>
          </p:cNvSpPr>
          <p:nvPr>
            <p:ph type="body" idx="1"/>
          </p:nvPr>
        </p:nvSpPr>
        <p:spPr>
          <a:xfrm>
            <a:off x="1981200" y="1600201"/>
            <a:ext cx="8229600" cy="4525963"/>
          </a:xfrm>
          <a:prstGeom prst="rect">
            <a:avLst/>
          </a:prstGeom>
        </p:spPr>
        <p:txBody>
          <a:bodyPr>
            <a:normAutofit/>
          </a:bodyPr>
          <a:lstStyle/>
          <a:p>
            <a:endParaRPr lang="en-US" sz="3200" dirty="0">
              <a:sym typeface="Arial"/>
            </a:endParaRPr>
          </a:p>
          <a:p>
            <a:endParaRPr lang="en-US" sz="3200" dirty="0">
              <a:sym typeface="Arial"/>
            </a:endParaRPr>
          </a:p>
          <a:p>
            <a:pPr marL="0" indent="0">
              <a:buNone/>
            </a:pPr>
            <a:r>
              <a:rPr lang="en-US" sz="3200" dirty="0">
                <a:latin typeface="Helvetica Light"/>
                <a:sym typeface="Arial"/>
              </a:rPr>
              <a:t>A change to a building or facility that affects or could affect the usability of the building or facility or portion thereof. </a:t>
            </a:r>
            <a:endParaRPr lang="en-US" sz="3200" dirty="0">
              <a:latin typeface="Helvetica Light"/>
            </a:endParaRPr>
          </a:p>
        </p:txBody>
      </p:sp>
      <p:sp>
        <p:nvSpPr>
          <p:cNvPr id="166" name="Shape 166"/>
          <p:cNvSpPr>
            <a:spLocks noGrp="1"/>
          </p:cNvSpPr>
          <p:nvPr>
            <p:ph type="sldNum" sz="quarter" idx="4294967295"/>
          </p:nvPr>
        </p:nvSpPr>
        <p:spPr>
          <a:xfrm>
            <a:off x="10041075" y="6232905"/>
            <a:ext cx="626927" cy="31686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29</a:t>
            </a:fld>
            <a:endParaRPr dirty="0"/>
          </a:p>
        </p:txBody>
      </p:sp>
    </p:spTree>
    <p:extLst>
      <p:ext uri="{BB962C8B-B14F-4D97-AF65-F5344CB8AC3E}">
        <p14:creationId xmlns:p14="http://schemas.microsoft.com/office/powerpoint/2010/main" val="53084465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671639"/>
            <a:ext cx="5111750" cy="1204912"/>
          </a:xfrm>
        </p:spPr>
        <p:txBody>
          <a:bodyPr/>
          <a:lstStyle/>
          <a:p>
            <a:r>
              <a:rPr lang="en-US" dirty="0"/>
              <a:t>INTRODUCTION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660774"/>
            <a:ext cx="5111750" cy="1525588"/>
          </a:xfrm>
        </p:spPr>
        <p:txBody>
          <a:bodyPr>
            <a:normAutofit/>
          </a:bodyPr>
          <a:lstStyle/>
          <a:p>
            <a:r>
              <a:rPr lang="en-US" sz="1800" dirty="0"/>
              <a:t>The problem with stereotypes is not that they are untrue but that they are incomplete.</a:t>
            </a:r>
          </a:p>
          <a:p>
            <a:r>
              <a:rPr lang="en-US" sz="1800" dirty="0"/>
              <a:t>		- Chimamanda Ngozi Adichie</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2024</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dirty="0"/>
              <a:t>Hiring and Serving People with Disabilities</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1981200" y="274639"/>
            <a:ext cx="8229600" cy="1143001"/>
          </a:xfrm>
          <a:prstGeom prst="rect">
            <a:avLst/>
          </a:prstGeom>
        </p:spPr>
        <p:txBody>
          <a:bodyPr>
            <a:normAutofit/>
          </a:bodyPr>
          <a:lstStyle/>
          <a:p>
            <a:pPr algn="ctr"/>
            <a:r>
              <a:rPr lang="en-US" sz="2800" dirty="0"/>
              <a:t>Regarding Alterations</a:t>
            </a:r>
            <a:endParaRPr sz="2800" dirty="0"/>
          </a:p>
        </p:txBody>
      </p:sp>
      <p:sp>
        <p:nvSpPr>
          <p:cNvPr id="168" name="Shape 168"/>
          <p:cNvSpPr>
            <a:spLocks noGrp="1"/>
          </p:cNvSpPr>
          <p:nvPr>
            <p:ph type="body" idx="1"/>
          </p:nvPr>
        </p:nvSpPr>
        <p:spPr>
          <a:xfrm>
            <a:off x="1981200" y="1600201"/>
            <a:ext cx="8229600" cy="4525963"/>
          </a:xfrm>
          <a:prstGeom prst="rect">
            <a:avLst/>
          </a:prstGeom>
        </p:spPr>
        <p:txBody>
          <a:bodyPr>
            <a:normAutofit fontScale="92500" lnSpcReduction="20000"/>
          </a:bodyPr>
          <a:lstStyle/>
          <a:p>
            <a:r>
              <a:rPr lang="en-US" dirty="0">
                <a:latin typeface="Helvetica Light"/>
              </a:rPr>
              <a:t>Sec. 12147. Alterations of existing facilities</a:t>
            </a:r>
          </a:p>
          <a:p>
            <a:r>
              <a:rPr lang="en-US" dirty="0">
                <a:latin typeface="Helvetica Light"/>
              </a:rPr>
              <a:t>(a) General rule</a:t>
            </a:r>
          </a:p>
          <a:p>
            <a:r>
              <a:rPr lang="en-US" dirty="0">
                <a:latin typeface="Helvetica Light"/>
              </a:rPr>
              <a:t>With respect to alterations of an existing facility or part thereof used in the provision of designated public transportation services that affect or could affect the usability of the facility or part thereof, </a:t>
            </a:r>
            <a:r>
              <a:rPr lang="en-US" u="sng" dirty="0">
                <a:latin typeface="Helvetica Light"/>
              </a:rPr>
              <a:t>it shall be considered discrimination</a:t>
            </a:r>
            <a:r>
              <a:rPr lang="en-US" dirty="0">
                <a:latin typeface="Helvetica Light"/>
              </a:rPr>
              <a:t>, for purposes of section 12132 of this title and section 794 of title 29, </a:t>
            </a:r>
            <a:r>
              <a:rPr lang="en-US" u="sng" dirty="0">
                <a:latin typeface="Helvetica Light"/>
              </a:rPr>
              <a:t>for a public entity to fail to make such alterations (or to ensure that the alterations are made) in such a manner that</a:t>
            </a:r>
            <a:r>
              <a:rPr lang="en-US" dirty="0">
                <a:latin typeface="Helvetica Light"/>
              </a:rPr>
              <a:t>, to the maximum extent feasible, </a:t>
            </a:r>
            <a:r>
              <a:rPr lang="en-US" u="sng" dirty="0">
                <a:latin typeface="Helvetica Light"/>
              </a:rPr>
              <a:t>the altered portions of the facility are readily accessible to and usable by individuals with disabilities</a:t>
            </a:r>
            <a:r>
              <a:rPr lang="en-US" dirty="0">
                <a:latin typeface="Helvetica Light"/>
              </a:rPr>
              <a:t>, including individuals who use wheelchairs, upon the completion of such alterations. </a:t>
            </a:r>
          </a:p>
        </p:txBody>
      </p:sp>
      <p:sp>
        <p:nvSpPr>
          <p:cNvPr id="166" name="Shape 166"/>
          <p:cNvSpPr>
            <a:spLocks noGrp="1"/>
          </p:cNvSpPr>
          <p:nvPr>
            <p:ph type="sldNum" sz="quarter" idx="4294967295"/>
          </p:nvPr>
        </p:nvSpPr>
        <p:spPr>
          <a:xfrm>
            <a:off x="10041075" y="6232905"/>
            <a:ext cx="626927" cy="31686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30</a:t>
            </a:fld>
            <a:endParaRPr dirty="0"/>
          </a:p>
        </p:txBody>
      </p:sp>
    </p:spTree>
    <p:extLst>
      <p:ext uri="{BB962C8B-B14F-4D97-AF65-F5344CB8AC3E}">
        <p14:creationId xmlns:p14="http://schemas.microsoft.com/office/powerpoint/2010/main" val="292252306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1981200" y="274639"/>
            <a:ext cx="8229600" cy="1143001"/>
          </a:xfrm>
          <a:prstGeom prst="rect">
            <a:avLst/>
          </a:prstGeom>
        </p:spPr>
        <p:txBody>
          <a:bodyPr>
            <a:normAutofit/>
          </a:bodyPr>
          <a:lstStyle/>
          <a:p>
            <a:pPr algn="ctr"/>
            <a:r>
              <a:rPr lang="en-US" sz="2800" dirty="0"/>
              <a:t>Definition of Primary Function</a:t>
            </a:r>
            <a:endParaRPr sz="2800" dirty="0"/>
          </a:p>
        </p:txBody>
      </p:sp>
      <p:sp>
        <p:nvSpPr>
          <p:cNvPr id="168" name="Shape 168"/>
          <p:cNvSpPr>
            <a:spLocks noGrp="1"/>
          </p:cNvSpPr>
          <p:nvPr>
            <p:ph type="body" idx="1"/>
          </p:nvPr>
        </p:nvSpPr>
        <p:spPr>
          <a:xfrm>
            <a:off x="1981200" y="1600201"/>
            <a:ext cx="8229600" cy="4525963"/>
          </a:xfrm>
          <a:prstGeom prst="rect">
            <a:avLst/>
          </a:prstGeom>
        </p:spPr>
        <p:txBody>
          <a:bodyPr>
            <a:normAutofit/>
          </a:bodyPr>
          <a:lstStyle/>
          <a:p>
            <a:endParaRPr lang="en-US" sz="3200" dirty="0">
              <a:sym typeface="Arial"/>
            </a:endParaRPr>
          </a:p>
          <a:p>
            <a:endParaRPr lang="en-US" sz="3200" dirty="0">
              <a:sym typeface="Arial"/>
            </a:endParaRPr>
          </a:p>
          <a:p>
            <a:pPr marL="0" indent="0">
              <a:buNone/>
            </a:pPr>
            <a:r>
              <a:rPr lang="en-US" sz="3200" dirty="0">
                <a:latin typeface="Helvetica Light"/>
              </a:rPr>
              <a:t>A major activity for which the facility is intended.</a:t>
            </a:r>
          </a:p>
        </p:txBody>
      </p:sp>
      <p:sp>
        <p:nvSpPr>
          <p:cNvPr id="166" name="Shape 166"/>
          <p:cNvSpPr>
            <a:spLocks noGrp="1"/>
          </p:cNvSpPr>
          <p:nvPr>
            <p:ph type="sldNum" sz="quarter" idx="4294967295"/>
          </p:nvPr>
        </p:nvSpPr>
        <p:spPr>
          <a:xfrm>
            <a:off x="10041075" y="6232905"/>
            <a:ext cx="626927" cy="31686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31</a:t>
            </a:fld>
            <a:endParaRPr dirty="0"/>
          </a:p>
        </p:txBody>
      </p:sp>
    </p:spTree>
    <p:extLst>
      <p:ext uri="{BB962C8B-B14F-4D97-AF65-F5344CB8AC3E}">
        <p14:creationId xmlns:p14="http://schemas.microsoft.com/office/powerpoint/2010/main" val="352813948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1500351" y="308231"/>
            <a:ext cx="9191297" cy="1143001"/>
          </a:xfrm>
          <a:prstGeom prst="rect">
            <a:avLst/>
          </a:prstGeom>
        </p:spPr>
        <p:txBody>
          <a:bodyPr>
            <a:normAutofit/>
          </a:bodyPr>
          <a:lstStyle/>
          <a:p>
            <a:pPr algn="ctr"/>
            <a:r>
              <a:rPr lang="en-US" sz="2800" dirty="0"/>
              <a:t>Primary Function Area Alterations</a:t>
            </a:r>
            <a:endParaRPr sz="2800" dirty="0"/>
          </a:p>
        </p:txBody>
      </p:sp>
      <p:sp>
        <p:nvSpPr>
          <p:cNvPr id="168" name="Shape 168"/>
          <p:cNvSpPr>
            <a:spLocks noGrp="1"/>
          </p:cNvSpPr>
          <p:nvPr>
            <p:ph type="body" idx="1"/>
          </p:nvPr>
        </p:nvSpPr>
        <p:spPr>
          <a:xfrm>
            <a:off x="1981200" y="1600201"/>
            <a:ext cx="8229600" cy="4525963"/>
          </a:xfrm>
          <a:prstGeom prst="rect">
            <a:avLst/>
          </a:prstGeom>
        </p:spPr>
        <p:txBody>
          <a:bodyPr>
            <a:normAutofit fontScale="92500" lnSpcReduction="20000"/>
          </a:bodyPr>
          <a:lstStyle/>
          <a:p>
            <a:pPr marL="0" indent="0">
              <a:buNone/>
            </a:pPr>
            <a:r>
              <a:rPr lang="en-US" dirty="0">
                <a:latin typeface="Helvetica Light"/>
              </a:rPr>
              <a:t>Where the public entity is undertaking an </a:t>
            </a:r>
            <a:r>
              <a:rPr lang="en-US" u="sng" dirty="0">
                <a:latin typeface="Helvetica Light"/>
              </a:rPr>
              <a:t>alteration</a:t>
            </a:r>
            <a:r>
              <a:rPr lang="en-US" dirty="0">
                <a:latin typeface="Helvetica Light"/>
              </a:rPr>
              <a:t> that affects or could affect usability of or access </a:t>
            </a:r>
            <a:r>
              <a:rPr lang="en-US" u="sng" dirty="0">
                <a:latin typeface="Helvetica Light"/>
              </a:rPr>
              <a:t>to an area of the facility containing a primary function, the entity shall also make the alterations in such a manner that, to the maximum extent feasible, the path of travel to the altered area and the bathrooms, telephones, and drinking fountains serving the altered area, are readily accessible to and usable by individuals with disabilities</a:t>
            </a:r>
            <a:r>
              <a:rPr lang="en-US" dirty="0">
                <a:latin typeface="Helvetica Light"/>
              </a:rPr>
              <a:t>, including individuals who use wheelchairs, upon completion of such alterations, where such alterations to the path of travel </a:t>
            </a:r>
            <a:r>
              <a:rPr lang="en-US" u="sng" dirty="0">
                <a:latin typeface="Helvetica Light"/>
              </a:rPr>
              <a:t>or the bathrooms, telephones, and drinking fountains serving the altered area</a:t>
            </a:r>
            <a:r>
              <a:rPr lang="en-US" dirty="0">
                <a:latin typeface="Helvetica Light"/>
              </a:rPr>
              <a:t> are not disproportionate to the overall alterations in terms of cost and scope (as determined under criteria established by the Attorney General).</a:t>
            </a:r>
          </a:p>
        </p:txBody>
      </p:sp>
      <p:sp>
        <p:nvSpPr>
          <p:cNvPr id="166" name="Shape 166"/>
          <p:cNvSpPr>
            <a:spLocks noGrp="1"/>
          </p:cNvSpPr>
          <p:nvPr>
            <p:ph type="sldNum" sz="quarter" idx="4294967295"/>
          </p:nvPr>
        </p:nvSpPr>
        <p:spPr>
          <a:xfrm>
            <a:off x="10041075" y="6232905"/>
            <a:ext cx="626927" cy="31686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32</a:t>
            </a:fld>
            <a:endParaRPr dirty="0"/>
          </a:p>
        </p:txBody>
      </p:sp>
    </p:spTree>
    <p:extLst>
      <p:ext uri="{BB962C8B-B14F-4D97-AF65-F5344CB8AC3E}">
        <p14:creationId xmlns:p14="http://schemas.microsoft.com/office/powerpoint/2010/main" val="410254936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1981200" y="308231"/>
            <a:ext cx="8229600" cy="1143001"/>
          </a:xfrm>
          <a:prstGeom prst="rect">
            <a:avLst/>
          </a:prstGeom>
        </p:spPr>
        <p:txBody>
          <a:bodyPr>
            <a:normAutofit/>
          </a:bodyPr>
          <a:lstStyle/>
          <a:p>
            <a:pPr algn="ctr"/>
            <a:r>
              <a:rPr lang="en-US" sz="2800" dirty="0"/>
              <a:t>Prioritization in Alterations</a:t>
            </a:r>
            <a:endParaRPr sz="2800" dirty="0"/>
          </a:p>
        </p:txBody>
      </p:sp>
      <p:sp>
        <p:nvSpPr>
          <p:cNvPr id="168" name="Shape 168"/>
          <p:cNvSpPr>
            <a:spLocks noGrp="1"/>
          </p:cNvSpPr>
          <p:nvPr>
            <p:ph type="body" idx="1"/>
          </p:nvPr>
        </p:nvSpPr>
        <p:spPr>
          <a:xfrm>
            <a:off x="1981200" y="1600201"/>
            <a:ext cx="8229600" cy="4525963"/>
          </a:xfrm>
          <a:prstGeom prst="rect">
            <a:avLst/>
          </a:prstGeom>
        </p:spPr>
        <p:txBody>
          <a:bodyPr>
            <a:normAutofit/>
          </a:bodyPr>
          <a:lstStyle/>
          <a:p>
            <a:pPr marL="342900" indent="-342900"/>
            <a:r>
              <a:rPr lang="en-US" sz="3200" dirty="0">
                <a:latin typeface="Helvetica Light"/>
              </a:rPr>
              <a:t>Priority 1 - Accessible approach and entrance</a:t>
            </a:r>
          </a:p>
          <a:p>
            <a:pPr marL="342900" indent="-342900"/>
            <a:r>
              <a:rPr lang="en-US" sz="3200" dirty="0">
                <a:latin typeface="Helvetica Light"/>
              </a:rPr>
              <a:t>Priority 2 - Access to goods and services</a:t>
            </a:r>
          </a:p>
          <a:p>
            <a:pPr marL="342900" indent="-342900"/>
            <a:r>
              <a:rPr lang="en-US" sz="3200" dirty="0">
                <a:latin typeface="Helvetica Light"/>
              </a:rPr>
              <a:t>Priority 3 - Access to public toilet rooms</a:t>
            </a:r>
          </a:p>
          <a:p>
            <a:pPr marL="342900" indent="-342900"/>
            <a:r>
              <a:rPr lang="en-US" sz="3200" dirty="0">
                <a:latin typeface="Helvetica Light"/>
              </a:rPr>
              <a:t>Priority 4 - Access to other items such as water fountains and public telephones</a:t>
            </a:r>
          </a:p>
        </p:txBody>
      </p:sp>
      <p:sp>
        <p:nvSpPr>
          <p:cNvPr id="166" name="Shape 166"/>
          <p:cNvSpPr>
            <a:spLocks noGrp="1"/>
          </p:cNvSpPr>
          <p:nvPr>
            <p:ph type="sldNum" sz="quarter" idx="4294967295"/>
          </p:nvPr>
        </p:nvSpPr>
        <p:spPr>
          <a:xfrm>
            <a:off x="10041075" y="6232905"/>
            <a:ext cx="626927" cy="31686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33</a:t>
            </a:fld>
            <a:endParaRPr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2247900" y="320100"/>
            <a:ext cx="7696200" cy="1143001"/>
          </a:xfrm>
          <a:prstGeom prst="rect">
            <a:avLst/>
          </a:prstGeom>
        </p:spPr>
        <p:txBody>
          <a:bodyPr>
            <a:noAutofit/>
          </a:bodyPr>
          <a:lstStyle/>
          <a:p>
            <a:pPr algn="ctr"/>
            <a:r>
              <a:rPr lang="en-US" sz="2800" dirty="0"/>
              <a:t>Best Practices for Avoiding Lawsuits</a:t>
            </a:r>
          </a:p>
        </p:txBody>
      </p:sp>
      <p:sp>
        <p:nvSpPr>
          <p:cNvPr id="225" name="Shape 225"/>
          <p:cNvSpPr>
            <a:spLocks noGrp="1"/>
          </p:cNvSpPr>
          <p:nvPr>
            <p:ph type="body" idx="1"/>
          </p:nvPr>
        </p:nvSpPr>
        <p:spPr>
          <a:xfrm>
            <a:off x="1981200" y="1463101"/>
            <a:ext cx="8229600" cy="4769805"/>
          </a:xfrm>
          <a:prstGeom prst="rect">
            <a:avLst/>
          </a:prstGeom>
        </p:spPr>
        <p:txBody>
          <a:bodyPr>
            <a:normAutofit fontScale="92500" lnSpcReduction="10000"/>
          </a:bodyPr>
          <a:lstStyle/>
          <a:p>
            <a:pPr marL="457200" indent="-457200"/>
            <a:r>
              <a:rPr lang="en-US" sz="3200" dirty="0">
                <a:latin typeface="Helvetica Light"/>
              </a:rPr>
              <a:t>Make sure certain elements are accessible</a:t>
            </a:r>
          </a:p>
          <a:p>
            <a:pPr lvl="2">
              <a:buFont typeface="Wingdings" panose="05000000000000000000" pitchFamily="2" charset="2"/>
              <a:buChar char="Ø"/>
            </a:pPr>
            <a:r>
              <a:rPr lang="en-US" sz="3200" dirty="0">
                <a:latin typeface="Helvetica Light"/>
              </a:rPr>
              <a:t>Accessible parking </a:t>
            </a:r>
          </a:p>
          <a:p>
            <a:pPr lvl="2">
              <a:buFont typeface="Wingdings" panose="05000000000000000000" pitchFamily="2" charset="2"/>
              <a:buChar char="Ø"/>
            </a:pPr>
            <a:r>
              <a:rPr lang="en-US" sz="3200" dirty="0">
                <a:latin typeface="Helvetica Light"/>
              </a:rPr>
              <a:t>Sidewalks </a:t>
            </a:r>
          </a:p>
          <a:p>
            <a:pPr lvl="2">
              <a:buFont typeface="Wingdings" panose="05000000000000000000" pitchFamily="2" charset="2"/>
              <a:buChar char="Ø"/>
            </a:pPr>
            <a:r>
              <a:rPr lang="en-US" sz="3200" dirty="0">
                <a:latin typeface="Helvetica Light"/>
              </a:rPr>
              <a:t>Ramps</a:t>
            </a:r>
          </a:p>
          <a:p>
            <a:pPr lvl="2">
              <a:buFont typeface="Wingdings" panose="05000000000000000000" pitchFamily="2" charset="2"/>
              <a:buChar char="Ø"/>
            </a:pPr>
            <a:r>
              <a:rPr lang="en-US" sz="3200" dirty="0">
                <a:latin typeface="Helvetica Light"/>
              </a:rPr>
              <a:t>Restrooms</a:t>
            </a:r>
          </a:p>
          <a:p>
            <a:pPr lvl="2">
              <a:buFont typeface="Wingdings" panose="05000000000000000000" pitchFamily="2" charset="2"/>
              <a:buChar char="Ø"/>
            </a:pPr>
            <a:r>
              <a:rPr lang="en-US" sz="3200" dirty="0">
                <a:latin typeface="Helvetica Light"/>
              </a:rPr>
              <a:t>Sales counters</a:t>
            </a:r>
          </a:p>
          <a:p>
            <a:pPr marL="457200" indent="-457200"/>
            <a:r>
              <a:rPr lang="en-US" sz="3200" dirty="0">
                <a:latin typeface="Helvetica Light"/>
              </a:rPr>
              <a:t>Periodic review of ADA accessibility issues by expert</a:t>
            </a:r>
          </a:p>
          <a:p>
            <a:pPr marL="457200" indent="-457200"/>
            <a:r>
              <a:rPr lang="en-US" sz="3200" dirty="0">
                <a:latin typeface="Helvetica Light"/>
              </a:rPr>
              <a:t>Difficult to deter serial plaintiff who’s out to find a barrier </a:t>
            </a:r>
          </a:p>
        </p:txBody>
      </p:sp>
      <p:sp>
        <p:nvSpPr>
          <p:cNvPr id="223" name="Shape 223"/>
          <p:cNvSpPr>
            <a:spLocks noGrp="1"/>
          </p:cNvSpPr>
          <p:nvPr>
            <p:ph type="sldNum" sz="quarter" idx="4294967295"/>
          </p:nvPr>
        </p:nvSpPr>
        <p:spPr>
          <a:xfrm>
            <a:off x="10041075" y="6232905"/>
            <a:ext cx="626927" cy="31686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34</a:t>
            </a:fld>
            <a:endParaRPr dirty="0"/>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1371997"/>
          </a:xfrm>
        </p:spPr>
        <p:txBody>
          <a:bodyPr>
            <a:normAutofit/>
          </a:bodyPr>
          <a:lstStyle/>
          <a:p>
            <a:r>
              <a:rPr lang="en-US" dirty="0"/>
              <a:t>Charles Watt</a:t>
            </a:r>
          </a:p>
          <a:p>
            <a:r>
              <a:rPr lang="en-US" dirty="0"/>
              <a:t>cwatt@okdrs.gov</a:t>
            </a:r>
          </a:p>
          <a:p>
            <a:r>
              <a:rPr lang="en-US" dirty="0"/>
              <a:t>(405) 951-3411</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dirty="0"/>
              <a:t>2023</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dirty="0"/>
              <a:t>So, You Want To Hire People With Disabilities?</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35</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B2A46C4A-D036-4440-BB64-6754F4FF27C1}"/>
              </a:ext>
            </a:extLst>
          </p:cNvPr>
          <p:cNvSpPr>
            <a:spLocks noGrp="1"/>
          </p:cNvSpPr>
          <p:nvPr>
            <p:ph type="dt" sz="half" idx="10"/>
          </p:nvPr>
        </p:nvSpPr>
        <p:spPr>
          <a:xfrm>
            <a:off x="838200" y="6356350"/>
            <a:ext cx="2743200" cy="365125"/>
          </a:xfrm>
        </p:spPr>
        <p:txBody>
          <a:bodyPr/>
          <a:lstStyle/>
          <a:p>
            <a:r>
              <a:rPr lang="en-US" dirty="0"/>
              <a:t>2024</a:t>
            </a:r>
          </a:p>
        </p:txBody>
      </p:sp>
      <p:sp>
        <p:nvSpPr>
          <p:cNvPr id="8" name="Footer Placeholder 7">
            <a:extLst>
              <a:ext uri="{FF2B5EF4-FFF2-40B4-BE49-F238E27FC236}">
                <a16:creationId xmlns:a16="http://schemas.microsoft.com/office/drawing/2014/main" id="{905F172A-5D5D-43CD-A187-DA0D303F4144}"/>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a:t>
            </a:fld>
            <a:endParaRPr lang="en-US" dirty="0"/>
          </a:p>
        </p:txBody>
      </p:sp>
      <p:pic>
        <p:nvPicPr>
          <p:cNvPr id="21" name="Picture 20" descr="A graph showing the normal distribution curve">
            <a:extLst>
              <a:ext uri="{FF2B5EF4-FFF2-40B4-BE49-F238E27FC236}">
                <a16:creationId xmlns:a16="http://schemas.microsoft.com/office/drawing/2014/main" id="{1267D7F3-4BB2-4B8D-A59A-1DDD8A0A1DC9}"/>
              </a:ext>
            </a:extLst>
          </p:cNvPr>
          <p:cNvPicPr>
            <a:picLocks noChangeAspect="1"/>
          </p:cNvPicPr>
          <p:nvPr/>
        </p:nvPicPr>
        <p:blipFill>
          <a:blip r:embed="rId2"/>
          <a:stretch>
            <a:fillRect/>
          </a:stretch>
        </p:blipFill>
        <p:spPr>
          <a:xfrm>
            <a:off x="2396359" y="1781663"/>
            <a:ext cx="7924799" cy="4197674"/>
          </a:xfrm>
          <a:prstGeom prst="rect">
            <a:avLst/>
          </a:prstGeom>
        </p:spPr>
      </p:pic>
      <p:sp>
        <p:nvSpPr>
          <p:cNvPr id="22" name="Text Placeholder 11">
            <a:extLst>
              <a:ext uri="{FF2B5EF4-FFF2-40B4-BE49-F238E27FC236}">
                <a16:creationId xmlns:a16="http://schemas.microsoft.com/office/drawing/2014/main" id="{9B8AA3CA-A877-839F-4F4E-05F3C1D07211}"/>
              </a:ext>
            </a:extLst>
          </p:cNvPr>
          <p:cNvSpPr txBox="1">
            <a:spLocks/>
          </p:cNvSpPr>
          <p:nvPr/>
        </p:nvSpPr>
        <p:spPr>
          <a:xfrm>
            <a:off x="4460490" y="492460"/>
            <a:ext cx="3271017" cy="1010842"/>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Normal Distribution</a:t>
            </a:r>
          </a:p>
        </p:txBody>
      </p:sp>
    </p:spTree>
    <p:extLst>
      <p:ext uri="{BB962C8B-B14F-4D97-AF65-F5344CB8AC3E}">
        <p14:creationId xmlns:p14="http://schemas.microsoft.com/office/powerpoint/2010/main" val="61336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991350" y="2148840"/>
            <a:ext cx="4179570" cy="1715531"/>
          </a:xfrm>
        </p:spPr>
        <p:txBody>
          <a:bodyPr/>
          <a:lstStyle/>
          <a:p>
            <a:r>
              <a:rPr lang="en-US" dirty="0"/>
              <a:t>Employment statistics</a:t>
            </a:r>
          </a:p>
        </p:txBody>
      </p:sp>
    </p:spTree>
    <p:extLst>
      <p:ext uri="{BB962C8B-B14F-4D97-AF65-F5344CB8AC3E}">
        <p14:creationId xmlns:p14="http://schemas.microsoft.com/office/powerpoint/2010/main" val="37972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838200" y="0"/>
            <a:ext cx="10515600" cy="1325563"/>
          </a:xfrm>
        </p:spPr>
        <p:txBody>
          <a:bodyPr/>
          <a:lstStyle/>
          <a:p>
            <a:r>
              <a:rPr lang="en-US" dirty="0"/>
              <a:t>Employment-to-population ratio</a:t>
            </a:r>
          </a:p>
        </p:txBody>
      </p:sp>
      <p:sp>
        <p:nvSpPr>
          <p:cNvPr id="9" name="Date Placeholder 8">
            <a:extLst>
              <a:ext uri="{FF2B5EF4-FFF2-40B4-BE49-F238E27FC236}">
                <a16:creationId xmlns:a16="http://schemas.microsoft.com/office/drawing/2014/main" id="{A672774E-BCBF-4B44-9E79-28E9153ABA7E}"/>
              </a:ext>
            </a:extLst>
          </p:cNvPr>
          <p:cNvSpPr>
            <a:spLocks noGrp="1"/>
          </p:cNvSpPr>
          <p:nvPr>
            <p:ph type="dt" sz="half" idx="10"/>
          </p:nvPr>
        </p:nvSpPr>
        <p:spPr>
          <a:xfrm>
            <a:off x="838200" y="6356350"/>
            <a:ext cx="2743200" cy="365125"/>
          </a:xfrm>
        </p:spPr>
        <p:txBody>
          <a:bodyPr/>
          <a:lstStyle/>
          <a:p>
            <a:r>
              <a:rPr lang="en-US" dirty="0"/>
              <a:t>2024</a:t>
            </a:r>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a:t>
            </a:fld>
            <a:endParaRPr lang="en-US" dirty="0"/>
          </a:p>
        </p:txBody>
      </p:sp>
      <p:pic>
        <p:nvPicPr>
          <p:cNvPr id="5" name="Chart Placeholder 4" descr="Employment to Population Ratio line chart of People without Disabilities being at 74.6 in December (down 0.7 from November) and People with Disabilities being at 37.9 in December (down 0.4 from November).">
            <a:extLst>
              <a:ext uri="{FF2B5EF4-FFF2-40B4-BE49-F238E27FC236}">
                <a16:creationId xmlns:a16="http://schemas.microsoft.com/office/drawing/2014/main" id="{CE4FD6C5-6B2D-5A98-D814-2A410C4CACD0}"/>
              </a:ext>
            </a:extLst>
          </p:cNvPr>
          <p:cNvPicPr>
            <a:picLocks noGrp="1" noChangeAspect="1"/>
          </p:cNvPicPr>
          <p:nvPr>
            <p:ph type="chart" sz="quarter" idx="13"/>
          </p:nvPr>
        </p:nvPicPr>
        <p:blipFill>
          <a:blip r:embed="rId3"/>
          <a:stretch>
            <a:fillRect/>
          </a:stretch>
        </p:blipFill>
        <p:spPr>
          <a:xfrm>
            <a:off x="1625649" y="874093"/>
            <a:ext cx="8940702" cy="5664819"/>
          </a:xfrm>
          <a:prstGeom prst="rect">
            <a:avLst/>
          </a:prstGeom>
        </p:spPr>
      </p:pic>
    </p:spTree>
    <p:extLst>
      <p:ext uri="{BB962C8B-B14F-4D97-AF65-F5344CB8AC3E}">
        <p14:creationId xmlns:p14="http://schemas.microsoft.com/office/powerpoint/2010/main" val="230357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FEE2D-79E5-4C1D-8BF7-EE619CA7039A}"/>
              </a:ext>
            </a:extLst>
          </p:cNvPr>
          <p:cNvSpPr>
            <a:spLocks noGrp="1"/>
          </p:cNvSpPr>
          <p:nvPr>
            <p:ph type="title"/>
          </p:nvPr>
        </p:nvSpPr>
        <p:spPr>
          <a:xfrm>
            <a:off x="841248" y="365125"/>
            <a:ext cx="10515600" cy="1325880"/>
          </a:xfrm>
        </p:spPr>
        <p:txBody>
          <a:bodyPr anchor="t" anchorCtr="0">
            <a:normAutofit/>
          </a:bodyPr>
          <a:lstStyle/>
          <a:p>
            <a:r>
              <a:rPr lang="en-US" dirty="0"/>
              <a:t>Employment-to-population ratio BY AGE GROUP FOR people with disabilities</a:t>
            </a:r>
          </a:p>
        </p:txBody>
      </p:sp>
      <p:sp>
        <p:nvSpPr>
          <p:cNvPr id="7" name="Date Placeholder 6">
            <a:extLst>
              <a:ext uri="{FF2B5EF4-FFF2-40B4-BE49-F238E27FC236}">
                <a16:creationId xmlns:a16="http://schemas.microsoft.com/office/drawing/2014/main" id="{E7F1AE66-47AA-4110-86B9-0626D4953989}"/>
              </a:ext>
            </a:extLst>
          </p:cNvPr>
          <p:cNvSpPr>
            <a:spLocks noGrp="1"/>
          </p:cNvSpPr>
          <p:nvPr>
            <p:ph type="dt" sz="half" idx="10"/>
          </p:nvPr>
        </p:nvSpPr>
        <p:spPr>
          <a:xfrm>
            <a:off x="838200" y="6356350"/>
            <a:ext cx="2743200" cy="365125"/>
          </a:xfrm>
        </p:spPr>
        <p:txBody>
          <a:bodyPr/>
          <a:lstStyle/>
          <a:p>
            <a:r>
              <a:rPr lang="en-US" dirty="0"/>
              <a:t>2024</a:t>
            </a:r>
          </a:p>
        </p:txBody>
      </p:sp>
      <p:sp>
        <p:nvSpPr>
          <p:cNvPr id="8" name="Footer Placeholder 7">
            <a:extLst>
              <a:ext uri="{FF2B5EF4-FFF2-40B4-BE49-F238E27FC236}">
                <a16:creationId xmlns:a16="http://schemas.microsoft.com/office/drawing/2014/main" id="{8BA5A93F-DCAE-40B8-8E94-3239A1A6A21A}"/>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9" name="Slide Number Placeholder 8">
            <a:extLst>
              <a:ext uri="{FF2B5EF4-FFF2-40B4-BE49-F238E27FC236}">
                <a16:creationId xmlns:a16="http://schemas.microsoft.com/office/drawing/2014/main" id="{03091613-153A-4005-9F4D-2F185AE5F7B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a:t>
            </a:fld>
            <a:endParaRPr lang="en-US" dirty="0"/>
          </a:p>
        </p:txBody>
      </p:sp>
      <p:pic>
        <p:nvPicPr>
          <p:cNvPr id="6" name="Picture 5" descr="line chart with data for the Employment-Population Ratio from 2009-2023, with a call out for 2023 for Total (Ages 16-64) (35.8), Ages 16-24 (35.0), Ages 25-34 (49.0), Ages 35-44 (43.1), Ages 45-54 (37.0), and Ages 55-64 (27.5).">
            <a:extLst>
              <a:ext uri="{FF2B5EF4-FFF2-40B4-BE49-F238E27FC236}">
                <a16:creationId xmlns:a16="http://schemas.microsoft.com/office/drawing/2014/main" id="{3F1CAE42-1EAD-7B9E-8A89-6886C2A98308}"/>
              </a:ext>
            </a:extLst>
          </p:cNvPr>
          <p:cNvPicPr>
            <a:picLocks noChangeAspect="1"/>
          </p:cNvPicPr>
          <p:nvPr/>
        </p:nvPicPr>
        <p:blipFill>
          <a:blip r:embed="rId3"/>
          <a:stretch>
            <a:fillRect/>
          </a:stretch>
        </p:blipFill>
        <p:spPr>
          <a:xfrm>
            <a:off x="2410942" y="1235392"/>
            <a:ext cx="7370116" cy="5303520"/>
          </a:xfrm>
          <a:prstGeom prst="rect">
            <a:avLst/>
          </a:prstGeom>
        </p:spPr>
      </p:pic>
    </p:spTree>
    <p:extLst>
      <p:ext uri="{BB962C8B-B14F-4D97-AF65-F5344CB8AC3E}">
        <p14:creationId xmlns:p14="http://schemas.microsoft.com/office/powerpoint/2010/main" val="2499682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FEE2D-79E5-4C1D-8BF7-EE619CA7039A}"/>
              </a:ext>
            </a:extLst>
          </p:cNvPr>
          <p:cNvSpPr>
            <a:spLocks noGrp="1"/>
          </p:cNvSpPr>
          <p:nvPr>
            <p:ph type="title"/>
          </p:nvPr>
        </p:nvSpPr>
        <p:spPr>
          <a:xfrm>
            <a:off x="511728" y="365125"/>
            <a:ext cx="1912690" cy="5991225"/>
          </a:xfrm>
        </p:spPr>
        <p:txBody>
          <a:bodyPr/>
          <a:lstStyle/>
          <a:p>
            <a:r>
              <a:rPr lang="en-US" dirty="0"/>
              <a:t>Labor force</a:t>
            </a:r>
            <a:br>
              <a:rPr lang="en-US" dirty="0"/>
            </a:br>
            <a:r>
              <a:rPr lang="en-US" sz="2400" dirty="0"/>
              <a:t>1994-2024</a:t>
            </a:r>
          </a:p>
        </p:txBody>
      </p:sp>
      <p:sp>
        <p:nvSpPr>
          <p:cNvPr id="7" name="Date Placeholder 6">
            <a:extLst>
              <a:ext uri="{FF2B5EF4-FFF2-40B4-BE49-F238E27FC236}">
                <a16:creationId xmlns:a16="http://schemas.microsoft.com/office/drawing/2014/main" id="{E7F1AE66-47AA-4110-86B9-0626D4953989}"/>
              </a:ext>
            </a:extLst>
          </p:cNvPr>
          <p:cNvSpPr>
            <a:spLocks noGrp="1"/>
          </p:cNvSpPr>
          <p:nvPr>
            <p:ph type="dt" sz="half" idx="10"/>
          </p:nvPr>
        </p:nvSpPr>
        <p:spPr>
          <a:xfrm>
            <a:off x="838200" y="6356350"/>
            <a:ext cx="2743200" cy="365125"/>
          </a:xfrm>
        </p:spPr>
        <p:txBody>
          <a:bodyPr/>
          <a:lstStyle/>
          <a:p>
            <a:r>
              <a:rPr lang="en-US" dirty="0"/>
              <a:t>2024</a:t>
            </a:r>
          </a:p>
        </p:txBody>
      </p:sp>
      <p:sp>
        <p:nvSpPr>
          <p:cNvPr id="8" name="Footer Placeholder 7">
            <a:extLst>
              <a:ext uri="{FF2B5EF4-FFF2-40B4-BE49-F238E27FC236}">
                <a16:creationId xmlns:a16="http://schemas.microsoft.com/office/drawing/2014/main" id="{8BA5A93F-DCAE-40B8-8E94-3239A1A6A21A}"/>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9" name="Slide Number Placeholder 8">
            <a:extLst>
              <a:ext uri="{FF2B5EF4-FFF2-40B4-BE49-F238E27FC236}">
                <a16:creationId xmlns:a16="http://schemas.microsoft.com/office/drawing/2014/main" id="{03091613-153A-4005-9F4D-2F185AE5F7B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a:t>
            </a:fld>
            <a:endParaRPr lang="en-US" dirty="0"/>
          </a:p>
        </p:txBody>
      </p:sp>
      <p:graphicFrame>
        <p:nvGraphicFramePr>
          <p:cNvPr id="11" name="Table 10">
            <a:extLst>
              <a:ext uri="{FF2B5EF4-FFF2-40B4-BE49-F238E27FC236}">
                <a16:creationId xmlns:a16="http://schemas.microsoft.com/office/drawing/2014/main" id="{44D99725-34E7-642E-78F9-5E7C4434ADC3}"/>
              </a:ext>
            </a:extLst>
          </p:cNvPr>
          <p:cNvGraphicFramePr>
            <a:graphicFrameLocks noGrp="1"/>
          </p:cNvGraphicFramePr>
          <p:nvPr>
            <p:extLst>
              <p:ext uri="{D42A27DB-BD31-4B8C-83A1-F6EECF244321}">
                <p14:modId xmlns:p14="http://schemas.microsoft.com/office/powerpoint/2010/main" val="3014439879"/>
              </p:ext>
            </p:extLst>
          </p:nvPr>
        </p:nvGraphicFramePr>
        <p:xfrm>
          <a:off x="2554014" y="1043261"/>
          <a:ext cx="8975826" cy="4653344"/>
        </p:xfrm>
        <a:graphic>
          <a:graphicData uri="http://schemas.openxmlformats.org/drawingml/2006/table">
            <a:tbl>
              <a:tblPr/>
              <a:tblGrid>
                <a:gridCol w="498657">
                  <a:extLst>
                    <a:ext uri="{9D8B030D-6E8A-4147-A177-3AD203B41FA5}">
                      <a16:colId xmlns:a16="http://schemas.microsoft.com/office/drawing/2014/main" val="1888622627"/>
                    </a:ext>
                  </a:extLst>
                </a:gridCol>
                <a:gridCol w="498657">
                  <a:extLst>
                    <a:ext uri="{9D8B030D-6E8A-4147-A177-3AD203B41FA5}">
                      <a16:colId xmlns:a16="http://schemas.microsoft.com/office/drawing/2014/main" val="2773565322"/>
                    </a:ext>
                  </a:extLst>
                </a:gridCol>
                <a:gridCol w="498657">
                  <a:extLst>
                    <a:ext uri="{9D8B030D-6E8A-4147-A177-3AD203B41FA5}">
                      <a16:colId xmlns:a16="http://schemas.microsoft.com/office/drawing/2014/main" val="1884562386"/>
                    </a:ext>
                  </a:extLst>
                </a:gridCol>
                <a:gridCol w="498657">
                  <a:extLst>
                    <a:ext uri="{9D8B030D-6E8A-4147-A177-3AD203B41FA5}">
                      <a16:colId xmlns:a16="http://schemas.microsoft.com/office/drawing/2014/main" val="161735167"/>
                    </a:ext>
                  </a:extLst>
                </a:gridCol>
                <a:gridCol w="498657">
                  <a:extLst>
                    <a:ext uri="{9D8B030D-6E8A-4147-A177-3AD203B41FA5}">
                      <a16:colId xmlns:a16="http://schemas.microsoft.com/office/drawing/2014/main" val="2000229726"/>
                    </a:ext>
                  </a:extLst>
                </a:gridCol>
                <a:gridCol w="498657">
                  <a:extLst>
                    <a:ext uri="{9D8B030D-6E8A-4147-A177-3AD203B41FA5}">
                      <a16:colId xmlns:a16="http://schemas.microsoft.com/office/drawing/2014/main" val="211239138"/>
                    </a:ext>
                  </a:extLst>
                </a:gridCol>
                <a:gridCol w="498657">
                  <a:extLst>
                    <a:ext uri="{9D8B030D-6E8A-4147-A177-3AD203B41FA5}">
                      <a16:colId xmlns:a16="http://schemas.microsoft.com/office/drawing/2014/main" val="255002296"/>
                    </a:ext>
                  </a:extLst>
                </a:gridCol>
                <a:gridCol w="498657">
                  <a:extLst>
                    <a:ext uri="{9D8B030D-6E8A-4147-A177-3AD203B41FA5}">
                      <a16:colId xmlns:a16="http://schemas.microsoft.com/office/drawing/2014/main" val="194828251"/>
                    </a:ext>
                  </a:extLst>
                </a:gridCol>
                <a:gridCol w="498657">
                  <a:extLst>
                    <a:ext uri="{9D8B030D-6E8A-4147-A177-3AD203B41FA5}">
                      <a16:colId xmlns:a16="http://schemas.microsoft.com/office/drawing/2014/main" val="2347229697"/>
                    </a:ext>
                  </a:extLst>
                </a:gridCol>
                <a:gridCol w="498657">
                  <a:extLst>
                    <a:ext uri="{9D8B030D-6E8A-4147-A177-3AD203B41FA5}">
                      <a16:colId xmlns:a16="http://schemas.microsoft.com/office/drawing/2014/main" val="269629138"/>
                    </a:ext>
                  </a:extLst>
                </a:gridCol>
                <a:gridCol w="498657">
                  <a:extLst>
                    <a:ext uri="{9D8B030D-6E8A-4147-A177-3AD203B41FA5}">
                      <a16:colId xmlns:a16="http://schemas.microsoft.com/office/drawing/2014/main" val="1003179157"/>
                    </a:ext>
                  </a:extLst>
                </a:gridCol>
                <a:gridCol w="498657">
                  <a:extLst>
                    <a:ext uri="{9D8B030D-6E8A-4147-A177-3AD203B41FA5}">
                      <a16:colId xmlns:a16="http://schemas.microsoft.com/office/drawing/2014/main" val="2290382800"/>
                    </a:ext>
                  </a:extLst>
                </a:gridCol>
                <a:gridCol w="498657">
                  <a:extLst>
                    <a:ext uri="{9D8B030D-6E8A-4147-A177-3AD203B41FA5}">
                      <a16:colId xmlns:a16="http://schemas.microsoft.com/office/drawing/2014/main" val="2801098584"/>
                    </a:ext>
                  </a:extLst>
                </a:gridCol>
                <a:gridCol w="498657">
                  <a:extLst>
                    <a:ext uri="{9D8B030D-6E8A-4147-A177-3AD203B41FA5}">
                      <a16:colId xmlns:a16="http://schemas.microsoft.com/office/drawing/2014/main" val="3572264830"/>
                    </a:ext>
                  </a:extLst>
                </a:gridCol>
                <a:gridCol w="498657">
                  <a:extLst>
                    <a:ext uri="{9D8B030D-6E8A-4147-A177-3AD203B41FA5}">
                      <a16:colId xmlns:a16="http://schemas.microsoft.com/office/drawing/2014/main" val="1287266435"/>
                    </a:ext>
                  </a:extLst>
                </a:gridCol>
                <a:gridCol w="498657">
                  <a:extLst>
                    <a:ext uri="{9D8B030D-6E8A-4147-A177-3AD203B41FA5}">
                      <a16:colId xmlns:a16="http://schemas.microsoft.com/office/drawing/2014/main" val="2595175590"/>
                    </a:ext>
                  </a:extLst>
                </a:gridCol>
                <a:gridCol w="498657">
                  <a:extLst>
                    <a:ext uri="{9D8B030D-6E8A-4147-A177-3AD203B41FA5}">
                      <a16:colId xmlns:a16="http://schemas.microsoft.com/office/drawing/2014/main" val="3496785500"/>
                    </a:ext>
                  </a:extLst>
                </a:gridCol>
                <a:gridCol w="498657">
                  <a:extLst>
                    <a:ext uri="{9D8B030D-6E8A-4147-A177-3AD203B41FA5}">
                      <a16:colId xmlns:a16="http://schemas.microsoft.com/office/drawing/2014/main" val="3463021558"/>
                    </a:ext>
                  </a:extLst>
                </a:gridCol>
              </a:tblGrid>
              <a:tr h="607681">
                <a:tc rowSpan="2">
                  <a:txBody>
                    <a:bodyPr/>
                    <a:lstStyle/>
                    <a:p>
                      <a:pPr algn="ctr" fontAlgn="ctr"/>
                      <a:r>
                        <a:rPr lang="en-US" sz="1100" b="1" i="0" u="none" strike="noStrike" dirty="0">
                          <a:solidFill>
                            <a:srgbClr val="000000"/>
                          </a:solidFill>
                          <a:effectLst/>
                          <a:latin typeface="Tenorite" panose="00000500000000000000" pitchFamily="2" charset="0"/>
                        </a:rPr>
                        <a:t>Group</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Tenorite" panose="00000500000000000000" pitchFamily="2" charset="0"/>
                        </a:rPr>
                        <a:t>Level</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100" b="1" i="0" u="none" strike="noStrike" dirty="0">
                          <a:solidFill>
                            <a:srgbClr val="000000"/>
                          </a:solidFill>
                          <a:effectLst/>
                          <a:latin typeface="Tenorite" panose="00000500000000000000" pitchFamily="2" charset="0"/>
                        </a:rPr>
                        <a:t>Change</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1100" b="1" i="0" u="none" strike="noStrike">
                          <a:solidFill>
                            <a:srgbClr val="000000"/>
                          </a:solidFill>
                          <a:effectLst/>
                          <a:latin typeface="Tenorite" panose="00000500000000000000" pitchFamily="2" charset="0"/>
                        </a:rPr>
                        <a:t>Percent change</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r>
                        <a:rPr lang="en-US" sz="1100" b="1" i="0" u="none" strike="noStrike">
                          <a:solidFill>
                            <a:srgbClr val="000000"/>
                          </a:solidFill>
                          <a:effectLst/>
                          <a:latin typeface="Tenorite" panose="00000500000000000000" pitchFamily="2" charset="0"/>
                        </a:rPr>
                        <a:t>Percent distribution</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100" b="1" i="0" u="none" strike="noStrike">
                          <a:solidFill>
                            <a:srgbClr val="000000"/>
                          </a:solidFill>
                          <a:effectLst/>
                          <a:latin typeface="Tenorite" panose="00000500000000000000" pitchFamily="2" charset="0"/>
                        </a:rPr>
                        <a:t>Annual growth rate (percent)</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1934796"/>
                  </a:ext>
                </a:extLst>
              </a:tr>
              <a:tr h="607681">
                <a:tc vMerge="1">
                  <a:txBody>
                    <a:bodyPr/>
                    <a:lstStyle/>
                    <a:p>
                      <a:endParaRPr lang="en-US"/>
                    </a:p>
                  </a:txBody>
                  <a:tcPr/>
                </a:tc>
                <a:tc>
                  <a:txBody>
                    <a:bodyPr/>
                    <a:lstStyle/>
                    <a:p>
                      <a:pPr algn="ctr" fontAlgn="ctr"/>
                      <a:r>
                        <a:rPr lang="en-US" sz="1100" b="1" i="0" u="none" strike="noStrike">
                          <a:solidFill>
                            <a:srgbClr val="000000"/>
                          </a:solidFill>
                          <a:effectLst/>
                          <a:latin typeface="Tenorite" panose="00000500000000000000" pitchFamily="2" charset="0"/>
                        </a:rPr>
                        <a:t>1994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Tenorite" panose="00000500000000000000" pitchFamily="2" charset="0"/>
                        </a:rPr>
                        <a:t>2004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Tenorite" panose="00000500000000000000" pitchFamily="2" charset="0"/>
                        </a:rPr>
                        <a:t>2014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Tenorite" panose="00000500000000000000" pitchFamily="2" charset="0"/>
                        </a:rPr>
                        <a:t>2024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Tenorite" panose="00000500000000000000" pitchFamily="2" charset="0"/>
                        </a:rPr>
                        <a:t>94–04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Tenorite" panose="00000500000000000000" pitchFamily="2" charset="0"/>
                        </a:rPr>
                        <a:t>04–14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Tenorite" panose="00000500000000000000" pitchFamily="2" charset="0"/>
                        </a:rPr>
                        <a:t>14–24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Tenorite" panose="00000500000000000000" pitchFamily="2" charset="0"/>
                        </a:rPr>
                        <a:t>94–04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Tenorite" panose="00000500000000000000" pitchFamily="2" charset="0"/>
                        </a:rPr>
                        <a:t>04–14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Tenorite" panose="00000500000000000000" pitchFamily="2" charset="0"/>
                        </a:rPr>
                        <a:t>14–24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Tenorite" panose="00000500000000000000" pitchFamily="2" charset="0"/>
                        </a:rPr>
                        <a:t>1994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Tenorite" panose="00000500000000000000" pitchFamily="2" charset="0"/>
                        </a:rPr>
                        <a:t>2004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Tenorite" panose="00000500000000000000" pitchFamily="2" charset="0"/>
                        </a:rPr>
                        <a:t>2014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Tenorite" panose="00000500000000000000" pitchFamily="2" charset="0"/>
                        </a:rPr>
                        <a:t>2024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Tenorite" panose="00000500000000000000" pitchFamily="2" charset="0"/>
                        </a:rPr>
                        <a:t>94–04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Tenorite" panose="00000500000000000000" pitchFamily="2" charset="0"/>
                        </a:rPr>
                        <a:t>04–14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Tenorite" panose="00000500000000000000" pitchFamily="2" charset="0"/>
                        </a:rPr>
                        <a:t>14–24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57005"/>
                  </a:ext>
                </a:extLst>
              </a:tr>
              <a:tr h="1145994">
                <a:tc>
                  <a:txBody>
                    <a:bodyPr/>
                    <a:lstStyle/>
                    <a:p>
                      <a:pPr algn="ctr" fontAlgn="ctr"/>
                      <a:r>
                        <a:rPr lang="en-US" sz="1100" b="1" i="0" u="none" strike="noStrike" dirty="0">
                          <a:solidFill>
                            <a:srgbClr val="000000"/>
                          </a:solidFill>
                          <a:effectLst/>
                          <a:latin typeface="Tenorite" panose="00000500000000000000" pitchFamily="2" charset="0"/>
                        </a:rPr>
                        <a:t>16 to 24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21,612</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22,268</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21,295</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18,498</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656</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-973</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-2,797</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3</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-4.4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-13.1</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16.5</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15.1</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13.7</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11.3</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0.3</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-0.4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233074"/>
                  </a:ext>
                </a:extLst>
              </a:tr>
              <a:tr h="1145994">
                <a:tc>
                  <a:txBody>
                    <a:bodyPr/>
                    <a:lstStyle/>
                    <a:p>
                      <a:pPr algn="ctr" fontAlgn="ctr"/>
                      <a:r>
                        <a:rPr lang="en-US" sz="1100" b="1" i="0" u="none" strike="noStrike">
                          <a:solidFill>
                            <a:srgbClr val="000000"/>
                          </a:solidFill>
                          <a:effectLst/>
                          <a:latin typeface="Tenorite" panose="00000500000000000000" pitchFamily="2" charset="0"/>
                        </a:rPr>
                        <a:t>25 to 54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93,898</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102,122</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100,767</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104,697</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8,224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-1,355</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3,930</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8.8</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-1.3</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3.9</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71.6</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69.3</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64.6</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63.9</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0.8</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-0.1</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0.4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19258"/>
                  </a:ext>
                </a:extLst>
              </a:tr>
              <a:tr h="1145994">
                <a:tc>
                  <a:txBody>
                    <a:bodyPr/>
                    <a:lstStyle/>
                    <a:p>
                      <a:pPr algn="ctr" fontAlgn="ctr"/>
                      <a:r>
                        <a:rPr lang="en-US" sz="1100" b="1" i="0" u="none" strike="noStrike">
                          <a:solidFill>
                            <a:srgbClr val="000000"/>
                          </a:solidFill>
                          <a:effectLst/>
                          <a:latin typeface="Tenorite" panose="00000500000000000000" pitchFamily="2" charset="0"/>
                        </a:rPr>
                        <a:t>55 +</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15,547</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23,011</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33,860</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40,575</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7,464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10,849</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6,715</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48</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47.1</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19.8</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11.9</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enorite" panose="00000500000000000000" pitchFamily="2" charset="0"/>
                        </a:rPr>
                        <a:t>15.6</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21.7</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24.8</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4</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3.9</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enorite" panose="00000500000000000000" pitchFamily="2" charset="0"/>
                        </a:rPr>
                        <a:t>1.8</a:t>
                      </a:r>
                    </a:p>
                  </a:txBody>
                  <a:tcPr marL="9128" marR="9128" marT="9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77240"/>
                  </a:ext>
                </a:extLst>
              </a:tr>
            </a:tbl>
          </a:graphicData>
        </a:graphic>
      </p:graphicFrame>
    </p:spTree>
    <p:extLst>
      <p:ext uri="{BB962C8B-B14F-4D97-AF65-F5344CB8AC3E}">
        <p14:creationId xmlns:p14="http://schemas.microsoft.com/office/powerpoint/2010/main" val="39072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838200" y="365125"/>
            <a:ext cx="10515600" cy="1325563"/>
          </a:xfrm>
        </p:spPr>
        <p:txBody>
          <a:bodyPr/>
          <a:lstStyle/>
          <a:p>
            <a:r>
              <a:rPr lang="en-US" dirty="0"/>
              <a:t>Labor shortage</a:t>
            </a:r>
          </a:p>
        </p:txBody>
      </p:sp>
      <p:sp>
        <p:nvSpPr>
          <p:cNvPr id="9" name="Date Placeholder 8">
            <a:extLst>
              <a:ext uri="{FF2B5EF4-FFF2-40B4-BE49-F238E27FC236}">
                <a16:creationId xmlns:a16="http://schemas.microsoft.com/office/drawing/2014/main" id="{A672774E-BCBF-4B44-9E79-28E9153ABA7E}"/>
              </a:ext>
            </a:extLst>
          </p:cNvPr>
          <p:cNvSpPr>
            <a:spLocks noGrp="1"/>
          </p:cNvSpPr>
          <p:nvPr>
            <p:ph type="dt" sz="half" idx="10"/>
          </p:nvPr>
        </p:nvSpPr>
        <p:spPr>
          <a:xfrm>
            <a:off x="838200" y="6356350"/>
            <a:ext cx="2743200" cy="365125"/>
          </a:xfrm>
        </p:spPr>
        <p:txBody>
          <a:bodyPr/>
          <a:lstStyle/>
          <a:p>
            <a:r>
              <a:rPr lang="en-US" dirty="0"/>
              <a:t>2024</a:t>
            </a:r>
          </a:p>
        </p:txBody>
      </p:sp>
      <p:sp>
        <p:nvSpPr>
          <p:cNvPr id="10" name="Footer Placeholder 9">
            <a:extLst>
              <a:ext uri="{FF2B5EF4-FFF2-40B4-BE49-F238E27FC236}">
                <a16:creationId xmlns:a16="http://schemas.microsoft.com/office/drawing/2014/main" id="{18FAD6D3-B1FB-463D-87D0-FA9A4AEA13D6}"/>
              </a:ext>
            </a:extLst>
          </p:cNvPr>
          <p:cNvSpPr>
            <a:spLocks noGrp="1"/>
          </p:cNvSpPr>
          <p:nvPr>
            <p:ph type="ftr" sz="quarter" idx="11"/>
          </p:nvPr>
        </p:nvSpPr>
        <p:spPr>
          <a:xfrm>
            <a:off x="4038600" y="6356350"/>
            <a:ext cx="4114800" cy="365125"/>
          </a:xfrm>
        </p:spPr>
        <p:txBody>
          <a:bodyPr/>
          <a:lstStyle/>
          <a:p>
            <a:r>
              <a:rPr lang="en-US" dirty="0"/>
              <a:t>Hiring and Serving People with Disabilities</a:t>
            </a:r>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9</a:t>
            </a:fld>
            <a:endParaRPr lang="en-US" dirty="0"/>
          </a:p>
        </p:txBody>
      </p:sp>
      <p:pic>
        <p:nvPicPr>
          <p:cNvPr id="8" name="Picture 7" descr="Headline from Forbes Magazine - The Forever Labor Shortage">
            <a:extLst>
              <a:ext uri="{FF2B5EF4-FFF2-40B4-BE49-F238E27FC236}">
                <a16:creationId xmlns:a16="http://schemas.microsoft.com/office/drawing/2014/main" id="{1A931E4F-4117-FD85-4AC0-BDCEE41F0CEC}"/>
              </a:ext>
            </a:extLst>
          </p:cNvPr>
          <p:cNvPicPr>
            <a:picLocks noChangeAspect="1"/>
          </p:cNvPicPr>
          <p:nvPr/>
        </p:nvPicPr>
        <p:blipFill>
          <a:blip r:embed="rId3"/>
          <a:stretch>
            <a:fillRect/>
          </a:stretch>
        </p:blipFill>
        <p:spPr>
          <a:xfrm>
            <a:off x="2571749" y="2338387"/>
            <a:ext cx="7048500" cy="2181225"/>
          </a:xfrm>
          <a:prstGeom prst="rect">
            <a:avLst/>
          </a:prstGeom>
        </p:spPr>
      </p:pic>
      <p:pic>
        <p:nvPicPr>
          <p:cNvPr id="14" name="Picture 13" descr="Headline from the Society of Human Resource Management - Labor Shortages Forecast to Persist for Years">
            <a:extLst>
              <a:ext uri="{FF2B5EF4-FFF2-40B4-BE49-F238E27FC236}">
                <a16:creationId xmlns:a16="http://schemas.microsoft.com/office/drawing/2014/main" id="{0EC43A1B-9852-5440-86D5-108123B22E3C}"/>
              </a:ext>
            </a:extLst>
          </p:cNvPr>
          <p:cNvPicPr>
            <a:picLocks noChangeAspect="1"/>
          </p:cNvPicPr>
          <p:nvPr/>
        </p:nvPicPr>
        <p:blipFill>
          <a:blip r:embed="rId4"/>
          <a:stretch>
            <a:fillRect/>
          </a:stretch>
        </p:blipFill>
        <p:spPr>
          <a:xfrm>
            <a:off x="3904125" y="1287117"/>
            <a:ext cx="4383748" cy="4830299"/>
          </a:xfrm>
          <a:prstGeom prst="rect">
            <a:avLst/>
          </a:prstGeom>
        </p:spPr>
      </p:pic>
      <p:pic>
        <p:nvPicPr>
          <p:cNvPr id="16" name="Picture 15" descr="Headline from the U.S. Chamber of Commerce - Understanding America's Labor Shortage">
            <a:extLst>
              <a:ext uri="{FF2B5EF4-FFF2-40B4-BE49-F238E27FC236}">
                <a16:creationId xmlns:a16="http://schemas.microsoft.com/office/drawing/2014/main" id="{1F5F76EB-7143-459B-5D10-E1AC11499E4E}"/>
              </a:ext>
            </a:extLst>
          </p:cNvPr>
          <p:cNvPicPr>
            <a:picLocks noChangeAspect="1"/>
          </p:cNvPicPr>
          <p:nvPr/>
        </p:nvPicPr>
        <p:blipFill>
          <a:blip r:embed="rId5"/>
          <a:stretch>
            <a:fillRect/>
          </a:stretch>
        </p:blipFill>
        <p:spPr>
          <a:xfrm>
            <a:off x="1973810" y="1652586"/>
            <a:ext cx="8391525" cy="3552825"/>
          </a:xfrm>
          <a:prstGeom prst="rect">
            <a:avLst/>
          </a:prstGeom>
        </p:spPr>
      </p:pic>
    </p:spTree>
    <p:extLst>
      <p:ext uri="{BB962C8B-B14F-4D97-AF65-F5344CB8AC3E}">
        <p14:creationId xmlns:p14="http://schemas.microsoft.com/office/powerpoint/2010/main" val="272379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7328976 Minimalist presentation_Win32_v3" id="{68F91E1F-47E3-4784-97BA-A7779D45FCD8}" vid="{DD4A590D-E633-4E0F-B7C2-7C0F99B0E2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871E02-0625-4B19-9E83-24FAEB4AA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C4DF17-F044-499E-9F05-A29D5AD84F26}">
  <ds:schemaRefs>
    <ds:schemaRef ds:uri="http://schemas.microsoft.com/sharepoint/v3"/>
    <ds:schemaRef ds:uri="http://purl.org/dc/terms/"/>
    <ds:schemaRef ds:uri="230e9df3-be65-4c73-a93b-d1236ebd677e"/>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16c05727-aa75-4e4a-9b5f-8a80a1165891"/>
    <ds:schemaRef ds:uri="71af3243-3dd4-4a8d-8c0d-dd76da1f02a5"/>
    <ds:schemaRef ds:uri="http://www.w3.org/XML/1998/namespace"/>
    <ds:schemaRef ds:uri="http://purl.org/dc/elements/1.1/"/>
  </ds:schemaRefs>
</ds:datastoreItem>
</file>

<file path=customXml/itemProps3.xml><?xml version="1.0" encoding="utf-8"?>
<ds:datastoreItem xmlns:ds="http://schemas.openxmlformats.org/officeDocument/2006/customXml" ds:itemID="{0D6CD170-8994-4B78-9EA8-2A6D16DEF2E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{5B5AAC62-8AD5-468A-B265-7ED70B631629}tf67328976_win32</Template>
  <TotalTime>3285</TotalTime>
  <Words>3446</Words>
  <Application>Microsoft Office PowerPoint</Application>
  <PresentationFormat>Widescreen</PresentationFormat>
  <Paragraphs>431</Paragraphs>
  <Slides>35</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Calibri Light</vt:lpstr>
      <vt:lpstr>Courier New</vt:lpstr>
      <vt:lpstr>Helvetica Light</vt:lpstr>
      <vt:lpstr>Tenorite</vt:lpstr>
      <vt:lpstr>Wingdings</vt:lpstr>
      <vt:lpstr>Office Theme</vt:lpstr>
      <vt:lpstr>Custom Design</vt:lpstr>
      <vt:lpstr>Hiring and serving PEOPLE WITH DISABILITIES</vt:lpstr>
      <vt:lpstr>AGENDA</vt:lpstr>
      <vt:lpstr>INTRODUCTION</vt:lpstr>
      <vt:lpstr>PowerPoint Presentation</vt:lpstr>
      <vt:lpstr>Employment statistics</vt:lpstr>
      <vt:lpstr>Employment-to-population ratio</vt:lpstr>
      <vt:lpstr>Employment-to-population ratio BY AGE GROUP FOR people with disabilities</vt:lpstr>
      <vt:lpstr>Labor force 1994-2024</vt:lpstr>
      <vt:lpstr>Labor shortage</vt:lpstr>
      <vt:lpstr>PowerPoint Presentation</vt:lpstr>
      <vt:lpstr>PowerPoint Presentation</vt:lpstr>
      <vt:lpstr>PowerPoint Presentation</vt:lpstr>
      <vt:lpstr>First steps</vt:lpstr>
      <vt:lpstr>Essential Policies</vt:lpstr>
      <vt:lpstr>The “how” of Accessibility</vt:lpstr>
      <vt:lpstr>The “how” of Accommodation</vt:lpstr>
      <vt:lpstr>Disclosure vs self-identification</vt:lpstr>
      <vt:lpstr>Application and hiring: keeping the ada in mind</vt:lpstr>
      <vt:lpstr>Three phases of the hiring process</vt:lpstr>
      <vt:lpstr>Application process</vt:lpstr>
      <vt:lpstr>Job interviews</vt:lpstr>
      <vt:lpstr>After conditional job offer but before starting job</vt:lpstr>
      <vt:lpstr>Legitimate job offers</vt:lpstr>
      <vt:lpstr>Current employment</vt:lpstr>
      <vt:lpstr>Work environment</vt:lpstr>
      <vt:lpstr>Policy References</vt:lpstr>
      <vt:lpstr>Applying the Standards</vt:lpstr>
      <vt:lpstr>Applying the Standards –cont’d</vt:lpstr>
      <vt:lpstr>Definition of Alteration</vt:lpstr>
      <vt:lpstr>Regarding Alterations</vt:lpstr>
      <vt:lpstr>Definition of Primary Function</vt:lpstr>
      <vt:lpstr>Primary Function Area Alterations</vt:lpstr>
      <vt:lpstr>Prioritization in Alterations</vt:lpstr>
      <vt:lpstr>Best Practices for Avoiding Lawsuits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Charles Watt</dc:creator>
  <cp:lastModifiedBy>Tina Joseph</cp:lastModifiedBy>
  <cp:revision>3</cp:revision>
  <dcterms:created xsi:type="dcterms:W3CDTF">2023-08-14T19:00:29Z</dcterms:created>
  <dcterms:modified xsi:type="dcterms:W3CDTF">2024-04-24T14:44:57Z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