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378" r:id="rId5"/>
    <p:sldId id="540" r:id="rId6"/>
    <p:sldId id="530" r:id="rId7"/>
    <p:sldId id="562" r:id="rId8"/>
    <p:sldId id="576" r:id="rId9"/>
    <p:sldId id="538" r:id="rId10"/>
    <p:sldId id="567" r:id="rId11"/>
    <p:sldId id="543" r:id="rId12"/>
    <p:sldId id="565" r:id="rId13"/>
    <p:sldId id="553" r:id="rId14"/>
    <p:sldId id="572" r:id="rId15"/>
    <p:sldId id="554" r:id="rId16"/>
    <p:sldId id="542" r:id="rId17"/>
    <p:sldId id="563" r:id="rId18"/>
    <p:sldId id="551" r:id="rId19"/>
    <p:sldId id="546" r:id="rId20"/>
    <p:sldId id="548" r:id="rId21"/>
    <p:sldId id="550" r:id="rId22"/>
    <p:sldId id="555" r:id="rId23"/>
    <p:sldId id="559" r:id="rId24"/>
    <p:sldId id="561" r:id="rId25"/>
    <p:sldId id="566" r:id="rId26"/>
    <p:sldId id="564" r:id="rId27"/>
    <p:sldId id="557" r:id="rId28"/>
    <p:sldId id="568" r:id="rId29"/>
    <p:sldId id="569" r:id="rId30"/>
    <p:sldId id="570" r:id="rId31"/>
    <p:sldId id="575" r:id="rId32"/>
    <p:sldId id="571" r:id="rId33"/>
    <p:sldId id="549" r:id="rId34"/>
    <p:sldId id="531" r:id="rId35"/>
    <p:sldId id="574" r:id="rId36"/>
    <p:sldId id="573" r:id="rId37"/>
    <p:sldId id="533" r:id="rId38"/>
    <p:sldId id="545" r:id="rId39"/>
    <p:sldId id="54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Spehar" initials="AS [2]" lastIdx="4" clrIdx="0">
    <p:extLst>
      <p:ext uri="{19B8F6BF-5375-455C-9EA6-DF929625EA0E}">
        <p15:presenceInfo xmlns:p15="http://schemas.microsoft.com/office/powerpoint/2012/main" userId="S::Amy.Spehar@omes.ok.gov::be489d9c-8902-4bd3-ad98-0bd944842f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4" autoAdjust="0"/>
    <p:restoredTop sz="95948" autoAdjust="0"/>
  </p:normalViewPr>
  <p:slideViewPr>
    <p:cSldViewPr snapToGrid="0">
      <p:cViewPr varScale="1">
        <p:scale>
          <a:sx n="87" d="100"/>
          <a:sy n="87" d="100"/>
        </p:scale>
        <p:origin x="78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0A4A8-0A49-4206-9B13-85A4D15B9112}"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80E50-08FA-48B5-94EB-AAF03AE8D3ED}" type="slidenum">
              <a:rPr lang="en-US" smtClean="0"/>
              <a:t>‹#›</a:t>
            </a:fld>
            <a:endParaRPr lang="en-US"/>
          </a:p>
        </p:txBody>
      </p:sp>
    </p:spTree>
    <p:extLst>
      <p:ext uri="{BB962C8B-B14F-4D97-AF65-F5344CB8AC3E}">
        <p14:creationId xmlns:p14="http://schemas.microsoft.com/office/powerpoint/2010/main" val="15175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095900-ABA5-4B6D-A189-44216D2A6BA3}" type="slidenum">
              <a:rPr lang="en-US" smtClean="0"/>
              <a:t>1</a:t>
            </a:fld>
            <a:endParaRPr lang="en-US"/>
          </a:p>
        </p:txBody>
      </p:sp>
    </p:spTree>
    <p:extLst>
      <p:ext uri="{BB962C8B-B14F-4D97-AF65-F5344CB8AC3E}">
        <p14:creationId xmlns:p14="http://schemas.microsoft.com/office/powerpoint/2010/main" val="207630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28</a:t>
            </a:fld>
            <a:endParaRPr lang="en-US"/>
          </a:p>
        </p:txBody>
      </p:sp>
    </p:spTree>
    <p:extLst>
      <p:ext uri="{BB962C8B-B14F-4D97-AF65-F5344CB8AC3E}">
        <p14:creationId xmlns:p14="http://schemas.microsoft.com/office/powerpoint/2010/main" val="363351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31</a:t>
            </a:fld>
            <a:endParaRPr lang="en-US"/>
          </a:p>
        </p:txBody>
      </p:sp>
    </p:spTree>
    <p:extLst>
      <p:ext uri="{BB962C8B-B14F-4D97-AF65-F5344CB8AC3E}">
        <p14:creationId xmlns:p14="http://schemas.microsoft.com/office/powerpoint/2010/main" val="390226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https://oklahoma.service-now.com/sp?id=sc_cat_item&amp;sys_id=cdfac980971c9910e5ed9c14a253af46&amp;sysparm_category=5383690197bc1510e5ed9c14a253af9a</a:t>
            </a:r>
          </a:p>
        </p:txBody>
      </p:sp>
      <p:sp>
        <p:nvSpPr>
          <p:cNvPr id="4" name="Slide Number Placeholder 3"/>
          <p:cNvSpPr>
            <a:spLocks noGrp="1"/>
          </p:cNvSpPr>
          <p:nvPr>
            <p:ph type="sldNum" sz="quarter" idx="5"/>
          </p:nvPr>
        </p:nvSpPr>
        <p:spPr/>
        <p:txBody>
          <a:bodyPr/>
          <a:lstStyle/>
          <a:p>
            <a:fld id="{BEF80E50-08FA-48B5-94EB-AAF03AE8D3ED}" type="slidenum">
              <a:rPr lang="en-US" smtClean="0"/>
              <a:t>33</a:t>
            </a:fld>
            <a:endParaRPr lang="en-US"/>
          </a:p>
        </p:txBody>
      </p:sp>
    </p:spTree>
    <p:extLst>
      <p:ext uri="{BB962C8B-B14F-4D97-AF65-F5344CB8AC3E}">
        <p14:creationId xmlns:p14="http://schemas.microsoft.com/office/powerpoint/2010/main" val="244494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https://oklahoma.service-now.com/sp?id=sc_cat_item&amp;sys_id=cdfac980971c9910e5ed9c14a253af46&amp;sysparm_category=5383690197bc1510e5ed9c14a253af9a</a:t>
            </a:r>
          </a:p>
        </p:txBody>
      </p:sp>
      <p:sp>
        <p:nvSpPr>
          <p:cNvPr id="4" name="Slide Number Placeholder 3"/>
          <p:cNvSpPr>
            <a:spLocks noGrp="1"/>
          </p:cNvSpPr>
          <p:nvPr>
            <p:ph type="sldNum" sz="quarter" idx="5"/>
          </p:nvPr>
        </p:nvSpPr>
        <p:spPr/>
        <p:txBody>
          <a:bodyPr/>
          <a:lstStyle/>
          <a:p>
            <a:fld id="{BEF80E50-08FA-48B5-94EB-AAF03AE8D3ED}" type="slidenum">
              <a:rPr lang="en-US" smtClean="0"/>
              <a:t>34</a:t>
            </a:fld>
            <a:endParaRPr lang="en-US"/>
          </a:p>
        </p:txBody>
      </p:sp>
    </p:spTree>
    <p:extLst>
      <p:ext uri="{BB962C8B-B14F-4D97-AF65-F5344CB8AC3E}">
        <p14:creationId xmlns:p14="http://schemas.microsoft.com/office/powerpoint/2010/main" val="124058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35</a:t>
            </a:fld>
            <a:endParaRPr lang="en-US"/>
          </a:p>
        </p:txBody>
      </p:sp>
    </p:spTree>
    <p:extLst>
      <p:ext uri="{BB962C8B-B14F-4D97-AF65-F5344CB8AC3E}">
        <p14:creationId xmlns:p14="http://schemas.microsoft.com/office/powerpoint/2010/main" val="16138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2</a:t>
            </a:fld>
            <a:endParaRPr lang="en-US"/>
          </a:p>
        </p:txBody>
      </p:sp>
    </p:spTree>
    <p:extLst>
      <p:ext uri="{BB962C8B-B14F-4D97-AF65-F5344CB8AC3E}">
        <p14:creationId xmlns:p14="http://schemas.microsoft.com/office/powerpoint/2010/main" val="326002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3</a:t>
            </a:fld>
            <a:endParaRPr lang="en-US"/>
          </a:p>
        </p:txBody>
      </p:sp>
    </p:spTree>
    <p:extLst>
      <p:ext uri="{BB962C8B-B14F-4D97-AF65-F5344CB8AC3E}">
        <p14:creationId xmlns:p14="http://schemas.microsoft.com/office/powerpoint/2010/main" val="371870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6</a:t>
            </a:fld>
            <a:endParaRPr lang="en-US"/>
          </a:p>
        </p:txBody>
      </p:sp>
    </p:spTree>
    <p:extLst>
      <p:ext uri="{BB962C8B-B14F-4D97-AF65-F5344CB8AC3E}">
        <p14:creationId xmlns:p14="http://schemas.microsoft.com/office/powerpoint/2010/main" val="136179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9</a:t>
            </a:fld>
            <a:endParaRPr lang="en-US"/>
          </a:p>
        </p:txBody>
      </p:sp>
    </p:spTree>
    <p:extLst>
      <p:ext uri="{BB962C8B-B14F-4D97-AF65-F5344CB8AC3E}">
        <p14:creationId xmlns:p14="http://schemas.microsoft.com/office/powerpoint/2010/main" val="305573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13</a:t>
            </a:fld>
            <a:endParaRPr lang="en-US"/>
          </a:p>
        </p:txBody>
      </p:sp>
    </p:spTree>
    <p:extLst>
      <p:ext uri="{BB962C8B-B14F-4D97-AF65-F5344CB8AC3E}">
        <p14:creationId xmlns:p14="http://schemas.microsoft.com/office/powerpoint/2010/main" val="260642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14</a:t>
            </a:fld>
            <a:endParaRPr lang="en-US"/>
          </a:p>
        </p:txBody>
      </p:sp>
    </p:spTree>
    <p:extLst>
      <p:ext uri="{BB962C8B-B14F-4D97-AF65-F5344CB8AC3E}">
        <p14:creationId xmlns:p14="http://schemas.microsoft.com/office/powerpoint/2010/main" val="8848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95900-ABA5-4B6D-A189-44216D2A6BA3}" type="slidenum">
              <a:rPr lang="en-US" smtClean="0"/>
              <a:t>18</a:t>
            </a:fld>
            <a:endParaRPr lang="en-US"/>
          </a:p>
        </p:txBody>
      </p:sp>
    </p:spTree>
    <p:extLst>
      <p:ext uri="{BB962C8B-B14F-4D97-AF65-F5344CB8AC3E}">
        <p14:creationId xmlns:p14="http://schemas.microsoft.com/office/powerpoint/2010/main" val="56271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released quite a bit of features and bug fixes in the past month, we want to start listing release notes every forum now.  We will start emailing these release features and fixes after and perhaps the week before a new release.</a:t>
            </a:r>
          </a:p>
        </p:txBody>
      </p:sp>
      <p:sp>
        <p:nvSpPr>
          <p:cNvPr id="4" name="Slide Number Placeholder 3"/>
          <p:cNvSpPr>
            <a:spLocks noGrp="1"/>
          </p:cNvSpPr>
          <p:nvPr>
            <p:ph type="sldNum" sz="quarter" idx="5"/>
          </p:nvPr>
        </p:nvSpPr>
        <p:spPr/>
        <p:txBody>
          <a:bodyPr/>
          <a:lstStyle/>
          <a:p>
            <a:fld id="{BEF80E50-08FA-48B5-94EB-AAF03AE8D3ED}" type="slidenum">
              <a:rPr lang="en-US" smtClean="0"/>
              <a:t>27</a:t>
            </a:fld>
            <a:endParaRPr lang="en-US"/>
          </a:p>
        </p:txBody>
      </p:sp>
    </p:spTree>
    <p:extLst>
      <p:ext uri="{BB962C8B-B14F-4D97-AF65-F5344CB8AC3E}">
        <p14:creationId xmlns:p14="http://schemas.microsoft.com/office/powerpoint/2010/main" val="116039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40" y="177800"/>
            <a:ext cx="9712960" cy="3531616"/>
          </a:xfrm>
        </p:spPr>
        <p:txBody>
          <a:bodyPr anchor="b">
            <a:normAutofit/>
          </a:bodyPr>
          <a:lstStyle>
            <a:lvl1pPr>
              <a:defRPr sz="6400" b="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259840" y="3687064"/>
            <a:ext cx="9712960" cy="859536"/>
          </a:xfrm>
        </p:spPr>
        <p:txBody>
          <a:bodyPr>
            <a:normAutofit/>
          </a:bodyPr>
          <a:lstStyle>
            <a:lvl1pPr marL="0" indent="0" algn="l">
              <a:buNone/>
              <a:defRPr sz="2933" b="1" cap="all" baseline="0">
                <a:solidFill>
                  <a:srgbClr val="1A78BE"/>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F20C9BF6-8C2B-4208-93D4-627D61BA00F2}"/>
              </a:ext>
            </a:extLst>
          </p:cNvPr>
          <p:cNvSpPr/>
          <p:nvPr userDrawn="1"/>
        </p:nvSpPr>
        <p:spPr>
          <a:xfrm>
            <a:off x="4368801" y="5359400"/>
            <a:ext cx="3572556" cy="990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02F27426-97CF-417A-B663-F96E458853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6572" y="5959068"/>
            <a:ext cx="1985059" cy="492561"/>
          </a:xfrm>
          <a:prstGeom prst="rect">
            <a:avLst/>
          </a:prstGeom>
        </p:spPr>
      </p:pic>
      <p:pic>
        <p:nvPicPr>
          <p:cNvPr id="11" name="Picture 10">
            <a:extLst>
              <a:ext uri="{FF2B5EF4-FFF2-40B4-BE49-F238E27FC236}">
                <a16:creationId xmlns:a16="http://schemas.microsoft.com/office/drawing/2014/main" id="{89661D0E-2799-41E7-B388-BC74622B48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0573" y="5257801"/>
            <a:ext cx="3432628" cy="947548"/>
          </a:xfrm>
          <a:prstGeom prst="rect">
            <a:avLst/>
          </a:prstGeom>
        </p:spPr>
      </p:pic>
    </p:spTree>
    <p:extLst>
      <p:ext uri="{BB962C8B-B14F-4D97-AF65-F5344CB8AC3E}">
        <p14:creationId xmlns:p14="http://schemas.microsoft.com/office/powerpoint/2010/main" val="103057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CF25F33-BC9D-4104-ACBF-E6C8743D26A9}"/>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93625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5EF9A23-CC83-4DDC-859F-D6C0719BED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84001" y="-25399"/>
            <a:ext cx="313540" cy="343049"/>
          </a:xfrm>
          <a:prstGeom prst="rect">
            <a:avLst/>
          </a:prstGeom>
          <a:noFill/>
        </p:spPr>
      </p:pic>
      <p:pic>
        <p:nvPicPr>
          <p:cNvPr id="9" name="Picture 8">
            <a:extLst>
              <a:ext uri="{FF2B5EF4-FFF2-40B4-BE49-F238E27FC236}">
                <a16:creationId xmlns:a16="http://schemas.microsoft.com/office/drawing/2014/main" id="{EC19DCDE-B058-4CE0-ADA3-7AADF0D5AA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461001"/>
            <a:ext cx="1422955" cy="1222852"/>
          </a:xfrm>
          <a:prstGeom prst="rect">
            <a:avLst/>
          </a:prstGeom>
        </p:spPr>
      </p:pic>
      <p:sp>
        <p:nvSpPr>
          <p:cNvPr id="6" name="Slide Number Placeholder 5">
            <a:extLst>
              <a:ext uri="{FF2B5EF4-FFF2-40B4-BE49-F238E27FC236}">
                <a16:creationId xmlns:a16="http://schemas.microsoft.com/office/drawing/2014/main" id="{9CC2ABE0-1352-4B54-8D26-693D2842E727}"/>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427218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7CD3E57-6130-4764-9A9A-A44EFBF4BED0}"/>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3679875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FFFF"/>
              </a:buClr>
              <a:defRPr>
                <a:solidFill>
                  <a:srgbClr val="FFFFFF"/>
                </a:solidFill>
                <a:latin typeface="Century Gothic" panose="020B0502020202020204" pitchFamily="34" charset="0"/>
              </a:defRPr>
            </a:lvl1pPr>
            <a:lvl2pPr>
              <a:buClr>
                <a:srgbClr val="FFFFFF"/>
              </a:buClr>
              <a:defRPr>
                <a:solidFill>
                  <a:srgbClr val="FFFFFF"/>
                </a:solidFill>
                <a:latin typeface="Century Gothic" panose="020B0502020202020204" pitchFamily="34" charset="0"/>
              </a:defRPr>
            </a:lvl2pPr>
            <a:lvl3pPr>
              <a:buClr>
                <a:srgbClr val="FFFFFF"/>
              </a:buClr>
              <a:defRPr>
                <a:solidFill>
                  <a:srgbClr val="FFFFFF"/>
                </a:solidFill>
                <a:latin typeface="Century Gothic" panose="020B0502020202020204" pitchFamily="34" charset="0"/>
              </a:defRPr>
            </a:lvl3pPr>
            <a:lvl4pPr>
              <a:buClr>
                <a:srgbClr val="FFFFFF"/>
              </a:buClr>
              <a:defRPr>
                <a:solidFill>
                  <a:srgbClr val="FFFFFF"/>
                </a:solidFill>
                <a:latin typeface="Century Gothic" panose="020B0502020202020204" pitchFamily="34" charset="0"/>
              </a:defRPr>
            </a:lvl4pPr>
            <a:lvl5pPr>
              <a:buClr>
                <a:srgbClr val="FFFFFF"/>
              </a:buClr>
              <a:defRPr>
                <a:solidFill>
                  <a:srgbClr val="FFFFFF"/>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D28C3CA-CD45-415E-8FB2-6C9D0BB718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84001" y="-25399"/>
            <a:ext cx="313540" cy="343049"/>
          </a:xfrm>
          <a:prstGeom prst="rect">
            <a:avLst/>
          </a:prstGeom>
          <a:noFill/>
        </p:spPr>
      </p:pic>
      <p:pic>
        <p:nvPicPr>
          <p:cNvPr id="6" name="Picture 5">
            <a:extLst>
              <a:ext uri="{FF2B5EF4-FFF2-40B4-BE49-F238E27FC236}">
                <a16:creationId xmlns:a16="http://schemas.microsoft.com/office/drawing/2014/main" id="{2AD253B6-10D0-49DF-9F05-BC13771CF6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7" name="Slide Number Placeholder 5">
            <a:extLst>
              <a:ext uri="{FF2B5EF4-FFF2-40B4-BE49-F238E27FC236}">
                <a16:creationId xmlns:a16="http://schemas.microsoft.com/office/drawing/2014/main" id="{95A28B4A-9606-41C8-8C5A-CD109665504B}"/>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420620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FFFF"/>
              </a:buClr>
              <a:defRPr>
                <a:solidFill>
                  <a:srgbClr val="FFFFFF"/>
                </a:solidFill>
                <a:latin typeface="Century Gothic" panose="020B0502020202020204" pitchFamily="34" charset="0"/>
              </a:defRPr>
            </a:lvl1pPr>
            <a:lvl2pPr>
              <a:buClr>
                <a:srgbClr val="FFFFFF"/>
              </a:buClr>
              <a:defRPr>
                <a:solidFill>
                  <a:srgbClr val="FFFFFF"/>
                </a:solidFill>
                <a:latin typeface="Century Gothic" panose="020B0502020202020204" pitchFamily="34" charset="0"/>
              </a:defRPr>
            </a:lvl2pPr>
            <a:lvl3pPr>
              <a:buClr>
                <a:srgbClr val="FFFFFF"/>
              </a:buClr>
              <a:defRPr>
                <a:solidFill>
                  <a:srgbClr val="FFFFFF"/>
                </a:solidFill>
                <a:latin typeface="Century Gothic" panose="020B0502020202020204" pitchFamily="34" charset="0"/>
              </a:defRPr>
            </a:lvl3pPr>
            <a:lvl4pPr>
              <a:buClr>
                <a:srgbClr val="FFFFFF"/>
              </a:buClr>
              <a:defRPr>
                <a:solidFill>
                  <a:srgbClr val="FFFFFF"/>
                </a:solidFill>
                <a:latin typeface="Century Gothic" panose="020B0502020202020204" pitchFamily="34" charset="0"/>
              </a:defRPr>
            </a:lvl4pPr>
            <a:lvl5pPr>
              <a:buClr>
                <a:srgbClr val="FFFFFF"/>
              </a:buClr>
              <a:defRPr>
                <a:solidFill>
                  <a:srgbClr val="FFFFFF"/>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BE2DE574-2BA8-421D-A84C-2BD48D4A6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5" name="Slide Number Placeholder 5">
            <a:extLst>
              <a:ext uri="{FF2B5EF4-FFF2-40B4-BE49-F238E27FC236}">
                <a16:creationId xmlns:a16="http://schemas.microsoft.com/office/drawing/2014/main" id="{E7F49A75-AC35-40D6-A018-F703A54C0F73}"/>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88538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FFFF"/>
              </a:buClr>
              <a:defRPr>
                <a:solidFill>
                  <a:srgbClr val="FFFFFF"/>
                </a:solidFill>
                <a:latin typeface="Century Gothic" panose="020B0502020202020204" pitchFamily="34" charset="0"/>
              </a:defRPr>
            </a:lvl1pPr>
            <a:lvl2pPr>
              <a:buClr>
                <a:srgbClr val="FFFFFF"/>
              </a:buClr>
              <a:defRPr>
                <a:solidFill>
                  <a:srgbClr val="FFFFFF"/>
                </a:solidFill>
                <a:latin typeface="Century Gothic" panose="020B0502020202020204" pitchFamily="34" charset="0"/>
              </a:defRPr>
            </a:lvl2pPr>
            <a:lvl3pPr>
              <a:buClr>
                <a:srgbClr val="FFFFFF"/>
              </a:buClr>
              <a:defRPr>
                <a:solidFill>
                  <a:srgbClr val="FFFFFF"/>
                </a:solidFill>
                <a:latin typeface="Century Gothic" panose="020B0502020202020204" pitchFamily="34" charset="0"/>
              </a:defRPr>
            </a:lvl3pPr>
            <a:lvl4pPr>
              <a:buClr>
                <a:srgbClr val="FFFFFF"/>
              </a:buClr>
              <a:defRPr>
                <a:solidFill>
                  <a:srgbClr val="FFFFFF"/>
                </a:solidFill>
                <a:latin typeface="Century Gothic" panose="020B0502020202020204" pitchFamily="34" charset="0"/>
              </a:defRPr>
            </a:lvl4pPr>
            <a:lvl5pPr>
              <a:buClr>
                <a:srgbClr val="FFFFFF"/>
              </a:buClr>
              <a:defRPr>
                <a:solidFill>
                  <a:srgbClr val="FFFFFF"/>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BE2DE574-2BA8-421D-A84C-2BD48D4A6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Tree>
    <p:extLst>
      <p:ext uri="{BB962C8B-B14F-4D97-AF65-F5344CB8AC3E}">
        <p14:creationId xmlns:p14="http://schemas.microsoft.com/office/powerpoint/2010/main" val="369413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sz="half" idx="1"/>
          </p:nvPr>
        </p:nvSpPr>
        <p:spPr>
          <a:xfrm>
            <a:off x="1109472" y="2057400"/>
            <a:ext cx="4401312" cy="41970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7088" y="2057400"/>
            <a:ext cx="4401312" cy="41970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4731A2D5-5A04-4463-9DAC-3F8CBA3A39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84001" y="-25399"/>
            <a:ext cx="313540" cy="343049"/>
          </a:xfrm>
          <a:prstGeom prst="rect">
            <a:avLst/>
          </a:prstGeom>
          <a:noFill/>
        </p:spPr>
      </p:pic>
      <p:pic>
        <p:nvPicPr>
          <p:cNvPr id="12" name="Picture 11">
            <a:extLst>
              <a:ext uri="{FF2B5EF4-FFF2-40B4-BE49-F238E27FC236}">
                <a16:creationId xmlns:a16="http://schemas.microsoft.com/office/drawing/2014/main" id="{6AF7116E-A49D-4A62-97EC-7DC3429A5D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461001"/>
            <a:ext cx="1422955" cy="1222852"/>
          </a:xfrm>
          <a:prstGeom prst="rect">
            <a:avLst/>
          </a:prstGeom>
        </p:spPr>
      </p:pic>
      <p:sp>
        <p:nvSpPr>
          <p:cNvPr id="7" name="Slide Number Placeholder 5">
            <a:extLst>
              <a:ext uri="{FF2B5EF4-FFF2-40B4-BE49-F238E27FC236}">
                <a16:creationId xmlns:a16="http://schemas.microsoft.com/office/drawing/2014/main" id="{3B3B32B8-C55E-4D27-9D1E-50E7C845DC8B}"/>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175986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sz="half" idx="1"/>
          </p:nvPr>
        </p:nvSpPr>
        <p:spPr>
          <a:xfrm>
            <a:off x="1109472" y="2057400"/>
            <a:ext cx="4401312" cy="41970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7088" y="2057400"/>
            <a:ext cx="4401312" cy="41970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82BF36B-40B0-41E9-AEDD-6BDA3353A925}"/>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305313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1109472" y="1901952"/>
            <a:ext cx="4401312" cy="576072"/>
          </a:xfrm>
        </p:spPr>
        <p:txBody>
          <a:bodyPr anchor="b">
            <a:noAutofit/>
          </a:bodyPr>
          <a:lstStyle>
            <a:lvl1pPr marL="0" indent="0">
              <a:buNone/>
              <a:defRPr sz="2667" b="1">
                <a:solidFill>
                  <a:srgbClr val="1A78BE"/>
                </a:solidFill>
                <a:latin typeface="Century Gothic" panose="020B0502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09472" y="2514600"/>
            <a:ext cx="4401312" cy="37398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7088" y="1901952"/>
            <a:ext cx="4401312" cy="576072"/>
          </a:xfrm>
        </p:spPr>
        <p:txBody>
          <a:bodyPr anchor="b">
            <a:noAutofit/>
          </a:bodyPr>
          <a:lstStyle>
            <a:lvl1pPr marL="0" indent="0">
              <a:buNone/>
              <a:defRPr sz="2667" b="1">
                <a:solidFill>
                  <a:srgbClr val="1A78BE"/>
                </a:solidFill>
                <a:latin typeface="Century Gothic" panose="020B0502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5657088" y="2514600"/>
            <a:ext cx="4401312" cy="37398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410F2D1-1100-49F2-AE4A-B333D03B039D}"/>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154134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1109472" y="1901952"/>
            <a:ext cx="4401312" cy="576072"/>
          </a:xfrm>
        </p:spPr>
        <p:txBody>
          <a:bodyPr anchor="b">
            <a:noAutofit/>
          </a:bodyPr>
          <a:lstStyle>
            <a:lvl1pPr marL="0" indent="0">
              <a:buNone/>
              <a:defRPr sz="2667" b="1">
                <a:solidFill>
                  <a:srgbClr val="1A78BE"/>
                </a:solidFill>
                <a:latin typeface="Century Gothic" panose="020B0502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09472" y="2514600"/>
            <a:ext cx="4401312" cy="37398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7088" y="1901952"/>
            <a:ext cx="4401312" cy="576072"/>
          </a:xfrm>
        </p:spPr>
        <p:txBody>
          <a:bodyPr anchor="b">
            <a:noAutofit/>
          </a:bodyPr>
          <a:lstStyle>
            <a:lvl1pPr marL="0" indent="0">
              <a:buNone/>
              <a:defRPr sz="2667" b="1">
                <a:solidFill>
                  <a:srgbClr val="1A78BE"/>
                </a:solidFill>
                <a:latin typeface="Century Gothic" panose="020B0502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5657088" y="2514600"/>
            <a:ext cx="4401312" cy="3739896"/>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C6DD5233-E8C7-4117-B009-A036B35B28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84001" y="-25399"/>
            <a:ext cx="313540" cy="343049"/>
          </a:xfrm>
          <a:prstGeom prst="rect">
            <a:avLst/>
          </a:prstGeom>
          <a:solidFill>
            <a:srgbClr val="FFFFFF"/>
          </a:solidFill>
        </p:spPr>
      </p:pic>
      <p:pic>
        <p:nvPicPr>
          <p:cNvPr id="12" name="Picture 11">
            <a:extLst>
              <a:ext uri="{FF2B5EF4-FFF2-40B4-BE49-F238E27FC236}">
                <a16:creationId xmlns:a16="http://schemas.microsoft.com/office/drawing/2014/main" id="{E188F937-4344-44FB-ADC8-EF0045178A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461001"/>
            <a:ext cx="1422955" cy="1222852"/>
          </a:xfrm>
          <a:prstGeom prst="rect">
            <a:avLst/>
          </a:prstGeom>
        </p:spPr>
      </p:pic>
      <p:sp>
        <p:nvSpPr>
          <p:cNvPr id="9" name="Slide Number Placeholder 5">
            <a:extLst>
              <a:ext uri="{FF2B5EF4-FFF2-40B4-BE49-F238E27FC236}">
                <a16:creationId xmlns:a16="http://schemas.microsoft.com/office/drawing/2014/main" id="{3FB5AFB9-DCD2-4EFA-8A79-AF3C9B5C84F9}"/>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102965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gradFill>
          <a:gsLst>
            <a:gs pos="0">
              <a:srgbClr val="E25521"/>
            </a:gs>
            <a:gs pos="50000">
              <a:srgbClr val="D15521"/>
            </a:gs>
            <a:gs pos="100000">
              <a:srgbClr val="B5481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19200"/>
            <a:ext cx="9712960" cy="3328416"/>
          </a:xfrm>
        </p:spPr>
        <p:txBody>
          <a:bodyPr anchor="b">
            <a:normAutofit/>
          </a:bodyPr>
          <a:lstStyle>
            <a:lvl1pPr>
              <a:defRPr sz="6400" b="0">
                <a:solidFill>
                  <a:srgbClr val="FFFFFF"/>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2933" b="1" cap="all" baseline="0">
                <a:solidFill>
                  <a:schemeClr val="bg1">
                    <a:lumMod val="60000"/>
                    <a:lumOff val="40000"/>
                  </a:schemeClr>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19718FC5-09D3-4D0D-BC68-97D8EFB9B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8" name="Slide Number Placeholder 5">
            <a:extLst>
              <a:ext uri="{FF2B5EF4-FFF2-40B4-BE49-F238E27FC236}">
                <a16:creationId xmlns:a16="http://schemas.microsoft.com/office/drawing/2014/main" id="{4D38EF9E-EA40-4528-A27D-956CCF81CABC}"/>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3613075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A1156E68-93C1-48BF-91D6-E87AA094B868}"/>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152510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B88A118-11A7-44B1-8541-D23C00B2BBBD}"/>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204742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9474" y="1385887"/>
            <a:ext cx="3401484" cy="1162051"/>
          </a:xfrm>
        </p:spPr>
        <p:txBody>
          <a:bodyPr anchor="b">
            <a:noAutofit/>
          </a:bodyPr>
          <a:lstStyle>
            <a:lvl1pPr algn="l">
              <a:defRPr sz="32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775200" y="1385889"/>
            <a:ext cx="5994400" cy="5243513"/>
          </a:xfrm>
        </p:spPr>
        <p:txBody>
          <a:bodyPr/>
          <a:lstStyle>
            <a:lvl1pPr>
              <a:defRPr sz="2667">
                <a:latin typeface="Century Gothic" panose="020B0502020202020204" pitchFamily="34" charset="0"/>
              </a:defRPr>
            </a:lvl1pPr>
            <a:lvl2pPr>
              <a:defRPr sz="2400">
                <a:latin typeface="Century Gothic" panose="020B0502020202020204" pitchFamily="34" charset="0"/>
              </a:defRPr>
            </a:lvl2pPr>
            <a:lvl3pPr>
              <a:defRPr sz="2133">
                <a:latin typeface="Century Gothic" panose="020B0502020202020204" pitchFamily="34" charset="0"/>
              </a:defRPr>
            </a:lvl3pPr>
            <a:lvl4pPr>
              <a:defRPr sz="1867">
                <a:latin typeface="Century Gothic" panose="020B0502020202020204" pitchFamily="34" charset="0"/>
              </a:defRPr>
            </a:lvl4pPr>
            <a:lvl5pPr>
              <a:defRPr sz="1867">
                <a:latin typeface="Century Gothic" panose="020B0502020202020204" pitchFamily="34" charset="0"/>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09474" y="2743200"/>
            <a:ext cx="3401484" cy="3886200"/>
          </a:xfrm>
        </p:spPr>
        <p:txBody>
          <a:bodyPr/>
          <a:lstStyle>
            <a:lvl1pPr marL="0" indent="0">
              <a:buNone/>
              <a:defRPr sz="1867">
                <a:latin typeface="Century Gothic" panose="020B0502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a:extLst>
              <a:ext uri="{FF2B5EF4-FFF2-40B4-BE49-F238E27FC236}">
                <a16:creationId xmlns:a16="http://schemas.microsoft.com/office/drawing/2014/main" id="{2F37DBE1-8319-487E-9AE6-4780E73DAD18}"/>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4026931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atin typeface="Century Gothic" panose="020B0502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atin typeface="Century Gothic" panose="020B0502020202020204"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atin typeface="Century Gothic" panose="020B0502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a:extLst>
              <a:ext uri="{FF2B5EF4-FFF2-40B4-BE49-F238E27FC236}">
                <a16:creationId xmlns:a16="http://schemas.microsoft.com/office/drawing/2014/main" id="{A834B605-E732-4E93-AA91-33C3BF3E874E}"/>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2658809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5AD5D24-D883-470D-82CC-4E16EEF8C358}"/>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2716786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Century Gothic" panose="020B0502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19765C2-D25B-4BE4-9C6F-7EDCBED6ECA6}"/>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189017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9956800" cy="1400531"/>
          </a:xfrm>
        </p:spPr>
        <p:txBody>
          <a:bodyPr/>
          <a:lstStyle>
            <a:lvl1pPr>
              <a:defRPr>
                <a:solidFill>
                  <a:srgbClr val="27455F"/>
                </a:solidFill>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idx="1"/>
          </p:nvPr>
        </p:nvSpPr>
        <p:spPr>
          <a:xfrm>
            <a:off x="914400" y="1752601"/>
            <a:ext cx="9956800" cy="4195481"/>
          </a:xfrm>
        </p:spPr>
        <p:txBody>
          <a:bodyPr/>
          <a:lstStyle>
            <a:lvl1pPr>
              <a:buClr>
                <a:schemeClr val="accent4"/>
              </a:buClr>
              <a:defRPr>
                <a:solidFill>
                  <a:srgbClr val="27455F"/>
                </a:solidFill>
                <a:latin typeface="Century Gothic" panose="020B0502020202020204" pitchFamily="34" charset="0"/>
              </a:defRPr>
            </a:lvl1pPr>
            <a:lvl2pPr>
              <a:buClr>
                <a:schemeClr val="accent4"/>
              </a:buClr>
              <a:defRPr>
                <a:solidFill>
                  <a:srgbClr val="27455F"/>
                </a:solidFill>
                <a:latin typeface="Century Gothic" panose="020B0502020202020204" pitchFamily="34" charset="0"/>
              </a:defRPr>
            </a:lvl2pPr>
            <a:lvl3pPr>
              <a:buClr>
                <a:schemeClr val="accent4"/>
              </a:buClr>
              <a:defRPr>
                <a:solidFill>
                  <a:srgbClr val="27455F"/>
                </a:solidFill>
                <a:latin typeface="Century Gothic" panose="020B0502020202020204" pitchFamily="34" charset="0"/>
              </a:defRPr>
            </a:lvl3pPr>
            <a:lvl4pPr>
              <a:buClr>
                <a:schemeClr val="accent4"/>
              </a:buClr>
              <a:defRPr>
                <a:solidFill>
                  <a:srgbClr val="27455F"/>
                </a:solidFill>
                <a:latin typeface="Century Gothic" panose="020B0502020202020204" pitchFamily="34" charset="0"/>
              </a:defRPr>
            </a:lvl4pPr>
            <a:lvl5pPr>
              <a:buClr>
                <a:schemeClr val="accent4"/>
              </a:buClr>
              <a:defRPr>
                <a:solidFill>
                  <a:srgbClr val="27455F"/>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180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bg>
      <p:bgPr>
        <a:gradFill>
          <a:gsLst>
            <a:gs pos="0">
              <a:srgbClr val="77B648"/>
            </a:gs>
            <a:gs pos="50000">
              <a:srgbClr val="659A40"/>
            </a:gs>
            <a:gs pos="100000">
              <a:srgbClr val="33691E"/>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19200"/>
            <a:ext cx="9712960" cy="3328416"/>
          </a:xfrm>
        </p:spPr>
        <p:txBody>
          <a:bodyPr anchor="b">
            <a:normAutofit/>
          </a:bodyPr>
          <a:lstStyle>
            <a:lvl1pPr>
              <a:defRPr sz="6400" b="0">
                <a:solidFill>
                  <a:srgbClr val="FFFFFF"/>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2933" b="1" cap="all" baseline="0">
                <a:solidFill>
                  <a:schemeClr val="bg1">
                    <a:lumMod val="60000"/>
                    <a:lumOff val="40000"/>
                  </a:schemeClr>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A7092F7C-A5F3-4969-8910-64501C8E7E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7" name="Slide Number Placeholder 5">
            <a:extLst>
              <a:ext uri="{FF2B5EF4-FFF2-40B4-BE49-F238E27FC236}">
                <a16:creationId xmlns:a16="http://schemas.microsoft.com/office/drawing/2014/main" id="{B6FB0A87-4E6F-46F7-ABDD-B9942066C4FF}"/>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6583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bg>
      <p:bgPr>
        <a:gradFill>
          <a:gsLst>
            <a:gs pos="0">
              <a:srgbClr val="1DA4DC"/>
            </a:gs>
            <a:gs pos="50000">
              <a:srgbClr val="1A96C8"/>
            </a:gs>
            <a:gs pos="100000">
              <a:srgbClr val="0164A5"/>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19200"/>
            <a:ext cx="9712960" cy="3328416"/>
          </a:xfrm>
        </p:spPr>
        <p:txBody>
          <a:bodyPr anchor="b">
            <a:normAutofit/>
          </a:bodyPr>
          <a:lstStyle>
            <a:lvl1pPr>
              <a:defRPr sz="6667" b="0">
                <a:solidFill>
                  <a:srgbClr val="FFFFFF"/>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3200" b="1" cap="all" baseline="0">
                <a:solidFill>
                  <a:schemeClr val="bg1">
                    <a:lumMod val="60000"/>
                    <a:lumOff val="40000"/>
                  </a:schemeClr>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720F50E4-DE8F-44F1-BB58-6CFF732F70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7" name="Slide Number Placeholder 5">
            <a:extLst>
              <a:ext uri="{FF2B5EF4-FFF2-40B4-BE49-F238E27FC236}">
                <a16:creationId xmlns:a16="http://schemas.microsoft.com/office/drawing/2014/main" id="{B94C2120-CC85-4FA5-80A7-06F9D599170B}"/>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113673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bg>
      <p:bgPr>
        <a:gradFill>
          <a:gsLst>
            <a:gs pos="0">
              <a:srgbClr val="2A93E2"/>
            </a:gs>
            <a:gs pos="50000">
              <a:srgbClr val="1A78BE"/>
            </a:gs>
            <a:gs pos="100000">
              <a:srgbClr val="014F9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19200"/>
            <a:ext cx="9712960" cy="3328416"/>
          </a:xfrm>
        </p:spPr>
        <p:txBody>
          <a:bodyPr anchor="b">
            <a:normAutofit/>
          </a:bodyPr>
          <a:lstStyle>
            <a:lvl1pPr>
              <a:defRPr sz="6667" b="0">
                <a:solidFill>
                  <a:srgbClr val="FFFFFF"/>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3200" b="1" cap="all" baseline="0">
                <a:solidFill>
                  <a:schemeClr val="bg1">
                    <a:lumMod val="60000"/>
                    <a:lumOff val="40000"/>
                  </a:schemeClr>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A6CC0800-728C-4D95-B6FD-5F90930A8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7" name="Slide Number Placeholder 5">
            <a:extLst>
              <a:ext uri="{FF2B5EF4-FFF2-40B4-BE49-F238E27FC236}">
                <a16:creationId xmlns:a16="http://schemas.microsoft.com/office/drawing/2014/main" id="{2B1BE976-195C-472D-9119-F5234EB7BB90}"/>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272258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0_Title Slide">
    <p:bg>
      <p:bgPr>
        <a:gradFill>
          <a:gsLst>
            <a:gs pos="0">
              <a:srgbClr val="2A93E2"/>
            </a:gs>
            <a:gs pos="50000">
              <a:srgbClr val="1A78BE"/>
            </a:gs>
            <a:gs pos="100000">
              <a:srgbClr val="014F9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19200"/>
            <a:ext cx="9712960" cy="3328416"/>
          </a:xfrm>
        </p:spPr>
        <p:txBody>
          <a:bodyPr anchor="b">
            <a:normAutofit/>
          </a:bodyPr>
          <a:lstStyle>
            <a:lvl1pPr>
              <a:defRPr sz="6667" b="0">
                <a:solidFill>
                  <a:srgbClr val="FFFFFF"/>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3200" b="1" cap="all" baseline="0">
                <a:solidFill>
                  <a:schemeClr val="bg1">
                    <a:lumMod val="60000"/>
                    <a:lumOff val="40000"/>
                  </a:schemeClr>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A6CC0800-728C-4D95-B6FD-5F90930A8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Tree>
    <p:extLst>
      <p:ext uri="{BB962C8B-B14F-4D97-AF65-F5344CB8AC3E}">
        <p14:creationId xmlns:p14="http://schemas.microsoft.com/office/powerpoint/2010/main" val="17547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gradFill>
          <a:gsLst>
            <a:gs pos="0">
              <a:srgbClr val="E2A14A"/>
            </a:gs>
            <a:gs pos="50000">
              <a:srgbClr val="DC8F25"/>
            </a:gs>
            <a:gs pos="100000">
              <a:srgbClr val="A9672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19200"/>
            <a:ext cx="9712960" cy="3328416"/>
          </a:xfrm>
        </p:spPr>
        <p:txBody>
          <a:bodyPr anchor="b">
            <a:normAutofit/>
          </a:bodyPr>
          <a:lstStyle>
            <a:lvl1pPr>
              <a:defRPr sz="6667" b="0">
                <a:solidFill>
                  <a:srgbClr val="FFFFFF"/>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3200" b="1" cap="all" baseline="0">
                <a:solidFill>
                  <a:schemeClr val="bg1">
                    <a:lumMod val="60000"/>
                    <a:lumOff val="40000"/>
                  </a:schemeClr>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8C433990-FBFE-4972-BCB5-FB68D1C880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6" name="Slide Number Placeholder 5">
            <a:extLst>
              <a:ext uri="{FF2B5EF4-FFF2-40B4-BE49-F238E27FC236}">
                <a16:creationId xmlns:a16="http://schemas.microsoft.com/office/drawing/2014/main" id="{5B094AF9-357F-42DF-9AAB-3138A6D6EB6F}"/>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28715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228344"/>
            <a:ext cx="9712960" cy="3328416"/>
          </a:xfrm>
        </p:spPr>
        <p:txBody>
          <a:bodyPr anchor="b">
            <a:normAutofit/>
          </a:bodyPr>
          <a:lstStyle>
            <a:lvl1pPr>
              <a:defRPr sz="6667" b="0">
                <a:solidFill>
                  <a:schemeClr val="tx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8240" y="4556760"/>
            <a:ext cx="9712960" cy="859536"/>
          </a:xfrm>
        </p:spPr>
        <p:txBody>
          <a:bodyPr>
            <a:normAutofit/>
          </a:bodyPr>
          <a:lstStyle>
            <a:lvl1pPr marL="0" indent="0" algn="l">
              <a:buNone/>
              <a:defRPr sz="3200" b="1" cap="all" baseline="0">
                <a:solidFill>
                  <a:srgbClr val="0164A5"/>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DFB16DDB-1149-4D29-BE28-8D8644FF8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446078"/>
            <a:ext cx="1422400" cy="1222375"/>
          </a:xfrm>
          <a:prstGeom prst="rect">
            <a:avLst/>
          </a:prstGeom>
        </p:spPr>
      </p:pic>
      <p:sp>
        <p:nvSpPr>
          <p:cNvPr id="7" name="Slide Number Placeholder 5">
            <a:extLst>
              <a:ext uri="{FF2B5EF4-FFF2-40B4-BE49-F238E27FC236}">
                <a16:creationId xmlns:a16="http://schemas.microsoft.com/office/drawing/2014/main" id="{C02F8866-70E0-4920-B0CB-B699F31B5264}"/>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solidFill>
                  <a:srgbClr val="FFFFFF"/>
                </a:solidFill>
              </a:rPr>
              <a:pPr/>
              <a:t>‹#›</a:t>
            </a:fld>
            <a:endParaRPr lang="en-US" sz="1333" dirty="0">
              <a:solidFill>
                <a:srgbClr val="FFFFFF"/>
              </a:solidFill>
            </a:endParaRPr>
          </a:p>
        </p:txBody>
      </p:sp>
    </p:spTree>
    <p:extLst>
      <p:ext uri="{BB962C8B-B14F-4D97-AF65-F5344CB8AC3E}">
        <p14:creationId xmlns:p14="http://schemas.microsoft.com/office/powerpoint/2010/main" val="262333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C3C9DF7-C79D-4B54-B51C-57B00187A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84001" y="-25399"/>
            <a:ext cx="313540" cy="343049"/>
          </a:xfrm>
          <a:prstGeom prst="rect">
            <a:avLst/>
          </a:prstGeom>
          <a:solidFill>
            <a:srgbClr val="FFFFFF"/>
          </a:solidFill>
        </p:spPr>
      </p:pic>
      <p:pic>
        <p:nvPicPr>
          <p:cNvPr id="9" name="Picture 8">
            <a:extLst>
              <a:ext uri="{FF2B5EF4-FFF2-40B4-BE49-F238E27FC236}">
                <a16:creationId xmlns:a16="http://schemas.microsoft.com/office/drawing/2014/main" id="{0CEAE93A-5489-4A40-83E4-4F65FAFC99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461001"/>
            <a:ext cx="1422955" cy="1222852"/>
          </a:xfrm>
          <a:prstGeom prst="rect">
            <a:avLst/>
          </a:prstGeom>
        </p:spPr>
      </p:pic>
      <p:sp>
        <p:nvSpPr>
          <p:cNvPr id="13" name="Slide Number Placeholder 5">
            <a:extLst>
              <a:ext uri="{FF2B5EF4-FFF2-40B4-BE49-F238E27FC236}">
                <a16:creationId xmlns:a16="http://schemas.microsoft.com/office/drawing/2014/main" id="{1389A0BF-0A1A-48A5-AA82-3437624B02A5}"/>
              </a:ext>
            </a:extLst>
          </p:cNvPr>
          <p:cNvSpPr txBox="1">
            <a:spLocks/>
          </p:cNvSpPr>
          <p:nvPr userDrawn="1"/>
        </p:nvSpPr>
        <p:spPr>
          <a:xfrm>
            <a:off x="11688369" y="131721"/>
            <a:ext cx="304800" cy="490728"/>
          </a:xfrm>
          <a:prstGeom prst="rect">
            <a:avLst/>
          </a:prstGeom>
        </p:spPr>
        <p:txBody>
          <a:bodyPr vert="horz" lIns="0" tIns="60960" rIns="0" bIns="60960" rtlCol="0" anchor="b"/>
          <a:lstStyle>
            <a:defPPr>
              <a:defRPr lang="en-US"/>
            </a:defPPr>
            <a:lvl1pPr marL="0" algn="ctr" defTabSz="914400" rtl="0" eaLnBrk="1" latinLnBrk="0" hangingPunct="1">
              <a:defRPr sz="1100" b="0" kern="120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6BEB97-F242-4D8F-8487-A6A5142F5CAE}" type="slidenum">
              <a:rPr lang="en-US" sz="1333" smtClean="0"/>
              <a:pPr/>
              <a:t>‹#›</a:t>
            </a:fld>
            <a:endParaRPr lang="en-US" sz="1333" dirty="0"/>
          </a:p>
        </p:txBody>
      </p:sp>
    </p:spTree>
    <p:extLst>
      <p:ext uri="{BB962C8B-B14F-4D97-AF65-F5344CB8AC3E}">
        <p14:creationId xmlns:p14="http://schemas.microsoft.com/office/powerpoint/2010/main" val="228334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399" y="155448"/>
            <a:ext cx="9651999" cy="139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14400" y="1600200"/>
            <a:ext cx="965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5455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1219170" rtl="0" eaLnBrk="1" latinLnBrk="0" hangingPunct="1">
        <a:spcBef>
          <a:spcPct val="0"/>
        </a:spcBef>
        <a:buNone/>
        <a:defRPr sz="3733" b="1" kern="1200" baseline="0">
          <a:solidFill>
            <a:srgbClr val="464646"/>
          </a:solidFill>
          <a:latin typeface="Century Gothic" panose="020B0502020202020204" pitchFamily="34" charset="0"/>
          <a:ea typeface="Verdana" panose="020B0604030504040204" pitchFamily="34" charset="0"/>
          <a:cs typeface="Verdana" panose="020B0604030504040204" pitchFamily="34" charset="0"/>
        </a:defRPr>
      </a:lvl1pPr>
    </p:titleStyle>
    <p:bodyStyle>
      <a:lvl1pPr marL="457189" indent="-457189" algn="l" defTabSz="1219170" rtl="0" eaLnBrk="1" latinLnBrk="0" hangingPunct="1">
        <a:spcBef>
          <a:spcPts val="533"/>
        </a:spcBef>
        <a:spcAft>
          <a:spcPts val="533"/>
        </a:spcAft>
        <a:buClr>
          <a:srgbClr val="464646"/>
        </a:buClr>
        <a:buSzPct val="85000"/>
        <a:buFont typeface="Arial" panose="020B0604020202020204" pitchFamily="34" charset="0"/>
        <a:buChar char="•"/>
        <a:defRPr sz="34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1pPr>
      <a:lvl2pPr marL="990575" indent="-380990" algn="l" defTabSz="1219170" rtl="0" eaLnBrk="1" latinLnBrk="0" hangingPunct="1">
        <a:spcBef>
          <a:spcPts val="533"/>
        </a:spcBef>
        <a:spcAft>
          <a:spcPts val="533"/>
        </a:spcAft>
        <a:buClr>
          <a:srgbClr val="464646"/>
        </a:buClr>
        <a:buSzPct val="95000"/>
        <a:buFont typeface="Arial" panose="020B0604020202020204" pitchFamily="34" charset="0"/>
        <a:buChar char="•"/>
        <a:defRPr sz="3200"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2pPr>
      <a:lvl3pPr marL="1523962" indent="-304792" algn="l" defTabSz="1219170" rtl="0" eaLnBrk="1" latinLnBrk="0" hangingPunct="1">
        <a:spcBef>
          <a:spcPts val="533"/>
        </a:spcBef>
        <a:spcAft>
          <a:spcPts val="533"/>
        </a:spcAft>
        <a:buClr>
          <a:srgbClr val="464646"/>
        </a:buClr>
        <a:buFont typeface="Arial" panose="020B0604020202020204" pitchFamily="34" charset="0"/>
        <a:buChar char="•"/>
        <a:defRPr sz="2667" kern="1200">
          <a:solidFill>
            <a:srgbClr val="464646"/>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l" defTabSz="1219170" rtl="0" eaLnBrk="1" latinLnBrk="0" hangingPunct="1">
        <a:spcBef>
          <a:spcPts val="533"/>
        </a:spcBef>
        <a:spcAft>
          <a:spcPts val="533"/>
        </a:spcAft>
        <a:buClr>
          <a:srgbClr val="464646"/>
        </a:buClr>
        <a:buFont typeface="Arial" panose="020B0604020202020204" pitchFamily="34" charset="0"/>
        <a:buChar char="•"/>
        <a:defRPr sz="2133" kern="1200">
          <a:solidFill>
            <a:srgbClr val="464646"/>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l" defTabSz="1219170" rtl="0" eaLnBrk="1" latinLnBrk="0" hangingPunct="1">
        <a:spcBef>
          <a:spcPts val="533"/>
        </a:spcBef>
        <a:spcAft>
          <a:spcPts val="533"/>
        </a:spcAft>
        <a:buClr>
          <a:srgbClr val="464646"/>
        </a:buClr>
        <a:buFont typeface="Arial" panose="020B0604020202020204" pitchFamily="34" charset="0"/>
        <a:buChar char="•"/>
        <a:defRPr sz="1867" kern="1200">
          <a:solidFill>
            <a:srgbClr val="464646"/>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experienceleague.adobe.com/docs/analytics/release-notes/latest.html"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summit.adobe.com/na/virtual-summit/" TargetMode="External"/><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mailto:servicedesk@omes.ok.gov"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AEM Support Forum</a:t>
            </a:r>
            <a:endParaRPr lang="en-US" sz="5867" dirty="0"/>
          </a:p>
        </p:txBody>
      </p:sp>
      <p:sp>
        <p:nvSpPr>
          <p:cNvPr id="6" name="Subtitle 5"/>
          <p:cNvSpPr>
            <a:spLocks noGrp="1"/>
          </p:cNvSpPr>
          <p:nvPr>
            <p:ph type="subTitle" idx="1"/>
          </p:nvPr>
        </p:nvSpPr>
        <p:spPr/>
        <p:txBody>
          <a:bodyPr/>
          <a:lstStyle/>
          <a:p>
            <a:r>
              <a:rPr lang="en-US" dirty="0"/>
              <a:t>OMES Web Modernization Team</a:t>
            </a:r>
          </a:p>
        </p:txBody>
      </p:sp>
    </p:spTree>
    <p:extLst>
      <p:ext uri="{BB962C8B-B14F-4D97-AF65-F5344CB8AC3E}">
        <p14:creationId xmlns:p14="http://schemas.microsoft.com/office/powerpoint/2010/main" val="83571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Adobe Analytics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a:bodyPr>
          <a:lstStyle/>
          <a:p>
            <a:r>
              <a:rPr lang="en-US" dirty="0"/>
              <a:t>How do I get to my Adobe Analytics?</a:t>
            </a:r>
          </a:p>
          <a:p>
            <a:r>
              <a:rPr lang="en-US" dirty="0"/>
              <a:t>experience.adobe.com</a:t>
            </a:r>
          </a:p>
          <a:p>
            <a:endParaRPr lang="en-US" dirty="0"/>
          </a:p>
        </p:txBody>
      </p:sp>
      <p:pic>
        <p:nvPicPr>
          <p:cNvPr id="5" name="Picture 4">
            <a:extLst>
              <a:ext uri="{FF2B5EF4-FFF2-40B4-BE49-F238E27FC236}">
                <a16:creationId xmlns:a16="http://schemas.microsoft.com/office/drawing/2014/main" id="{7DA27B11-584B-4878-B604-83A827BC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019" y="371619"/>
            <a:ext cx="1182861" cy="1182861"/>
          </a:xfrm>
          <a:prstGeom prst="rect">
            <a:avLst/>
          </a:prstGeom>
        </p:spPr>
      </p:pic>
      <p:pic>
        <p:nvPicPr>
          <p:cNvPr id="6" name="Picture 5">
            <a:extLst>
              <a:ext uri="{FF2B5EF4-FFF2-40B4-BE49-F238E27FC236}">
                <a16:creationId xmlns:a16="http://schemas.microsoft.com/office/drawing/2014/main" id="{F4239DD0-7FF4-4CAD-8C1A-FC258468896F}"/>
              </a:ext>
            </a:extLst>
          </p:cNvPr>
          <p:cNvPicPr>
            <a:picLocks noChangeAspect="1"/>
          </p:cNvPicPr>
          <p:nvPr/>
        </p:nvPicPr>
        <p:blipFill>
          <a:blip r:embed="rId3"/>
          <a:stretch>
            <a:fillRect/>
          </a:stretch>
        </p:blipFill>
        <p:spPr>
          <a:xfrm>
            <a:off x="3313683" y="2965141"/>
            <a:ext cx="4755434" cy="3488835"/>
          </a:xfrm>
          <a:prstGeom prst="rect">
            <a:avLst/>
          </a:prstGeom>
        </p:spPr>
      </p:pic>
    </p:spTree>
    <p:extLst>
      <p:ext uri="{BB962C8B-B14F-4D97-AF65-F5344CB8AC3E}">
        <p14:creationId xmlns:p14="http://schemas.microsoft.com/office/powerpoint/2010/main" val="203991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Adobe Analytics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a:bodyPr>
          <a:lstStyle/>
          <a:p>
            <a:r>
              <a:rPr lang="en-US" dirty="0"/>
              <a:t>New Items</a:t>
            </a:r>
          </a:p>
          <a:p>
            <a:pPr lvl="1"/>
            <a:r>
              <a:rPr lang="en-US" dirty="0"/>
              <a:t>Data dictionary</a:t>
            </a:r>
          </a:p>
          <a:p>
            <a:pPr lvl="1"/>
            <a:r>
              <a:rPr lang="en-US" u="sng" dirty="0"/>
              <a:t>Link sharing for projects (no login required)</a:t>
            </a:r>
          </a:p>
          <a:p>
            <a:pPr lvl="1"/>
            <a:endParaRPr lang="en-US" dirty="0"/>
          </a:p>
          <a:p>
            <a:pPr lvl="1"/>
            <a:r>
              <a:rPr lang="en-US" dirty="0">
                <a:hlinkClick r:id="rId2"/>
              </a:rPr>
              <a:t>Latest Analytics release notes | Adobe Analytics</a:t>
            </a:r>
            <a:endParaRPr lang="en-US" dirty="0"/>
          </a:p>
        </p:txBody>
      </p:sp>
      <p:pic>
        <p:nvPicPr>
          <p:cNvPr id="5" name="Picture 4">
            <a:extLst>
              <a:ext uri="{FF2B5EF4-FFF2-40B4-BE49-F238E27FC236}">
                <a16:creationId xmlns:a16="http://schemas.microsoft.com/office/drawing/2014/main" id="{7DA27B11-584B-4878-B604-83A827BC3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019" y="371619"/>
            <a:ext cx="1182861" cy="1182861"/>
          </a:xfrm>
          <a:prstGeom prst="rect">
            <a:avLst/>
          </a:prstGeom>
        </p:spPr>
      </p:pic>
    </p:spTree>
    <p:extLst>
      <p:ext uri="{BB962C8B-B14F-4D97-AF65-F5344CB8AC3E}">
        <p14:creationId xmlns:p14="http://schemas.microsoft.com/office/powerpoint/2010/main" val="310396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Analytics Scorecard (mobile app)</a:t>
            </a:r>
          </a:p>
        </p:txBody>
      </p:sp>
      <p:pic>
        <p:nvPicPr>
          <p:cNvPr id="6" name="Content Placeholder 5">
            <a:extLst>
              <a:ext uri="{FF2B5EF4-FFF2-40B4-BE49-F238E27FC236}">
                <a16:creationId xmlns:a16="http://schemas.microsoft.com/office/drawing/2014/main" id="{D283210B-DC83-44E6-82BB-A4064FFBA8B9}"/>
              </a:ext>
            </a:extLst>
          </p:cNvPr>
          <p:cNvPicPr>
            <a:picLocks noGrp="1" noChangeAspect="1"/>
          </p:cNvPicPr>
          <p:nvPr>
            <p:ph idx="1"/>
          </p:nvPr>
        </p:nvPicPr>
        <p:blipFill>
          <a:blip r:embed="rId2"/>
          <a:stretch>
            <a:fillRect/>
          </a:stretch>
        </p:blipFill>
        <p:spPr>
          <a:xfrm>
            <a:off x="2228119" y="1430497"/>
            <a:ext cx="6649551" cy="5165612"/>
          </a:xfrm>
        </p:spPr>
      </p:pic>
      <p:pic>
        <p:nvPicPr>
          <p:cNvPr id="5" name="Picture 4">
            <a:extLst>
              <a:ext uri="{FF2B5EF4-FFF2-40B4-BE49-F238E27FC236}">
                <a16:creationId xmlns:a16="http://schemas.microsoft.com/office/drawing/2014/main" id="{7DA27B11-584B-4878-B604-83A827BC3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019" y="371619"/>
            <a:ext cx="1182861" cy="1182861"/>
          </a:xfrm>
          <a:prstGeom prst="rect">
            <a:avLst/>
          </a:prstGeom>
        </p:spPr>
      </p:pic>
    </p:spTree>
    <p:extLst>
      <p:ext uri="{BB962C8B-B14F-4D97-AF65-F5344CB8AC3E}">
        <p14:creationId xmlns:p14="http://schemas.microsoft.com/office/powerpoint/2010/main" val="192513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Assets</a:t>
            </a:r>
          </a:p>
        </p:txBody>
      </p:sp>
      <p:sp>
        <p:nvSpPr>
          <p:cNvPr id="4" name="Content Placeholder 3"/>
          <p:cNvSpPr>
            <a:spLocks noGrp="1"/>
          </p:cNvSpPr>
          <p:nvPr>
            <p:ph idx="1"/>
          </p:nvPr>
        </p:nvSpPr>
        <p:spPr>
          <a:xfrm>
            <a:off x="493775" y="1875552"/>
            <a:ext cx="9652000" cy="4572000"/>
          </a:xfrm>
        </p:spPr>
        <p:txBody>
          <a:bodyPr>
            <a:normAutofit fontScale="85000" lnSpcReduction="20000"/>
          </a:bodyPr>
          <a:lstStyle/>
          <a:p>
            <a:pPr marL="0" indent="0">
              <a:buNone/>
            </a:pPr>
            <a:r>
              <a:rPr lang="en-US" dirty="0"/>
              <a:t>-New stock photography</a:t>
            </a:r>
            <a:br>
              <a:rPr lang="en-US" dirty="0"/>
            </a:br>
            <a:r>
              <a:rPr lang="en-US" dirty="0"/>
              <a:t>-</a:t>
            </a:r>
            <a:r>
              <a:rPr lang="en-US" dirty="0" err="1"/>
              <a:t>Fontawesome</a:t>
            </a:r>
            <a:r>
              <a:rPr lang="en-US" dirty="0"/>
              <a:t> Icons</a:t>
            </a:r>
          </a:p>
          <a:p>
            <a:pPr marL="0" indent="0">
              <a:buNone/>
            </a:pPr>
            <a:endParaRPr lang="en-US" dirty="0"/>
          </a:p>
          <a:p>
            <a:pPr marL="0" indent="0">
              <a:buNone/>
            </a:pPr>
            <a:r>
              <a:rPr lang="en-US" dirty="0"/>
              <a:t>Using the Asset Manager:</a:t>
            </a:r>
          </a:p>
          <a:p>
            <a:pPr marL="0" indent="0">
              <a:buNone/>
            </a:pPr>
            <a:br>
              <a:rPr lang="en-US" dirty="0"/>
            </a:br>
            <a:r>
              <a:rPr lang="en-US" dirty="0"/>
              <a:t>Global &gt; Images &gt; Photography</a:t>
            </a:r>
          </a:p>
          <a:p>
            <a:pPr marL="0" indent="0">
              <a:buNone/>
            </a:pPr>
            <a:endParaRPr lang="en-US" dirty="0"/>
          </a:p>
          <a:p>
            <a:pPr marL="0" indent="0">
              <a:buNone/>
            </a:pPr>
            <a:r>
              <a:rPr lang="en-US" dirty="0"/>
              <a:t>3 sources: </a:t>
            </a:r>
            <a:br>
              <a:rPr lang="en-US" dirty="0"/>
            </a:br>
            <a:r>
              <a:rPr lang="en-US" dirty="0"/>
              <a:t>Tourism, Commerce, Legislature</a:t>
            </a:r>
            <a:br>
              <a:rPr lang="en-US" dirty="0"/>
            </a:br>
            <a:r>
              <a:rPr lang="en-US" dirty="0"/>
              <a:t>275 NEW PHOTOS!</a:t>
            </a:r>
            <a:endParaRPr lang="en-US" u="sng" dirty="0"/>
          </a:p>
        </p:txBody>
      </p:sp>
      <p:pic>
        <p:nvPicPr>
          <p:cNvPr id="6" name="Picture 5" descr="A picture containing building, colonnade&#10;&#10;Description automatically generated">
            <a:extLst>
              <a:ext uri="{FF2B5EF4-FFF2-40B4-BE49-F238E27FC236}">
                <a16:creationId xmlns:a16="http://schemas.microsoft.com/office/drawing/2014/main" id="{9D755CC1-DC2F-4589-B121-AD5D69591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488" y="330216"/>
            <a:ext cx="5652352" cy="3921743"/>
          </a:xfrm>
          <a:prstGeom prst="rect">
            <a:avLst/>
          </a:prstGeom>
        </p:spPr>
      </p:pic>
    </p:spTree>
    <p:extLst>
      <p:ext uri="{BB962C8B-B14F-4D97-AF65-F5344CB8AC3E}">
        <p14:creationId xmlns:p14="http://schemas.microsoft.com/office/powerpoint/2010/main" val="157953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AEM Deployments/Releases Cadence</a:t>
            </a:r>
          </a:p>
        </p:txBody>
      </p:sp>
      <p:sp>
        <p:nvSpPr>
          <p:cNvPr id="4" name="Content Placeholder 3"/>
          <p:cNvSpPr>
            <a:spLocks noGrp="1"/>
          </p:cNvSpPr>
          <p:nvPr>
            <p:ph idx="1"/>
          </p:nvPr>
        </p:nvSpPr>
        <p:spPr/>
        <p:txBody>
          <a:bodyPr>
            <a:normAutofit/>
          </a:bodyPr>
          <a:lstStyle/>
          <a:p>
            <a:r>
              <a:rPr lang="en-US" dirty="0"/>
              <a:t>Typically, every other Thursday evening</a:t>
            </a:r>
          </a:p>
          <a:p>
            <a:r>
              <a:rPr lang="en-US" dirty="0"/>
              <a:t>Platform Upgrades, Security Patches, Code development</a:t>
            </a:r>
          </a:p>
          <a:p>
            <a:r>
              <a:rPr lang="en-US" dirty="0"/>
              <a:t>Communication  - mass email</a:t>
            </a:r>
          </a:p>
          <a:p>
            <a:r>
              <a:rPr lang="en-US" dirty="0"/>
              <a:t>Latest</a:t>
            </a:r>
          </a:p>
          <a:p>
            <a:pPr lvl="1"/>
            <a:r>
              <a:rPr lang="en-US" dirty="0"/>
              <a:t>Nov – Upgrading to 6.5.18</a:t>
            </a:r>
          </a:p>
        </p:txBody>
      </p:sp>
    </p:spTree>
    <p:extLst>
      <p:ext uri="{BB962C8B-B14F-4D97-AF65-F5344CB8AC3E}">
        <p14:creationId xmlns:p14="http://schemas.microsoft.com/office/powerpoint/2010/main" val="60980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Tips n Tricks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102031BD-1A10-5B54-47F7-38FF62AF30F0}"/>
              </a:ext>
            </a:extLst>
          </p:cNvPr>
          <p:cNvSpPr txBox="1"/>
          <p:nvPr/>
        </p:nvSpPr>
        <p:spPr>
          <a:xfrm>
            <a:off x="914399" y="2078182"/>
            <a:ext cx="916247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Avery: New Table Headers.</a:t>
            </a:r>
          </a:p>
          <a:p>
            <a:pPr marL="285750" indent="-285750">
              <a:buFont typeface="Arial" panose="020B0604020202020204" pitchFamily="34" charset="0"/>
              <a:buChar char="•"/>
            </a:pPr>
            <a:r>
              <a:rPr lang="en-US" sz="2400" dirty="0"/>
              <a:t>Brad: New Event Feed Style</a:t>
            </a:r>
          </a:p>
        </p:txBody>
      </p:sp>
    </p:spTree>
    <p:extLst>
      <p:ext uri="{BB962C8B-B14F-4D97-AF65-F5344CB8AC3E}">
        <p14:creationId xmlns:p14="http://schemas.microsoft.com/office/powerpoint/2010/main" val="1283148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Design Patterns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a:xfrm>
            <a:off x="969107" y="3544667"/>
            <a:ext cx="9652000" cy="2643554"/>
          </a:xfrm>
        </p:spPr>
        <p:txBody>
          <a:bodyPr>
            <a:normAutofit fontScale="92500" lnSpcReduction="10000"/>
          </a:bodyPr>
          <a:lstStyle/>
          <a:p>
            <a:r>
              <a:rPr lang="en-US" dirty="0"/>
              <a:t>Simple Card component</a:t>
            </a:r>
          </a:p>
          <a:p>
            <a:r>
              <a:rPr lang="en-US" dirty="0"/>
              <a:t>Background image using global brand elements</a:t>
            </a:r>
          </a:p>
          <a:p>
            <a:r>
              <a:rPr lang="en-US" dirty="0"/>
              <a:t>“open container” component surrounding cards</a:t>
            </a:r>
          </a:p>
        </p:txBody>
      </p:sp>
      <p:pic>
        <p:nvPicPr>
          <p:cNvPr id="5" name="Picture 4">
            <a:extLst>
              <a:ext uri="{FF2B5EF4-FFF2-40B4-BE49-F238E27FC236}">
                <a16:creationId xmlns:a16="http://schemas.microsoft.com/office/drawing/2014/main" id="{2E1ED881-BC49-4C32-9407-AAAF616C8479}"/>
              </a:ext>
            </a:extLst>
          </p:cNvPr>
          <p:cNvPicPr>
            <a:picLocks noChangeAspect="1"/>
          </p:cNvPicPr>
          <p:nvPr/>
        </p:nvPicPr>
        <p:blipFill>
          <a:blip r:embed="rId2"/>
          <a:stretch>
            <a:fillRect/>
          </a:stretch>
        </p:blipFill>
        <p:spPr>
          <a:xfrm>
            <a:off x="1126088" y="1296572"/>
            <a:ext cx="9228620" cy="2248095"/>
          </a:xfrm>
          <a:prstGeom prst="rect">
            <a:avLst/>
          </a:prstGeom>
        </p:spPr>
      </p:pic>
    </p:spTree>
    <p:extLst>
      <p:ext uri="{BB962C8B-B14F-4D97-AF65-F5344CB8AC3E}">
        <p14:creationId xmlns:p14="http://schemas.microsoft.com/office/powerpoint/2010/main" val="15842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AEM Author Showcase!</a:t>
            </a:r>
          </a:p>
        </p:txBody>
      </p:sp>
      <p:pic>
        <p:nvPicPr>
          <p:cNvPr id="4" name="Picture 3">
            <a:extLst>
              <a:ext uri="{FF2B5EF4-FFF2-40B4-BE49-F238E27FC236}">
                <a16:creationId xmlns:a16="http://schemas.microsoft.com/office/drawing/2014/main" id="{1F94A8D9-0938-4483-8A63-382BE27262E4}"/>
              </a:ext>
            </a:extLst>
          </p:cNvPr>
          <p:cNvPicPr>
            <a:picLocks noChangeAspect="1"/>
          </p:cNvPicPr>
          <p:nvPr/>
        </p:nvPicPr>
        <p:blipFill>
          <a:blip r:embed="rId2"/>
          <a:stretch>
            <a:fillRect/>
          </a:stretch>
        </p:blipFill>
        <p:spPr>
          <a:xfrm>
            <a:off x="5999666" y="1554480"/>
            <a:ext cx="5639831" cy="437839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F175A0A-75A5-4214-96BC-4F0EA02CC1C0}"/>
              </a:ext>
            </a:extLst>
          </p:cNvPr>
          <p:cNvSpPr txBox="1"/>
          <p:nvPr/>
        </p:nvSpPr>
        <p:spPr>
          <a:xfrm>
            <a:off x="552503" y="2174488"/>
            <a:ext cx="4949304" cy="4524315"/>
          </a:xfrm>
          <a:prstGeom prst="rect">
            <a:avLst/>
          </a:prstGeom>
          <a:noFill/>
        </p:spPr>
        <p:txBody>
          <a:bodyPr wrap="none" rtlCol="0">
            <a:spAutoFit/>
          </a:bodyPr>
          <a:lstStyle/>
          <a:p>
            <a:pPr marL="285750" indent="-285750">
              <a:buFont typeface="Arial" panose="020B0604020202020204" pitchFamily="34" charset="0"/>
              <a:buChar char="•"/>
            </a:pPr>
            <a:r>
              <a:rPr lang="en-US" sz="3600" dirty="0"/>
              <a:t>For Site Authors</a:t>
            </a:r>
          </a:p>
          <a:p>
            <a:pPr marL="285750" indent="-285750">
              <a:buFont typeface="Arial" panose="020B0604020202020204" pitchFamily="34" charset="0"/>
              <a:buChar char="•"/>
            </a:pPr>
            <a:r>
              <a:rPr lang="en-US" sz="3600" dirty="0"/>
              <a:t>Design Patterns Library</a:t>
            </a:r>
          </a:p>
          <a:p>
            <a:pPr marL="285750" indent="-285750">
              <a:buFont typeface="Arial" panose="020B0604020202020204" pitchFamily="34" charset="0"/>
              <a:buChar char="•"/>
            </a:pPr>
            <a:r>
              <a:rPr lang="en-US" sz="3600" dirty="0"/>
              <a:t>Copy/Paste patterns </a:t>
            </a:r>
          </a:p>
          <a:p>
            <a:r>
              <a:rPr lang="en-US" sz="3600" dirty="0"/>
              <a:t>   into your Site</a:t>
            </a:r>
          </a:p>
          <a:p>
            <a:pPr marL="285750" indent="-285750">
              <a:buFont typeface="Arial" panose="020B0604020202020204" pitchFamily="34" charset="0"/>
              <a:buChar char="•"/>
            </a:pPr>
            <a:r>
              <a:rPr lang="en-US" sz="3600" dirty="0"/>
              <a:t>Boilerplate, less work</a:t>
            </a:r>
          </a:p>
          <a:p>
            <a:pPr marL="285750" indent="-285750">
              <a:buFont typeface="Arial" panose="020B0604020202020204" pitchFamily="34" charset="0"/>
              <a:buChar char="•"/>
            </a:pPr>
            <a:r>
              <a:rPr lang="en-US" sz="3600" dirty="0"/>
              <a:t>Customize to your liking</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Available Now!</a:t>
            </a:r>
          </a:p>
        </p:txBody>
      </p:sp>
    </p:spTree>
    <p:extLst>
      <p:ext uri="{BB962C8B-B14F-4D97-AF65-F5344CB8AC3E}">
        <p14:creationId xmlns:p14="http://schemas.microsoft.com/office/powerpoint/2010/main" val="159922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Need a Specific Icon?</a:t>
            </a:r>
          </a:p>
        </p:txBody>
      </p:sp>
      <p:sp>
        <p:nvSpPr>
          <p:cNvPr id="4" name="Content Placeholder 3"/>
          <p:cNvSpPr>
            <a:spLocks noGrp="1"/>
          </p:cNvSpPr>
          <p:nvPr>
            <p:ph idx="1"/>
          </p:nvPr>
        </p:nvSpPr>
        <p:spPr/>
        <p:txBody>
          <a:bodyPr>
            <a:normAutofit/>
          </a:bodyPr>
          <a:lstStyle/>
          <a:p>
            <a:r>
              <a:rPr lang="en-US" dirty="0" err="1"/>
              <a:t>Fontawesome</a:t>
            </a:r>
            <a:r>
              <a:rPr lang="en-US" dirty="0"/>
              <a:t> Pro subscription</a:t>
            </a:r>
            <a:br>
              <a:rPr lang="en-US" dirty="0"/>
            </a:br>
            <a:r>
              <a:rPr lang="en-US" sz="2800" dirty="0"/>
              <a:t>-Over 7,000 icons available</a:t>
            </a:r>
          </a:p>
          <a:p>
            <a:r>
              <a:rPr lang="en-US" dirty="0"/>
              <a:t>Icons enabled in Cards, Text,</a:t>
            </a:r>
            <a:br>
              <a:rPr lang="en-US" dirty="0"/>
            </a:br>
            <a:r>
              <a:rPr lang="en-US" dirty="0"/>
              <a:t>Button components </a:t>
            </a:r>
          </a:p>
          <a:p>
            <a:endParaRPr lang="en-US" dirty="0"/>
          </a:p>
          <a:p>
            <a:r>
              <a:rPr lang="en-US" dirty="0"/>
              <a:t>Request to add yours</a:t>
            </a:r>
          </a:p>
          <a:p>
            <a:pPr lvl="1"/>
            <a:r>
              <a:rPr lang="en-US" dirty="0"/>
              <a:t>Helpdesk ticket with name of icon</a:t>
            </a:r>
          </a:p>
          <a:p>
            <a:endParaRPr lang="en-US" dirty="0"/>
          </a:p>
        </p:txBody>
      </p:sp>
      <p:pic>
        <p:nvPicPr>
          <p:cNvPr id="6" name="Picture 5">
            <a:extLst>
              <a:ext uri="{FF2B5EF4-FFF2-40B4-BE49-F238E27FC236}">
                <a16:creationId xmlns:a16="http://schemas.microsoft.com/office/drawing/2014/main" id="{75B00623-0271-4B1D-8517-D29F5C26EB55}"/>
              </a:ext>
            </a:extLst>
          </p:cNvPr>
          <p:cNvPicPr>
            <a:picLocks noChangeAspect="1"/>
          </p:cNvPicPr>
          <p:nvPr/>
        </p:nvPicPr>
        <p:blipFill>
          <a:blip r:embed="rId3"/>
          <a:stretch>
            <a:fillRect/>
          </a:stretch>
        </p:blipFill>
        <p:spPr>
          <a:xfrm>
            <a:off x="8467362" y="1600200"/>
            <a:ext cx="1286054" cy="1219370"/>
          </a:xfrm>
          <a:prstGeom prst="rect">
            <a:avLst/>
          </a:prstGeom>
        </p:spPr>
      </p:pic>
      <p:pic>
        <p:nvPicPr>
          <p:cNvPr id="8" name="Picture 7">
            <a:extLst>
              <a:ext uri="{FF2B5EF4-FFF2-40B4-BE49-F238E27FC236}">
                <a16:creationId xmlns:a16="http://schemas.microsoft.com/office/drawing/2014/main" id="{939821F5-5D3E-48F5-B839-4F4379FD1091}"/>
              </a:ext>
            </a:extLst>
          </p:cNvPr>
          <p:cNvPicPr>
            <a:picLocks noChangeAspect="1"/>
          </p:cNvPicPr>
          <p:nvPr/>
        </p:nvPicPr>
        <p:blipFill>
          <a:blip r:embed="rId4"/>
          <a:stretch>
            <a:fillRect/>
          </a:stretch>
        </p:blipFill>
        <p:spPr>
          <a:xfrm>
            <a:off x="9430129" y="2171946"/>
            <a:ext cx="1276528" cy="1190791"/>
          </a:xfrm>
          <a:prstGeom prst="rect">
            <a:avLst/>
          </a:prstGeom>
        </p:spPr>
      </p:pic>
      <p:pic>
        <p:nvPicPr>
          <p:cNvPr id="10" name="Picture 9">
            <a:extLst>
              <a:ext uri="{FF2B5EF4-FFF2-40B4-BE49-F238E27FC236}">
                <a16:creationId xmlns:a16="http://schemas.microsoft.com/office/drawing/2014/main" id="{BB8696E3-7404-4355-9E41-E96282BB05A7}"/>
              </a:ext>
            </a:extLst>
          </p:cNvPr>
          <p:cNvPicPr>
            <a:picLocks noChangeAspect="1"/>
          </p:cNvPicPr>
          <p:nvPr/>
        </p:nvPicPr>
        <p:blipFill>
          <a:blip r:embed="rId5"/>
          <a:stretch>
            <a:fillRect/>
          </a:stretch>
        </p:blipFill>
        <p:spPr>
          <a:xfrm>
            <a:off x="8510230" y="3062089"/>
            <a:ext cx="1200318" cy="1162212"/>
          </a:xfrm>
          <a:prstGeom prst="rect">
            <a:avLst/>
          </a:prstGeom>
        </p:spPr>
      </p:pic>
      <p:pic>
        <p:nvPicPr>
          <p:cNvPr id="12" name="Picture 11">
            <a:extLst>
              <a:ext uri="{FF2B5EF4-FFF2-40B4-BE49-F238E27FC236}">
                <a16:creationId xmlns:a16="http://schemas.microsoft.com/office/drawing/2014/main" id="{8A397185-7B86-4CC5-B08B-1182B9A8AABD}"/>
              </a:ext>
            </a:extLst>
          </p:cNvPr>
          <p:cNvPicPr>
            <a:picLocks noChangeAspect="1"/>
          </p:cNvPicPr>
          <p:nvPr/>
        </p:nvPicPr>
        <p:blipFill>
          <a:blip r:embed="rId6"/>
          <a:stretch>
            <a:fillRect/>
          </a:stretch>
        </p:blipFill>
        <p:spPr>
          <a:xfrm>
            <a:off x="9519263" y="3750817"/>
            <a:ext cx="1238423" cy="1171739"/>
          </a:xfrm>
          <a:prstGeom prst="rect">
            <a:avLst/>
          </a:prstGeom>
        </p:spPr>
      </p:pic>
    </p:spTree>
    <p:extLst>
      <p:ext uri="{BB962C8B-B14F-4D97-AF65-F5344CB8AC3E}">
        <p14:creationId xmlns:p14="http://schemas.microsoft.com/office/powerpoint/2010/main" val="385172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Analytics Scorecard (mobile app)</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a:bodyPr>
          <a:lstStyle/>
          <a:p>
            <a:r>
              <a:rPr lang="en-US" dirty="0"/>
              <a:t>Designed for audience of exec level or web manager</a:t>
            </a:r>
          </a:p>
          <a:p>
            <a:r>
              <a:rPr lang="en-US" dirty="0"/>
              <a:t>Quick insights of website</a:t>
            </a:r>
          </a:p>
          <a:p>
            <a:pPr lvl="1"/>
            <a:r>
              <a:rPr lang="en-US" dirty="0"/>
              <a:t>Visits, bounce rate, top sections, top pages</a:t>
            </a:r>
          </a:p>
          <a:p>
            <a:r>
              <a:rPr lang="en-US" dirty="0"/>
              <a:t>Fast access on the Adobe Analytics mobile app</a:t>
            </a:r>
          </a:p>
          <a:p>
            <a:pPr lvl="1"/>
            <a:r>
              <a:rPr lang="en-US" dirty="0" err="1"/>
              <a:t>Iphone</a:t>
            </a:r>
            <a:r>
              <a:rPr lang="en-US" dirty="0"/>
              <a:t>, Android</a:t>
            </a:r>
          </a:p>
          <a:p>
            <a:pPr marL="0" indent="0">
              <a:buNone/>
            </a:pPr>
            <a:endParaRPr lang="en-US" dirty="0"/>
          </a:p>
        </p:txBody>
      </p:sp>
      <p:pic>
        <p:nvPicPr>
          <p:cNvPr id="5" name="Picture 4">
            <a:extLst>
              <a:ext uri="{FF2B5EF4-FFF2-40B4-BE49-F238E27FC236}">
                <a16:creationId xmlns:a16="http://schemas.microsoft.com/office/drawing/2014/main" id="{7DA27B11-584B-4878-B604-83A827BC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019" y="371619"/>
            <a:ext cx="1182861" cy="1182861"/>
          </a:xfrm>
          <a:prstGeom prst="rect">
            <a:avLst/>
          </a:prstGeom>
        </p:spPr>
      </p:pic>
    </p:spTree>
    <p:extLst>
      <p:ext uri="{BB962C8B-B14F-4D97-AF65-F5344CB8AC3E}">
        <p14:creationId xmlns:p14="http://schemas.microsoft.com/office/powerpoint/2010/main" val="408659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AEM Support Forum series</a:t>
            </a:r>
          </a:p>
        </p:txBody>
      </p:sp>
      <p:sp>
        <p:nvSpPr>
          <p:cNvPr id="4" name="Content Placeholder 3"/>
          <p:cNvSpPr>
            <a:spLocks noGrp="1"/>
          </p:cNvSpPr>
          <p:nvPr>
            <p:ph idx="1"/>
          </p:nvPr>
        </p:nvSpPr>
        <p:spPr>
          <a:xfrm>
            <a:off x="914400" y="1600200"/>
            <a:ext cx="9652000" cy="4924778"/>
          </a:xfrm>
        </p:spPr>
        <p:txBody>
          <a:bodyPr>
            <a:normAutofit/>
          </a:bodyPr>
          <a:lstStyle/>
          <a:p>
            <a:r>
              <a:rPr lang="en-US" dirty="0"/>
              <a:t>AEM Support Forum </a:t>
            </a:r>
          </a:p>
          <a:p>
            <a:pPr lvl="1"/>
            <a:r>
              <a:rPr lang="en-US" dirty="0"/>
              <a:t>A place of community on the Adobe Experience products to aid in their support, continual knowledge and training for those in state government.</a:t>
            </a:r>
          </a:p>
          <a:p>
            <a:r>
              <a:rPr lang="en-US" dirty="0"/>
              <a:t>Every 4</a:t>
            </a:r>
            <a:r>
              <a:rPr lang="en-US" baseline="30000" dirty="0"/>
              <a:t>th</a:t>
            </a:r>
            <a:r>
              <a:rPr lang="en-US" dirty="0"/>
              <a:t> Friday of each month </a:t>
            </a:r>
            <a:r>
              <a:rPr lang="en-US" sz="2400" dirty="0"/>
              <a:t>(most times)</a:t>
            </a:r>
            <a:br>
              <a:rPr lang="en-US" sz="2400" dirty="0"/>
            </a:br>
            <a:r>
              <a:rPr lang="en-US" sz="2400" dirty="0"/>
              <a:t>November &amp; December will be combined. </a:t>
            </a:r>
            <a:br>
              <a:rPr lang="en-US" sz="2400" dirty="0"/>
            </a:br>
            <a:r>
              <a:rPr lang="en-US" sz="2400" dirty="0"/>
              <a:t>(8</a:t>
            </a:r>
            <a:r>
              <a:rPr lang="en-US" sz="2400" baseline="30000" dirty="0"/>
              <a:t>th</a:t>
            </a:r>
            <a:r>
              <a:rPr lang="en-US" sz="2400" dirty="0"/>
              <a:t> of December)</a:t>
            </a:r>
            <a:endParaRPr lang="en-US" dirty="0"/>
          </a:p>
        </p:txBody>
      </p:sp>
    </p:spTree>
    <p:extLst>
      <p:ext uri="{BB962C8B-B14F-4D97-AF65-F5344CB8AC3E}">
        <p14:creationId xmlns:p14="http://schemas.microsoft.com/office/powerpoint/2010/main" val="413111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err="1"/>
              <a:t>MegaMenu</a:t>
            </a:r>
            <a:endParaRPr lang="en-US" dirty="0"/>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lstStyle/>
          <a:p>
            <a:endParaRPr lang="en-US" sz="3200" b="1" dirty="0"/>
          </a:p>
          <a:p>
            <a:endParaRPr lang="en-US" sz="3200" b="1" dirty="0"/>
          </a:p>
          <a:p>
            <a:endParaRPr lang="en-US" sz="3200" b="1" dirty="0"/>
          </a:p>
          <a:p>
            <a:endParaRPr lang="en-US" b="1" dirty="0"/>
          </a:p>
          <a:p>
            <a:endParaRPr lang="en-US" b="1" dirty="0"/>
          </a:p>
          <a:p>
            <a:endParaRPr lang="en-US" dirty="0"/>
          </a:p>
        </p:txBody>
      </p:sp>
      <p:pic>
        <p:nvPicPr>
          <p:cNvPr id="6" name="Picture 5" descr="Graphical user interface&#10;&#10;Description automatically generated">
            <a:extLst>
              <a:ext uri="{FF2B5EF4-FFF2-40B4-BE49-F238E27FC236}">
                <a16:creationId xmlns:a16="http://schemas.microsoft.com/office/drawing/2014/main" id="{521F3C2A-0EBB-4CA3-A77F-E29A0FC99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04" y="1295932"/>
            <a:ext cx="9651999" cy="4960332"/>
          </a:xfrm>
          <a:prstGeom prst="rect">
            <a:avLst/>
          </a:prstGeom>
        </p:spPr>
      </p:pic>
    </p:spTree>
    <p:extLst>
      <p:ext uri="{BB962C8B-B14F-4D97-AF65-F5344CB8AC3E}">
        <p14:creationId xmlns:p14="http://schemas.microsoft.com/office/powerpoint/2010/main" val="165283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4FDE-07AA-48E6-8026-7BF478D6D63E}"/>
              </a:ext>
            </a:extLst>
          </p:cNvPr>
          <p:cNvSpPr>
            <a:spLocks noGrp="1"/>
          </p:cNvSpPr>
          <p:nvPr>
            <p:ph type="title"/>
          </p:nvPr>
        </p:nvSpPr>
        <p:spPr/>
        <p:txBody>
          <a:bodyPr/>
          <a:lstStyle/>
          <a:p>
            <a:r>
              <a:rPr lang="en-US" dirty="0"/>
              <a:t>Features and Fixes!</a:t>
            </a:r>
          </a:p>
        </p:txBody>
      </p:sp>
      <p:sp>
        <p:nvSpPr>
          <p:cNvPr id="5" name="TextBox 4">
            <a:extLst>
              <a:ext uri="{FF2B5EF4-FFF2-40B4-BE49-F238E27FC236}">
                <a16:creationId xmlns:a16="http://schemas.microsoft.com/office/drawing/2014/main" id="{0DF9233D-37EE-49CC-B810-8952962C703D}"/>
              </a:ext>
            </a:extLst>
          </p:cNvPr>
          <p:cNvSpPr txBox="1"/>
          <p:nvPr/>
        </p:nvSpPr>
        <p:spPr>
          <a:xfrm>
            <a:off x="1349828" y="1709755"/>
            <a:ext cx="4746172" cy="4801314"/>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242424"/>
                </a:solidFill>
                <a:effectLst/>
                <a:latin typeface="-apple-system"/>
              </a:rPr>
              <a:t>Released</a:t>
            </a:r>
          </a:p>
          <a:p>
            <a:pPr marL="742950" lvl="1" indent="-285750">
              <a:buFont typeface="Arial" panose="020B0604020202020204" pitchFamily="34" charset="0"/>
              <a:buChar char="•"/>
            </a:pPr>
            <a:r>
              <a:rPr lang="en-US" b="0" i="0" dirty="0">
                <a:solidFill>
                  <a:srgbClr val="242424"/>
                </a:solidFill>
                <a:effectLst/>
                <a:latin typeface="-apple-system"/>
              </a:rPr>
              <a:t>Icon Component</a:t>
            </a:r>
          </a:p>
          <a:p>
            <a:pPr marL="285750" indent="-285750" algn="l">
              <a:buFont typeface="Arial" panose="020B0604020202020204" pitchFamily="34" charset="0"/>
              <a:buChar char="•"/>
            </a:pPr>
            <a:endParaRPr lang="en-US" dirty="0">
              <a:solidFill>
                <a:srgbClr val="242424"/>
              </a:solidFill>
              <a:latin typeface="-apple-system"/>
            </a:endParaRPr>
          </a:p>
          <a:p>
            <a:pPr marL="285750" indent="-285750" algn="l">
              <a:buFont typeface="Arial" panose="020B0604020202020204" pitchFamily="34" charset="0"/>
              <a:buChar char="•"/>
            </a:pPr>
            <a:r>
              <a:rPr lang="en-US" b="0" i="0" dirty="0">
                <a:solidFill>
                  <a:srgbClr val="242424"/>
                </a:solidFill>
                <a:effectLst/>
                <a:latin typeface="-apple-system"/>
              </a:rPr>
              <a:t>Upcoming</a:t>
            </a:r>
          </a:p>
          <a:p>
            <a:pPr marL="742950" lvl="1" indent="-285750">
              <a:buFont typeface="Arial" panose="020B0604020202020204" pitchFamily="34" charset="0"/>
              <a:buChar char="•"/>
            </a:pPr>
            <a:r>
              <a:rPr lang="en-US" dirty="0" err="1">
                <a:solidFill>
                  <a:srgbClr val="242424"/>
                </a:solidFill>
                <a:latin typeface="-apple-system"/>
              </a:rPr>
              <a:t>Siteimprove</a:t>
            </a:r>
            <a:endParaRPr lang="en-US" dirty="0">
              <a:solidFill>
                <a:srgbClr val="242424"/>
              </a:solidFill>
              <a:latin typeface="-apple-system"/>
            </a:endParaRPr>
          </a:p>
          <a:p>
            <a:pPr marL="742950" lvl="1" indent="-285750">
              <a:buFont typeface="Arial" panose="020B0604020202020204" pitchFamily="34" charset="0"/>
              <a:buChar char="•"/>
            </a:pPr>
            <a:r>
              <a:rPr lang="en-US" b="0" i="0" dirty="0">
                <a:solidFill>
                  <a:srgbClr val="242424"/>
                </a:solidFill>
                <a:effectLst/>
                <a:latin typeface="-apple-system"/>
              </a:rPr>
              <a:t>Custom-size Spacers</a:t>
            </a:r>
          </a:p>
          <a:p>
            <a:pPr marL="742950" lvl="1" indent="-285750">
              <a:buFont typeface="Arial" panose="020B0604020202020204" pitchFamily="34" charset="0"/>
              <a:buChar char="•"/>
            </a:pPr>
            <a:r>
              <a:rPr lang="en-US" dirty="0">
                <a:solidFill>
                  <a:srgbClr val="242424"/>
                </a:solidFill>
                <a:latin typeface="-apple-system"/>
              </a:rPr>
              <a:t>Headers (H1-H6)</a:t>
            </a:r>
          </a:p>
          <a:p>
            <a:pPr marL="742950" lvl="1" indent="-285750">
              <a:buFont typeface="Arial" panose="020B0604020202020204" pitchFamily="34" charset="0"/>
              <a:buChar char="•"/>
            </a:pPr>
            <a:r>
              <a:rPr lang="en-US" dirty="0">
                <a:solidFill>
                  <a:srgbClr val="242424"/>
                </a:solidFill>
                <a:latin typeface="-apple-system"/>
              </a:rPr>
              <a:t>Advanced Data Table filtered data</a:t>
            </a:r>
          </a:p>
          <a:p>
            <a:pPr marL="742950" lvl="1" indent="-285750">
              <a:buFont typeface="Arial" panose="020B0604020202020204" pitchFamily="34" charset="0"/>
              <a:buChar char="•"/>
            </a:pPr>
            <a:r>
              <a:rPr lang="en-US" b="0" i="0" dirty="0">
                <a:solidFill>
                  <a:srgbClr val="242424"/>
                </a:solidFill>
                <a:effectLst/>
                <a:latin typeface="-apple-system"/>
              </a:rPr>
              <a:t>Sticky Menu</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effectLst/>
            </a:endParaRPr>
          </a:p>
          <a:p>
            <a:endParaRPr lang="en-US" b="1" dirty="0">
              <a:effectLst/>
            </a:endParaRPr>
          </a:p>
          <a:p>
            <a:pPr marL="285750" indent="-285750">
              <a:buFont typeface="Arial" panose="020B0604020202020204" pitchFamily="34" charset="0"/>
              <a:buChar char="•"/>
            </a:pPr>
            <a:endParaRPr lang="en-US" dirty="0">
              <a:effectLst/>
            </a:endParaRPr>
          </a:p>
          <a:p>
            <a:endParaRPr lang="en-US" dirty="0"/>
          </a:p>
        </p:txBody>
      </p:sp>
    </p:spTree>
    <p:extLst>
      <p:ext uri="{BB962C8B-B14F-4D97-AF65-F5344CB8AC3E}">
        <p14:creationId xmlns:p14="http://schemas.microsoft.com/office/powerpoint/2010/main" val="178980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4FDE-07AA-48E6-8026-7BF478D6D63E}"/>
              </a:ext>
            </a:extLst>
          </p:cNvPr>
          <p:cNvSpPr>
            <a:spLocks noGrp="1"/>
          </p:cNvSpPr>
          <p:nvPr>
            <p:ph type="title"/>
          </p:nvPr>
        </p:nvSpPr>
        <p:spPr/>
        <p:txBody>
          <a:bodyPr/>
          <a:lstStyle/>
          <a:p>
            <a:r>
              <a:rPr lang="en-US" dirty="0"/>
              <a:t>Headers (H1-H6)</a:t>
            </a:r>
          </a:p>
        </p:txBody>
      </p:sp>
      <p:sp>
        <p:nvSpPr>
          <p:cNvPr id="5" name="TextBox 4">
            <a:extLst>
              <a:ext uri="{FF2B5EF4-FFF2-40B4-BE49-F238E27FC236}">
                <a16:creationId xmlns:a16="http://schemas.microsoft.com/office/drawing/2014/main" id="{0DF9233D-37EE-49CC-B810-8952962C703D}"/>
              </a:ext>
            </a:extLst>
          </p:cNvPr>
          <p:cNvSpPr txBox="1"/>
          <p:nvPr/>
        </p:nvSpPr>
        <p:spPr>
          <a:xfrm>
            <a:off x="546847" y="1736165"/>
            <a:ext cx="3890682" cy="3139321"/>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242424"/>
                </a:solidFill>
                <a:effectLst/>
                <a:latin typeface="-apple-system"/>
              </a:rPr>
              <a:t>Testing and Review Phase</a:t>
            </a:r>
          </a:p>
          <a:p>
            <a:pPr marL="285750" indent="-285750" algn="l">
              <a:buFont typeface="Arial" panose="020B0604020202020204" pitchFamily="34" charset="0"/>
              <a:buChar char="•"/>
            </a:pPr>
            <a:r>
              <a:rPr lang="en-US" dirty="0">
                <a:solidFill>
                  <a:srgbClr val="242424"/>
                </a:solidFill>
                <a:latin typeface="-apple-system"/>
              </a:rPr>
              <a:t>Reaching out to Lead Authors to review in STAGE</a:t>
            </a:r>
          </a:p>
          <a:p>
            <a:endParaRPr lang="en-US" b="1" dirty="0"/>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effectLst/>
            </a:endParaRPr>
          </a:p>
          <a:p>
            <a:endParaRPr lang="en-US" b="1" dirty="0">
              <a:effectLst/>
            </a:endParaRPr>
          </a:p>
          <a:p>
            <a:pPr marL="285750" indent="-285750">
              <a:buFont typeface="Arial" panose="020B0604020202020204" pitchFamily="34" charset="0"/>
              <a:buChar char="•"/>
            </a:pPr>
            <a:endParaRPr lang="en-US" dirty="0">
              <a:effectLst/>
            </a:endParaRPr>
          </a:p>
          <a:p>
            <a:endParaRPr lang="en-US" dirty="0"/>
          </a:p>
        </p:txBody>
      </p:sp>
      <p:pic>
        <p:nvPicPr>
          <p:cNvPr id="4" name="Picture 3" descr="Text&#10;&#10;Description automatically generated">
            <a:extLst>
              <a:ext uri="{FF2B5EF4-FFF2-40B4-BE49-F238E27FC236}">
                <a16:creationId xmlns:a16="http://schemas.microsoft.com/office/drawing/2014/main" id="{9CD2789B-7423-45DD-94D0-033959523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354" y="333124"/>
            <a:ext cx="5031362" cy="6858000"/>
          </a:xfrm>
          <a:prstGeom prst="rect">
            <a:avLst/>
          </a:prstGeom>
        </p:spPr>
      </p:pic>
    </p:spTree>
    <p:extLst>
      <p:ext uri="{BB962C8B-B14F-4D97-AF65-F5344CB8AC3E}">
        <p14:creationId xmlns:p14="http://schemas.microsoft.com/office/powerpoint/2010/main" val="181540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4FDE-07AA-48E6-8026-7BF478D6D63E}"/>
              </a:ext>
            </a:extLst>
          </p:cNvPr>
          <p:cNvSpPr>
            <a:spLocks noGrp="1"/>
          </p:cNvSpPr>
          <p:nvPr>
            <p:ph type="title"/>
          </p:nvPr>
        </p:nvSpPr>
        <p:spPr/>
        <p:txBody>
          <a:bodyPr/>
          <a:lstStyle/>
          <a:p>
            <a:r>
              <a:rPr lang="en-US" dirty="0"/>
              <a:t>Design System and Showcase </a:t>
            </a:r>
            <a:r>
              <a:rPr lang="en-US" sz="2000" dirty="0"/>
              <a:t>(Summer ‘23)</a:t>
            </a:r>
            <a:endParaRPr lang="en-US" dirty="0"/>
          </a:p>
        </p:txBody>
      </p:sp>
      <p:pic>
        <p:nvPicPr>
          <p:cNvPr id="6" name="Picture 5">
            <a:extLst>
              <a:ext uri="{FF2B5EF4-FFF2-40B4-BE49-F238E27FC236}">
                <a16:creationId xmlns:a16="http://schemas.microsoft.com/office/drawing/2014/main" id="{1DE2199E-6827-44C8-9A26-9D6675F1D870}"/>
              </a:ext>
            </a:extLst>
          </p:cNvPr>
          <p:cNvPicPr>
            <a:picLocks noChangeAspect="1"/>
          </p:cNvPicPr>
          <p:nvPr/>
        </p:nvPicPr>
        <p:blipFill>
          <a:blip r:embed="rId2"/>
          <a:stretch>
            <a:fillRect/>
          </a:stretch>
        </p:blipFill>
        <p:spPr>
          <a:xfrm>
            <a:off x="914399" y="1261872"/>
            <a:ext cx="4963427" cy="5440680"/>
          </a:xfrm>
          <a:prstGeom prst="rect">
            <a:avLst/>
          </a:prstGeom>
        </p:spPr>
      </p:pic>
      <p:pic>
        <p:nvPicPr>
          <p:cNvPr id="8" name="Picture 7">
            <a:extLst>
              <a:ext uri="{FF2B5EF4-FFF2-40B4-BE49-F238E27FC236}">
                <a16:creationId xmlns:a16="http://schemas.microsoft.com/office/drawing/2014/main" id="{C883294F-6D7A-4DDA-9022-E5FDAA04211A}"/>
              </a:ext>
            </a:extLst>
          </p:cNvPr>
          <p:cNvPicPr>
            <a:picLocks noChangeAspect="1"/>
          </p:cNvPicPr>
          <p:nvPr/>
        </p:nvPicPr>
        <p:blipFill>
          <a:blip r:embed="rId3"/>
          <a:stretch>
            <a:fillRect/>
          </a:stretch>
        </p:blipFill>
        <p:spPr>
          <a:xfrm>
            <a:off x="6022045" y="1261872"/>
            <a:ext cx="3240770" cy="5067675"/>
          </a:xfrm>
          <a:prstGeom prst="rect">
            <a:avLst/>
          </a:prstGeom>
        </p:spPr>
      </p:pic>
    </p:spTree>
    <p:extLst>
      <p:ext uri="{BB962C8B-B14F-4D97-AF65-F5344CB8AC3E}">
        <p14:creationId xmlns:p14="http://schemas.microsoft.com/office/powerpoint/2010/main" val="46756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Adobe Summit</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lstStyle/>
          <a:p>
            <a:pPr marL="0" indent="0">
              <a:buNone/>
            </a:pPr>
            <a:endParaRPr lang="en-US" b="1" dirty="0"/>
          </a:p>
          <a:p>
            <a:pPr marL="0" indent="0">
              <a:buNone/>
            </a:pPr>
            <a:endParaRPr lang="en-US" b="1" dirty="0"/>
          </a:p>
        </p:txBody>
      </p:sp>
      <p:sp>
        <p:nvSpPr>
          <p:cNvPr id="4" name="AutoShape 2" descr="Summit Logo">
            <a:extLst>
              <a:ext uri="{FF2B5EF4-FFF2-40B4-BE49-F238E27FC236}">
                <a16:creationId xmlns:a16="http://schemas.microsoft.com/office/drawing/2014/main" id="{2591F239-F478-46A6-BF04-4D7319A9F2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A794211-44C9-42E8-A15A-938C5E23C140}"/>
              </a:ext>
            </a:extLst>
          </p:cNvPr>
          <p:cNvPicPr>
            <a:picLocks noChangeAspect="1"/>
          </p:cNvPicPr>
          <p:nvPr/>
        </p:nvPicPr>
        <p:blipFill>
          <a:blip r:embed="rId2"/>
          <a:stretch>
            <a:fillRect/>
          </a:stretch>
        </p:blipFill>
        <p:spPr>
          <a:xfrm>
            <a:off x="914399" y="1512537"/>
            <a:ext cx="3923373" cy="1399032"/>
          </a:xfrm>
          <a:prstGeom prst="rect">
            <a:avLst/>
          </a:prstGeom>
        </p:spPr>
      </p:pic>
      <p:sp>
        <p:nvSpPr>
          <p:cNvPr id="9" name="TextBox 8">
            <a:extLst>
              <a:ext uri="{FF2B5EF4-FFF2-40B4-BE49-F238E27FC236}">
                <a16:creationId xmlns:a16="http://schemas.microsoft.com/office/drawing/2014/main" id="{E6C0D55C-A09B-40FF-B664-63066E28C940}"/>
              </a:ext>
            </a:extLst>
          </p:cNvPr>
          <p:cNvSpPr txBox="1"/>
          <p:nvPr/>
        </p:nvSpPr>
        <p:spPr>
          <a:xfrm>
            <a:off x="824947" y="3080905"/>
            <a:ext cx="5809411" cy="2862322"/>
          </a:xfrm>
          <a:prstGeom prst="rect">
            <a:avLst/>
          </a:prstGeom>
          <a:noFill/>
        </p:spPr>
        <p:txBody>
          <a:bodyPr wrap="none" rtlCol="0">
            <a:spAutoFit/>
          </a:bodyPr>
          <a:lstStyle/>
          <a:p>
            <a:r>
              <a:rPr lang="en-US" b="1" u="sng" dirty="0"/>
              <a:t>Virtual</a:t>
            </a:r>
            <a:r>
              <a:rPr lang="en-US" b="1" dirty="0"/>
              <a:t> Ticket is free</a:t>
            </a:r>
          </a:p>
          <a:p>
            <a:r>
              <a:rPr lang="en-US" dirty="0">
                <a:hlinkClick r:id="rId3"/>
              </a:rPr>
              <a:t>https://summit.adobe.com/na/virtual-summit/</a:t>
            </a:r>
            <a:endParaRPr lang="en-US" dirty="0"/>
          </a:p>
          <a:p>
            <a:endParaRPr lang="en-US" dirty="0"/>
          </a:p>
          <a:p>
            <a:pPr marL="285750" indent="-285750">
              <a:buFont typeface="Arial" panose="020B0604020202020204" pitchFamily="34" charset="0"/>
              <a:buChar char="•"/>
            </a:pPr>
            <a:r>
              <a:rPr lang="en-US" dirty="0"/>
              <a:t>Product Sneaks</a:t>
            </a:r>
          </a:p>
          <a:p>
            <a:pPr marL="285750" indent="-285750">
              <a:buFont typeface="Arial" panose="020B0604020202020204" pitchFamily="34" charset="0"/>
              <a:buChar char="•"/>
            </a:pPr>
            <a:r>
              <a:rPr lang="en-US" dirty="0"/>
              <a:t>Innovation Super Sessions</a:t>
            </a:r>
          </a:p>
          <a:p>
            <a:pPr marL="285750" indent="-285750">
              <a:buFont typeface="Arial" panose="020B0604020202020204" pitchFamily="34" charset="0"/>
              <a:buChar char="•"/>
            </a:pPr>
            <a:r>
              <a:rPr lang="en-US" dirty="0"/>
              <a:t>Keynotes Speakers</a:t>
            </a:r>
          </a:p>
          <a:p>
            <a:pPr marL="742950" lvl="1" indent="-285750">
              <a:buFont typeface="Arial" panose="020B0604020202020204" pitchFamily="34" charset="0"/>
              <a:buChar char="•"/>
            </a:pPr>
            <a:r>
              <a:rPr lang="en-US" dirty="0"/>
              <a:t>Adobe, AMD, Aaron Sorkin, T-Mobile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Last year’s Summit sessions are “On-Demand”</a:t>
            </a:r>
            <a:br>
              <a:rPr lang="en-US" dirty="0"/>
            </a:br>
            <a:r>
              <a:rPr lang="en-US" dirty="0"/>
              <a:t>https://business.adobe.com/summit/2022/sessions.html</a:t>
            </a:r>
          </a:p>
        </p:txBody>
      </p:sp>
    </p:spTree>
    <p:extLst>
      <p:ext uri="{BB962C8B-B14F-4D97-AF65-F5344CB8AC3E}">
        <p14:creationId xmlns:p14="http://schemas.microsoft.com/office/powerpoint/2010/main" val="55126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New Features/Fixes!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fontScale="92500" lnSpcReduction="10000"/>
          </a:bodyPr>
          <a:lstStyle/>
          <a:p>
            <a:r>
              <a:rPr lang="en-US" sz="3200" b="1" dirty="0"/>
              <a:t>Previously released:</a:t>
            </a:r>
          </a:p>
          <a:p>
            <a:pPr lvl="1"/>
            <a:r>
              <a:rPr lang="en-US" sz="2600" b="1" dirty="0"/>
              <a:t>Advanced Data Table enhancements</a:t>
            </a:r>
          </a:p>
          <a:p>
            <a:pPr lvl="2"/>
            <a:r>
              <a:rPr lang="en-US" sz="2133" b="1" dirty="0"/>
              <a:t>CSV use, filters, display options</a:t>
            </a:r>
          </a:p>
          <a:p>
            <a:pPr lvl="1"/>
            <a:r>
              <a:rPr lang="en-US" sz="2533" b="1" dirty="0"/>
              <a:t>Chevrons / Arrows - List component</a:t>
            </a:r>
          </a:p>
          <a:p>
            <a:r>
              <a:rPr lang="en-US" sz="2800" b="1" dirty="0"/>
              <a:t>Recent:</a:t>
            </a:r>
          </a:p>
          <a:p>
            <a:pPr lvl="1"/>
            <a:r>
              <a:rPr lang="en-US" sz="2533" b="1" dirty="0"/>
              <a:t>Theme-color accordions</a:t>
            </a:r>
          </a:p>
          <a:p>
            <a:pPr lvl="1"/>
            <a:r>
              <a:rPr lang="en-US" sz="2533" b="1" dirty="0"/>
              <a:t>Separator Component design options</a:t>
            </a:r>
          </a:p>
          <a:p>
            <a:pPr lvl="1"/>
            <a:r>
              <a:rPr lang="en-US" sz="2533" b="1" dirty="0"/>
              <a:t>Rounded corners – teasers/hero</a:t>
            </a:r>
          </a:p>
          <a:p>
            <a:pPr lvl="1"/>
            <a:r>
              <a:rPr lang="en-US" sz="2533" b="1" dirty="0"/>
              <a:t>Footer text alignment</a:t>
            </a:r>
          </a:p>
          <a:p>
            <a:pPr lvl="1"/>
            <a:r>
              <a:rPr lang="en-US" sz="2533" b="1" dirty="0"/>
              <a:t>Center and wide alignment for buttons</a:t>
            </a:r>
          </a:p>
          <a:p>
            <a:pPr lvl="1"/>
            <a:endParaRPr lang="en-US" sz="2533" b="1" dirty="0"/>
          </a:p>
          <a:p>
            <a:pPr lvl="1"/>
            <a:endParaRPr lang="en-US" sz="2533" b="1" dirty="0"/>
          </a:p>
          <a:p>
            <a:endParaRPr lang="en-US" sz="2933" b="1" dirty="0"/>
          </a:p>
          <a:p>
            <a:endParaRPr lang="en-US" sz="3200" b="1" dirty="0"/>
          </a:p>
          <a:p>
            <a:endParaRPr lang="en-US" sz="3200" b="1" dirty="0"/>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5757C157-79F5-447F-8ECA-3107471AB9AD}"/>
              </a:ext>
            </a:extLst>
          </p:cNvPr>
          <p:cNvPicPr>
            <a:picLocks noChangeAspect="1"/>
          </p:cNvPicPr>
          <p:nvPr/>
        </p:nvPicPr>
        <p:blipFill>
          <a:blip r:embed="rId2"/>
          <a:stretch>
            <a:fillRect/>
          </a:stretch>
        </p:blipFill>
        <p:spPr>
          <a:xfrm>
            <a:off x="7896341" y="1884472"/>
            <a:ext cx="3953990" cy="3089055"/>
          </a:xfrm>
          <a:prstGeom prst="rect">
            <a:avLst/>
          </a:prstGeom>
        </p:spPr>
      </p:pic>
    </p:spTree>
    <p:extLst>
      <p:ext uri="{BB962C8B-B14F-4D97-AF65-F5344CB8AC3E}">
        <p14:creationId xmlns:p14="http://schemas.microsoft.com/office/powerpoint/2010/main" val="3684481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Fixes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a:xfrm>
            <a:off x="914400" y="1600200"/>
            <a:ext cx="9652000" cy="3599873"/>
          </a:xfrm>
        </p:spPr>
        <p:txBody>
          <a:bodyPr>
            <a:normAutofit/>
          </a:bodyPr>
          <a:lstStyle/>
          <a:p>
            <a:endParaRPr lang="en-US" sz="1400" b="1" dirty="0"/>
          </a:p>
          <a:p>
            <a:r>
              <a:rPr lang="en-US" sz="1400" dirty="0">
                <a:solidFill>
                  <a:schemeClr val="tx1">
                    <a:lumMod val="50000"/>
                  </a:schemeClr>
                </a:solidFill>
              </a:rPr>
              <a:t>T</a:t>
            </a:r>
            <a:r>
              <a:rPr lang="en-US" sz="1400" i="0" dirty="0">
                <a:solidFill>
                  <a:schemeClr val="tx1">
                    <a:lumMod val="50000"/>
                  </a:schemeClr>
                </a:solidFill>
                <a:effectLst/>
              </a:rPr>
              <a:t>ables icon bug fix. Put in a switch to turn icons on and off. Set default to off.</a:t>
            </a:r>
          </a:p>
          <a:p>
            <a:r>
              <a:rPr lang="en-US" sz="1400" dirty="0">
                <a:solidFill>
                  <a:schemeClr val="tx1">
                    <a:lumMod val="50000"/>
                  </a:schemeClr>
                </a:solidFill>
              </a:rPr>
              <a:t>Table Headers will now be defaulted to theme color.</a:t>
            </a:r>
          </a:p>
          <a:p>
            <a:endParaRPr lang="en-US" sz="1400" b="1" dirty="0"/>
          </a:p>
          <a:p>
            <a:endParaRPr lang="en-US" sz="1400" dirty="0"/>
          </a:p>
        </p:txBody>
      </p:sp>
    </p:spTree>
    <p:extLst>
      <p:ext uri="{BB962C8B-B14F-4D97-AF65-F5344CB8AC3E}">
        <p14:creationId xmlns:p14="http://schemas.microsoft.com/office/powerpoint/2010/main" val="80170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Release Notes for October</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a:xfrm>
            <a:off x="914400" y="1600200"/>
            <a:ext cx="4782393" cy="4572000"/>
          </a:xfrm>
        </p:spPr>
        <p:txBody>
          <a:bodyPr>
            <a:noAutofit/>
          </a:bodyPr>
          <a:lstStyle/>
          <a:p>
            <a:pPr marL="0" indent="0">
              <a:buNone/>
            </a:pPr>
            <a:r>
              <a:rPr lang="en-US" sz="1050" b="1" dirty="0"/>
              <a:t>Release 2023-19</a:t>
            </a:r>
          </a:p>
          <a:p>
            <a:pPr marL="0" indent="0">
              <a:buNone/>
            </a:pPr>
            <a:endParaRPr lang="en-US" sz="1050" b="1" dirty="0"/>
          </a:p>
          <a:p>
            <a:r>
              <a:rPr lang="en-US" sz="1100" b="1" dirty="0">
                <a:latin typeface="+mn-lt"/>
              </a:rPr>
              <a:t>Embed component: added </a:t>
            </a:r>
            <a:r>
              <a:rPr lang="en-US" sz="1100" b="1" dirty="0" err="1">
                <a:latin typeface="+mn-lt"/>
              </a:rPr>
              <a:t>Paperform</a:t>
            </a:r>
            <a:r>
              <a:rPr lang="en-US" sz="1100" b="1" dirty="0">
                <a:latin typeface="+mn-lt"/>
              </a:rPr>
              <a:t> option</a:t>
            </a:r>
          </a:p>
          <a:p>
            <a:r>
              <a:rPr lang="en-US" sz="1100" b="1" dirty="0">
                <a:latin typeface="+mn-lt"/>
              </a:rPr>
              <a:t>Typography accessibility updates added with opt-in</a:t>
            </a:r>
          </a:p>
          <a:p>
            <a:r>
              <a:rPr lang="en-US" sz="1100" b="1" dirty="0">
                <a:latin typeface="+mn-lt"/>
              </a:rPr>
              <a:t>Font Awesome icons now managed via code</a:t>
            </a:r>
          </a:p>
          <a:p>
            <a:r>
              <a:rPr lang="en-US" sz="1100" b="1" dirty="0">
                <a:latin typeface="+mn-lt"/>
              </a:rPr>
              <a:t>Governor's Dashboard of Metrics Table - subcomponent of Advanced Data Table</a:t>
            </a:r>
          </a:p>
          <a:p>
            <a:r>
              <a:rPr lang="en-US" sz="1100" b="1" dirty="0">
                <a:latin typeface="+mn-lt"/>
              </a:rPr>
              <a:t>Content width for Card v2 component updated for accessibility</a:t>
            </a:r>
          </a:p>
          <a:p>
            <a:r>
              <a:rPr lang="en-US" sz="1100" b="1" dirty="0">
                <a:latin typeface="+mn-lt"/>
              </a:rPr>
              <a:t>Title component: chevron size issue on multi line title fixed</a:t>
            </a:r>
          </a:p>
          <a:p>
            <a:r>
              <a:rPr lang="en-US" sz="1100" b="1" dirty="0">
                <a:latin typeface="+mn-lt"/>
              </a:rPr>
              <a:t>Sticky top nav: magnifying glass bug on tablets fixed</a:t>
            </a:r>
          </a:p>
          <a:p>
            <a:r>
              <a:rPr lang="en-US" sz="1100" b="1" dirty="0">
                <a:latin typeface="+mn-lt"/>
              </a:rPr>
              <a:t>indicator bar: now appears in editor even if empty</a:t>
            </a:r>
          </a:p>
          <a:p>
            <a:r>
              <a:rPr lang="en-US" sz="1100" b="1" dirty="0">
                <a:latin typeface="+mn-lt"/>
              </a:rPr>
              <a:t>Advanced data table: manual row width and improved calculation</a:t>
            </a:r>
          </a:p>
          <a:p>
            <a:r>
              <a:rPr lang="en-US" sz="1100" b="1" dirty="0">
                <a:latin typeface="+mn-lt"/>
              </a:rPr>
              <a:t>accordion: color picker style variant added</a:t>
            </a:r>
          </a:p>
          <a:p>
            <a:r>
              <a:rPr lang="en-US" sz="1100" b="1" dirty="0">
                <a:latin typeface="+mn-lt"/>
              </a:rPr>
              <a:t>feature card: added ability to add image</a:t>
            </a:r>
          </a:p>
          <a:p>
            <a:endParaRPr lang="en-US" sz="1200" b="1" dirty="0"/>
          </a:p>
          <a:p>
            <a:endParaRPr lang="en-US" sz="1200" b="1" dirty="0"/>
          </a:p>
          <a:p>
            <a:endParaRPr lang="en-US" sz="1200" b="1" dirty="0"/>
          </a:p>
          <a:p>
            <a:endParaRPr lang="en-US" sz="1200" b="1" dirty="0"/>
          </a:p>
          <a:p>
            <a:endParaRPr lang="en-US" sz="1200" b="1" dirty="0"/>
          </a:p>
          <a:p>
            <a:endParaRPr lang="en-US" sz="1400" b="1" dirty="0"/>
          </a:p>
          <a:p>
            <a:endParaRPr lang="en-US" sz="1400" b="1" dirty="0"/>
          </a:p>
          <a:p>
            <a:endParaRPr lang="en-US" sz="1400" dirty="0"/>
          </a:p>
        </p:txBody>
      </p:sp>
      <p:sp>
        <p:nvSpPr>
          <p:cNvPr id="6" name="Content Placeholder 2">
            <a:extLst>
              <a:ext uri="{FF2B5EF4-FFF2-40B4-BE49-F238E27FC236}">
                <a16:creationId xmlns:a16="http://schemas.microsoft.com/office/drawing/2014/main" id="{FCF06D32-6A72-4F59-9A67-20A176468E9D}"/>
              </a:ext>
            </a:extLst>
          </p:cNvPr>
          <p:cNvSpPr txBox="1">
            <a:spLocks/>
          </p:cNvSpPr>
          <p:nvPr/>
        </p:nvSpPr>
        <p:spPr>
          <a:xfrm>
            <a:off x="5740398" y="1600199"/>
            <a:ext cx="4782393" cy="4571999"/>
          </a:xfrm>
          <a:prstGeom prst="rect">
            <a:avLst/>
          </a:prstGeom>
        </p:spPr>
        <p:txBody>
          <a:bodyPr vert="horz" lIns="91440" tIns="45720" rIns="91440" bIns="45720" rtlCol="0">
            <a:noAutofit/>
          </a:bodyPr>
          <a:lstStyle>
            <a:lvl1pPr marL="457189" indent="-457189" algn="l" defTabSz="1219170" rtl="0" eaLnBrk="1" latinLnBrk="0" hangingPunct="1">
              <a:spcBef>
                <a:spcPts val="533"/>
              </a:spcBef>
              <a:spcAft>
                <a:spcPts val="533"/>
              </a:spcAft>
              <a:buClr>
                <a:srgbClr val="464646"/>
              </a:buClr>
              <a:buSzPct val="85000"/>
              <a:buFont typeface="Arial" panose="020B0604020202020204" pitchFamily="34" charset="0"/>
              <a:buChar char="•"/>
              <a:defRPr sz="34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1pPr>
            <a:lvl2pPr marL="990575" indent="-380990" algn="l" defTabSz="1219170" rtl="0" eaLnBrk="1" latinLnBrk="0" hangingPunct="1">
              <a:spcBef>
                <a:spcPts val="533"/>
              </a:spcBef>
              <a:spcAft>
                <a:spcPts val="533"/>
              </a:spcAft>
              <a:buClr>
                <a:srgbClr val="464646"/>
              </a:buClr>
              <a:buSzPct val="95000"/>
              <a:buFont typeface="Arial" panose="020B0604020202020204" pitchFamily="34" charset="0"/>
              <a:buChar char="•"/>
              <a:defRPr sz="3200"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2pPr>
            <a:lvl3pPr marL="1523962" indent="-304792" algn="l" defTabSz="1219170" rtl="0" eaLnBrk="1" latinLnBrk="0" hangingPunct="1">
              <a:spcBef>
                <a:spcPts val="533"/>
              </a:spcBef>
              <a:spcAft>
                <a:spcPts val="533"/>
              </a:spcAft>
              <a:buClr>
                <a:srgbClr val="464646"/>
              </a:buClr>
              <a:buFont typeface="Arial" panose="020B0604020202020204" pitchFamily="34" charset="0"/>
              <a:buChar char="•"/>
              <a:defRPr sz="26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3pPr>
            <a:lvl4pPr marL="2133547" indent="-304792" algn="l" defTabSz="1219170" rtl="0" eaLnBrk="1" latinLnBrk="0" hangingPunct="1">
              <a:spcBef>
                <a:spcPts val="533"/>
              </a:spcBef>
              <a:spcAft>
                <a:spcPts val="533"/>
              </a:spcAft>
              <a:buClr>
                <a:srgbClr val="464646"/>
              </a:buClr>
              <a:buFont typeface="Arial" panose="020B0604020202020204" pitchFamily="34" charset="0"/>
              <a:buChar char="•"/>
              <a:defRPr sz="2133"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4pPr>
            <a:lvl5pPr marL="2743131" indent="-304792" algn="l" defTabSz="1219170" rtl="0" eaLnBrk="1" latinLnBrk="0" hangingPunct="1">
              <a:spcBef>
                <a:spcPts val="533"/>
              </a:spcBef>
              <a:spcAft>
                <a:spcPts val="533"/>
              </a:spcAft>
              <a:buClr>
                <a:srgbClr val="464646"/>
              </a:buClr>
              <a:buFont typeface="Arial" panose="020B0604020202020204" pitchFamily="34" charset="0"/>
              <a:buChar char="•"/>
              <a:defRPr sz="18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050" b="1" dirty="0"/>
              <a:t>Release 2023-20</a:t>
            </a:r>
          </a:p>
          <a:p>
            <a:pPr marL="0" indent="0">
              <a:buNone/>
            </a:pPr>
            <a:endParaRPr lang="en-US" sz="1100" b="1" dirty="0">
              <a:latin typeface="+mn-lt"/>
            </a:endParaRPr>
          </a:p>
          <a:p>
            <a:r>
              <a:rPr lang="en-US" sz="1100" b="1" i="0" dirty="0">
                <a:solidFill>
                  <a:schemeClr val="tx1"/>
                </a:solidFill>
                <a:effectLst/>
                <a:latin typeface="+mn-lt"/>
              </a:rPr>
              <a:t>Card: Remove policy duplicate</a:t>
            </a:r>
          </a:p>
          <a:p>
            <a:r>
              <a:rPr lang="en-US" sz="1100" b="1" i="0" dirty="0">
                <a:solidFill>
                  <a:schemeClr val="tx1">
                    <a:lumMod val="50000"/>
                  </a:schemeClr>
                </a:solidFill>
                <a:effectLst/>
                <a:latin typeface="+mn-lt"/>
              </a:rPr>
              <a:t>Events feed: Updated how new </a:t>
            </a:r>
            <a:r>
              <a:rPr lang="en-US" sz="1100" b="1" i="0" dirty="0" err="1">
                <a:solidFill>
                  <a:schemeClr val="tx1">
                    <a:lumMod val="50000"/>
                  </a:schemeClr>
                </a:solidFill>
                <a:effectLst/>
                <a:latin typeface="+mn-lt"/>
              </a:rPr>
              <a:t>eventsfeed</a:t>
            </a:r>
            <a:r>
              <a:rPr lang="en-US" sz="1100" b="1" i="0" dirty="0">
                <a:solidFill>
                  <a:schemeClr val="tx1">
                    <a:lumMod val="50000"/>
                  </a:schemeClr>
                </a:solidFill>
                <a:effectLst/>
                <a:latin typeface="+mn-lt"/>
              </a:rPr>
              <a:t> works.</a:t>
            </a:r>
            <a:endParaRPr lang="en-US" sz="1100" b="1" dirty="0">
              <a:solidFill>
                <a:schemeClr val="tx1">
                  <a:lumMod val="50000"/>
                </a:schemeClr>
              </a:solidFill>
              <a:latin typeface="+mn-lt"/>
            </a:endParaRPr>
          </a:p>
          <a:p>
            <a:r>
              <a:rPr lang="en-US" sz="1100" b="1" i="0" dirty="0" err="1">
                <a:solidFill>
                  <a:schemeClr val="tx1">
                    <a:lumMod val="50000"/>
                  </a:schemeClr>
                </a:solidFill>
                <a:effectLst/>
                <a:latin typeface="+mn-lt"/>
              </a:rPr>
              <a:t>Govdash</a:t>
            </a:r>
            <a:r>
              <a:rPr lang="en-US" sz="1100" b="1" i="0" dirty="0">
                <a:solidFill>
                  <a:schemeClr val="tx1">
                    <a:lumMod val="50000"/>
                  </a:schemeClr>
                </a:solidFill>
                <a:effectLst/>
                <a:latin typeface="+mn-lt"/>
              </a:rPr>
              <a:t> table: Empty space to the right was removed.</a:t>
            </a:r>
          </a:p>
          <a:p>
            <a:r>
              <a:rPr lang="en-US" sz="1100" b="1" dirty="0">
                <a:solidFill>
                  <a:schemeClr val="tx1">
                    <a:lumMod val="50000"/>
                  </a:schemeClr>
                </a:solidFill>
                <a:latin typeface="+mn-lt"/>
              </a:rPr>
              <a:t>README with PROD DNS</a:t>
            </a:r>
          </a:p>
          <a:p>
            <a:endParaRPr lang="en-US" sz="1200" b="1" dirty="0"/>
          </a:p>
          <a:p>
            <a:endParaRPr lang="en-US" sz="1200" b="1" dirty="0"/>
          </a:p>
          <a:p>
            <a:endParaRPr lang="en-US" sz="1200" b="1" dirty="0"/>
          </a:p>
          <a:p>
            <a:endParaRPr lang="en-US" sz="1400" b="1" dirty="0"/>
          </a:p>
          <a:p>
            <a:endParaRPr lang="en-US" sz="1400" b="1" dirty="0"/>
          </a:p>
          <a:p>
            <a:endParaRPr lang="en-US" sz="1400" dirty="0"/>
          </a:p>
        </p:txBody>
      </p:sp>
    </p:spTree>
    <p:extLst>
      <p:ext uri="{BB962C8B-B14F-4D97-AF65-F5344CB8AC3E}">
        <p14:creationId xmlns:p14="http://schemas.microsoft.com/office/powerpoint/2010/main" val="217963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Bug Squash!</a:t>
            </a:r>
          </a:p>
        </p:txBody>
      </p:sp>
      <p:sp>
        <p:nvSpPr>
          <p:cNvPr id="4" name="Content Placeholder 3"/>
          <p:cNvSpPr>
            <a:spLocks noGrp="1"/>
          </p:cNvSpPr>
          <p:nvPr>
            <p:ph idx="1"/>
          </p:nvPr>
        </p:nvSpPr>
        <p:spPr>
          <a:xfrm>
            <a:off x="914400" y="1600200"/>
            <a:ext cx="9384632" cy="3433618"/>
          </a:xfrm>
        </p:spPr>
        <p:txBody>
          <a:bodyPr>
            <a:normAutofit/>
          </a:bodyPr>
          <a:lstStyle/>
          <a:p>
            <a:r>
              <a:rPr lang="en-US" sz="2000" dirty="0"/>
              <a:t>Accordion Search, searches text component</a:t>
            </a:r>
          </a:p>
          <a:p>
            <a:r>
              <a:rPr lang="en-US" sz="2000" dirty="0"/>
              <a:t>Card fonts and letter spacings fixed</a:t>
            </a:r>
          </a:p>
          <a:p>
            <a:r>
              <a:rPr lang="en-US" sz="2000" dirty="0"/>
              <a:t>Expandable accordion bug fixed, expands only the parent</a:t>
            </a:r>
          </a:p>
          <a:p>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408177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err="1"/>
              <a:t>SiteImprove</a:t>
            </a:r>
            <a:endParaRPr lang="en-US" dirty="0"/>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a:bodyPr>
          <a:lstStyle/>
          <a:p>
            <a:r>
              <a:rPr lang="en-US" sz="3200" dirty="0"/>
              <a:t>Broken link checker</a:t>
            </a:r>
          </a:p>
          <a:p>
            <a:r>
              <a:rPr lang="en-US" sz="3200" dirty="0"/>
              <a:t>Readability score</a:t>
            </a:r>
          </a:p>
          <a:p>
            <a:r>
              <a:rPr lang="en-US" sz="3200" dirty="0"/>
              <a:t>SEO improvement</a:t>
            </a:r>
          </a:p>
          <a:p>
            <a:r>
              <a:rPr lang="en-US" sz="3200" dirty="0"/>
              <a:t>Web Accessibility</a:t>
            </a:r>
          </a:p>
          <a:p>
            <a:r>
              <a:rPr lang="en-US" sz="3200" dirty="0"/>
              <a:t>Inventory</a:t>
            </a:r>
          </a:p>
          <a:p>
            <a:r>
              <a:rPr lang="en-US" sz="3200" dirty="0"/>
              <a:t>New </a:t>
            </a:r>
            <a:r>
              <a:rPr lang="en-US" sz="3200" dirty="0" err="1"/>
              <a:t>Liaiason</a:t>
            </a:r>
            <a:endParaRPr lang="en-US" dirty="0"/>
          </a:p>
          <a:p>
            <a:endParaRPr lang="en-US" b="1" dirty="0"/>
          </a:p>
          <a:p>
            <a:endParaRPr lang="en-US" dirty="0"/>
          </a:p>
        </p:txBody>
      </p:sp>
      <p:pic>
        <p:nvPicPr>
          <p:cNvPr id="5" name="Picture 4">
            <a:extLst>
              <a:ext uri="{FF2B5EF4-FFF2-40B4-BE49-F238E27FC236}">
                <a16:creationId xmlns:a16="http://schemas.microsoft.com/office/drawing/2014/main" id="{0948253A-D67F-4938-9EEE-8A24A1DA339D}"/>
              </a:ext>
            </a:extLst>
          </p:cNvPr>
          <p:cNvPicPr>
            <a:picLocks noChangeAspect="1"/>
          </p:cNvPicPr>
          <p:nvPr/>
        </p:nvPicPr>
        <p:blipFill>
          <a:blip r:embed="rId2"/>
          <a:stretch>
            <a:fillRect/>
          </a:stretch>
        </p:blipFill>
        <p:spPr>
          <a:xfrm>
            <a:off x="6304212" y="854964"/>
            <a:ext cx="4861102" cy="3345913"/>
          </a:xfrm>
          <a:prstGeom prst="rect">
            <a:avLst/>
          </a:prstGeom>
        </p:spPr>
      </p:pic>
    </p:spTree>
    <p:extLst>
      <p:ext uri="{BB962C8B-B14F-4D97-AF65-F5344CB8AC3E}">
        <p14:creationId xmlns:p14="http://schemas.microsoft.com/office/powerpoint/2010/main" val="103889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4" name="Content Placeholder 3"/>
          <p:cNvSpPr>
            <a:spLocks noGrp="1"/>
          </p:cNvSpPr>
          <p:nvPr>
            <p:ph idx="1"/>
          </p:nvPr>
        </p:nvSpPr>
        <p:spPr>
          <a:xfrm>
            <a:off x="914400" y="1600200"/>
            <a:ext cx="9384632" cy="4924778"/>
          </a:xfrm>
        </p:spPr>
        <p:txBody>
          <a:bodyPr>
            <a:normAutofit/>
          </a:bodyPr>
          <a:lstStyle/>
          <a:p>
            <a:r>
              <a:rPr lang="en-US" dirty="0"/>
              <a:t>Open Forum</a:t>
            </a:r>
          </a:p>
          <a:p>
            <a:r>
              <a:rPr lang="en-US" dirty="0"/>
              <a:t>Release Notes </a:t>
            </a:r>
          </a:p>
          <a:p>
            <a:r>
              <a:rPr lang="en-US" dirty="0"/>
              <a:t>New Features</a:t>
            </a:r>
          </a:p>
          <a:p>
            <a:r>
              <a:rPr lang="en-US" dirty="0"/>
              <a:t>Showcase</a:t>
            </a:r>
          </a:p>
          <a:p>
            <a:r>
              <a:rPr lang="en-US" dirty="0"/>
              <a:t>Support Items</a:t>
            </a:r>
          </a:p>
          <a:p>
            <a:endParaRPr lang="en-US" dirty="0"/>
          </a:p>
        </p:txBody>
      </p:sp>
    </p:spTree>
    <p:extLst>
      <p:ext uri="{BB962C8B-B14F-4D97-AF65-F5344CB8AC3E}">
        <p14:creationId xmlns:p14="http://schemas.microsoft.com/office/powerpoint/2010/main" val="2912635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Fix/Update/Feature Upcoming Releases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lstStyle/>
          <a:p>
            <a:r>
              <a:rPr lang="en-US" sz="3200" b="1" dirty="0"/>
              <a:t>New Service Pack upgrade</a:t>
            </a:r>
          </a:p>
          <a:p>
            <a:r>
              <a:rPr lang="en-US" sz="3200" b="1" dirty="0"/>
              <a:t>Tentative go-live July/August</a:t>
            </a:r>
          </a:p>
          <a:p>
            <a:endParaRPr lang="en-US" sz="3200" b="1" dirty="0"/>
          </a:p>
          <a:p>
            <a:endParaRPr lang="en-US" b="1" dirty="0"/>
          </a:p>
          <a:p>
            <a:endParaRPr lang="en-US" b="1" dirty="0"/>
          </a:p>
          <a:p>
            <a:endParaRPr lang="en-US" dirty="0"/>
          </a:p>
        </p:txBody>
      </p:sp>
    </p:spTree>
    <p:extLst>
      <p:ext uri="{BB962C8B-B14F-4D97-AF65-F5344CB8AC3E}">
        <p14:creationId xmlns:p14="http://schemas.microsoft.com/office/powerpoint/2010/main" val="2881239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of note:</a:t>
            </a:r>
          </a:p>
        </p:txBody>
      </p:sp>
      <p:sp>
        <p:nvSpPr>
          <p:cNvPr id="4" name="Content Placeholder 3"/>
          <p:cNvSpPr>
            <a:spLocks noGrp="1"/>
          </p:cNvSpPr>
          <p:nvPr>
            <p:ph idx="1"/>
          </p:nvPr>
        </p:nvSpPr>
        <p:spPr/>
        <p:txBody>
          <a:bodyPr>
            <a:normAutofit fontScale="70000" lnSpcReduction="20000"/>
          </a:bodyPr>
          <a:lstStyle/>
          <a:p>
            <a:pPr lvl="1"/>
            <a:r>
              <a:rPr lang="en-US" b="1" dirty="0"/>
              <a:t>Analytics access</a:t>
            </a:r>
            <a:br>
              <a:rPr lang="en-US" b="1" dirty="0"/>
            </a:br>
            <a:r>
              <a:rPr lang="en-US" b="1" dirty="0"/>
              <a:t>https://experience.adobe.com</a:t>
            </a:r>
          </a:p>
          <a:p>
            <a:pPr lvl="1"/>
            <a:endParaRPr lang="en-US" b="1" dirty="0"/>
          </a:p>
          <a:p>
            <a:pPr lvl="1"/>
            <a:r>
              <a:rPr lang="en-US" b="1" dirty="0"/>
              <a:t>Adobe All Access Training   </a:t>
            </a:r>
            <a:br>
              <a:rPr lang="en-US" b="1" dirty="0"/>
            </a:br>
            <a:r>
              <a:rPr lang="en-US" b="1" dirty="0"/>
              <a:t>https://learning.adobe.com</a:t>
            </a:r>
          </a:p>
          <a:p>
            <a:pPr lvl="1"/>
            <a:endParaRPr lang="en-US" b="1" dirty="0"/>
          </a:p>
          <a:p>
            <a:pPr lvl="1"/>
            <a:r>
              <a:rPr lang="en-US" b="1" dirty="0"/>
              <a:t>Adobe Experience League (QUICK VIDEOS)</a:t>
            </a:r>
            <a:br>
              <a:rPr lang="en-US" b="1" dirty="0"/>
            </a:br>
            <a:r>
              <a:rPr lang="en-US" b="1" dirty="0"/>
              <a:t>https://experienceleague.adobe.com</a:t>
            </a:r>
          </a:p>
          <a:p>
            <a:pPr lvl="1"/>
            <a:endParaRPr lang="en-US" b="1" dirty="0"/>
          </a:p>
          <a:p>
            <a:pPr lvl="1"/>
            <a:r>
              <a:rPr lang="en-US" b="1" dirty="0"/>
              <a:t>AEM Sites specific documentation</a:t>
            </a:r>
            <a:br>
              <a:rPr lang="en-US" b="1" dirty="0"/>
            </a:br>
            <a:r>
              <a:rPr lang="en-US" b="1" dirty="0"/>
              <a:t>https://experienceleague.adobe.com/docs/experience-manager-learn/sites/overview.html</a:t>
            </a:r>
            <a:endParaRPr lang="en-US" dirty="0"/>
          </a:p>
          <a:p>
            <a:endParaRPr lang="en-US" dirty="0"/>
          </a:p>
        </p:txBody>
      </p:sp>
    </p:spTree>
    <p:extLst>
      <p:ext uri="{BB962C8B-B14F-4D97-AF65-F5344CB8AC3E}">
        <p14:creationId xmlns:p14="http://schemas.microsoft.com/office/powerpoint/2010/main" val="2650033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Adobe Analytics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a:bodyPr>
          <a:lstStyle/>
          <a:p>
            <a:r>
              <a:rPr lang="en-US" dirty="0"/>
              <a:t>How do I find what people are searching for on my site?</a:t>
            </a:r>
          </a:p>
          <a:p>
            <a:endParaRPr lang="en-US" dirty="0"/>
          </a:p>
        </p:txBody>
      </p:sp>
      <p:pic>
        <p:nvPicPr>
          <p:cNvPr id="5" name="Picture 4">
            <a:extLst>
              <a:ext uri="{FF2B5EF4-FFF2-40B4-BE49-F238E27FC236}">
                <a16:creationId xmlns:a16="http://schemas.microsoft.com/office/drawing/2014/main" id="{7DA27B11-584B-4878-B604-83A827BC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019" y="371619"/>
            <a:ext cx="1182861" cy="1182861"/>
          </a:xfrm>
          <a:prstGeom prst="rect">
            <a:avLst/>
          </a:prstGeom>
        </p:spPr>
      </p:pic>
      <p:pic>
        <p:nvPicPr>
          <p:cNvPr id="7" name="Picture 6">
            <a:extLst>
              <a:ext uri="{FF2B5EF4-FFF2-40B4-BE49-F238E27FC236}">
                <a16:creationId xmlns:a16="http://schemas.microsoft.com/office/drawing/2014/main" id="{7D8C8E9F-A5B9-4E12-98FD-51420025424B}"/>
              </a:ext>
            </a:extLst>
          </p:cNvPr>
          <p:cNvPicPr>
            <a:picLocks noChangeAspect="1"/>
          </p:cNvPicPr>
          <p:nvPr/>
        </p:nvPicPr>
        <p:blipFill>
          <a:blip r:embed="rId3"/>
          <a:stretch>
            <a:fillRect/>
          </a:stretch>
        </p:blipFill>
        <p:spPr>
          <a:xfrm>
            <a:off x="3612995" y="3060969"/>
            <a:ext cx="4468930" cy="315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4665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CCB2-5DE4-499E-8F2A-6F8D2E644D3B}"/>
              </a:ext>
            </a:extLst>
          </p:cNvPr>
          <p:cNvSpPr>
            <a:spLocks noGrp="1"/>
          </p:cNvSpPr>
          <p:nvPr>
            <p:ph type="title"/>
          </p:nvPr>
        </p:nvSpPr>
        <p:spPr/>
        <p:txBody>
          <a:bodyPr/>
          <a:lstStyle/>
          <a:p>
            <a:r>
              <a:rPr lang="en-US" dirty="0"/>
              <a:t>Teams Support Channel</a:t>
            </a:r>
          </a:p>
        </p:txBody>
      </p:sp>
      <p:sp>
        <p:nvSpPr>
          <p:cNvPr id="3" name="Content Placeholder 2">
            <a:extLst>
              <a:ext uri="{FF2B5EF4-FFF2-40B4-BE49-F238E27FC236}">
                <a16:creationId xmlns:a16="http://schemas.microsoft.com/office/drawing/2014/main" id="{DDD5547F-5AB2-4568-B831-94EF7BD93EBA}"/>
              </a:ext>
            </a:extLst>
          </p:cNvPr>
          <p:cNvSpPr>
            <a:spLocks noGrp="1"/>
          </p:cNvSpPr>
          <p:nvPr>
            <p:ph idx="1"/>
          </p:nvPr>
        </p:nvSpPr>
        <p:spPr>
          <a:xfrm>
            <a:off x="914400" y="1600200"/>
            <a:ext cx="9652000" cy="5010912"/>
          </a:xfrm>
        </p:spPr>
        <p:txBody>
          <a:bodyPr>
            <a:normAutofit/>
          </a:bodyPr>
          <a:lstStyle/>
          <a:p>
            <a:endParaRPr lang="en-US" dirty="0"/>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6C061494-A5C4-4DFD-ACB3-EA3748CC070D}"/>
              </a:ext>
            </a:extLst>
          </p:cNvPr>
          <p:cNvPicPr>
            <a:picLocks noChangeAspect="1"/>
          </p:cNvPicPr>
          <p:nvPr/>
        </p:nvPicPr>
        <p:blipFill>
          <a:blip r:embed="rId3"/>
          <a:stretch>
            <a:fillRect/>
          </a:stretch>
        </p:blipFill>
        <p:spPr>
          <a:xfrm>
            <a:off x="1066800" y="1600200"/>
            <a:ext cx="4124901" cy="1600423"/>
          </a:xfrm>
          <a:prstGeom prst="rect">
            <a:avLst/>
          </a:prstGeom>
        </p:spPr>
      </p:pic>
      <p:sp>
        <p:nvSpPr>
          <p:cNvPr id="7" name="Content Placeholder 2">
            <a:extLst>
              <a:ext uri="{FF2B5EF4-FFF2-40B4-BE49-F238E27FC236}">
                <a16:creationId xmlns:a16="http://schemas.microsoft.com/office/drawing/2014/main" id="{DDB30632-CBB6-4355-8FED-96B3FF70F41F}"/>
              </a:ext>
            </a:extLst>
          </p:cNvPr>
          <p:cNvSpPr txBox="1">
            <a:spLocks/>
          </p:cNvSpPr>
          <p:nvPr/>
        </p:nvSpPr>
        <p:spPr>
          <a:xfrm>
            <a:off x="1066800" y="3657378"/>
            <a:ext cx="9652000" cy="3106134"/>
          </a:xfrm>
          <a:prstGeom prst="rect">
            <a:avLst/>
          </a:prstGeom>
        </p:spPr>
        <p:txBody>
          <a:bodyPr vert="horz" lIns="91440" tIns="45720" rIns="91440" bIns="45720" rtlCol="0">
            <a:normAutofit/>
          </a:bodyPr>
          <a:lstStyle>
            <a:lvl1pPr marL="457189" indent="-457189" algn="l" defTabSz="1219170" rtl="0" eaLnBrk="1" latinLnBrk="0" hangingPunct="1">
              <a:spcBef>
                <a:spcPts val="533"/>
              </a:spcBef>
              <a:spcAft>
                <a:spcPts val="533"/>
              </a:spcAft>
              <a:buClr>
                <a:srgbClr val="464646"/>
              </a:buClr>
              <a:buSzPct val="85000"/>
              <a:buFont typeface="Arial" panose="020B0604020202020204" pitchFamily="34" charset="0"/>
              <a:buChar char="•"/>
              <a:defRPr sz="34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1pPr>
            <a:lvl2pPr marL="990575" indent="-380990" algn="l" defTabSz="1219170" rtl="0" eaLnBrk="1" latinLnBrk="0" hangingPunct="1">
              <a:spcBef>
                <a:spcPts val="533"/>
              </a:spcBef>
              <a:spcAft>
                <a:spcPts val="533"/>
              </a:spcAft>
              <a:buClr>
                <a:srgbClr val="464646"/>
              </a:buClr>
              <a:buSzPct val="95000"/>
              <a:buFont typeface="Arial" panose="020B0604020202020204" pitchFamily="34" charset="0"/>
              <a:buChar char="•"/>
              <a:defRPr sz="3200"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2pPr>
            <a:lvl3pPr marL="1523962" indent="-304792" algn="l" defTabSz="1219170" rtl="0" eaLnBrk="1" latinLnBrk="0" hangingPunct="1">
              <a:spcBef>
                <a:spcPts val="533"/>
              </a:spcBef>
              <a:spcAft>
                <a:spcPts val="533"/>
              </a:spcAft>
              <a:buClr>
                <a:srgbClr val="464646"/>
              </a:buClr>
              <a:buFont typeface="Arial" panose="020B0604020202020204" pitchFamily="34" charset="0"/>
              <a:buChar char="•"/>
              <a:defRPr sz="26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3pPr>
            <a:lvl4pPr marL="2133547" indent="-304792" algn="l" defTabSz="1219170" rtl="0" eaLnBrk="1" latinLnBrk="0" hangingPunct="1">
              <a:spcBef>
                <a:spcPts val="533"/>
              </a:spcBef>
              <a:spcAft>
                <a:spcPts val="533"/>
              </a:spcAft>
              <a:buClr>
                <a:srgbClr val="464646"/>
              </a:buClr>
              <a:buFont typeface="Arial" panose="020B0604020202020204" pitchFamily="34" charset="0"/>
              <a:buChar char="•"/>
              <a:defRPr sz="2133"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4pPr>
            <a:lvl5pPr marL="2743131" indent="-304792" algn="l" defTabSz="1219170" rtl="0" eaLnBrk="1" latinLnBrk="0" hangingPunct="1">
              <a:spcBef>
                <a:spcPts val="533"/>
              </a:spcBef>
              <a:spcAft>
                <a:spcPts val="533"/>
              </a:spcAft>
              <a:buClr>
                <a:srgbClr val="464646"/>
              </a:buClr>
              <a:buFont typeface="Arial" panose="020B0604020202020204" pitchFamily="34" charset="0"/>
              <a:buChar char="•"/>
              <a:defRPr sz="1867" kern="1200">
                <a:solidFill>
                  <a:srgbClr val="464646"/>
                </a:solidFill>
                <a:latin typeface="Century Gothic" panose="020B050202020202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b="1" dirty="0"/>
              <a:t>Teams Channel name change:</a:t>
            </a:r>
          </a:p>
          <a:p>
            <a:pPr lvl="1"/>
            <a:r>
              <a:rPr lang="en-US" b="1" dirty="0"/>
              <a:t>“AEM Authors Support Channel”</a:t>
            </a:r>
          </a:p>
          <a:p>
            <a:r>
              <a:rPr lang="en-US" b="1" dirty="0"/>
              <a:t>Improved User Request form</a:t>
            </a:r>
          </a:p>
          <a:p>
            <a:endParaRPr lang="en-US" dirty="0"/>
          </a:p>
          <a:p>
            <a:endParaRPr lang="en-US" dirty="0"/>
          </a:p>
          <a:p>
            <a:endParaRPr lang="en-US" dirty="0"/>
          </a:p>
          <a:p>
            <a:pPr lvl="1"/>
            <a:endParaRPr lang="en-US" dirty="0"/>
          </a:p>
        </p:txBody>
      </p:sp>
      <p:pic>
        <p:nvPicPr>
          <p:cNvPr id="6" name="Picture 5">
            <a:extLst>
              <a:ext uri="{FF2B5EF4-FFF2-40B4-BE49-F238E27FC236}">
                <a16:creationId xmlns:a16="http://schemas.microsoft.com/office/drawing/2014/main" id="{69CF8D60-6AB2-405C-B816-CC687D30AF56}"/>
              </a:ext>
            </a:extLst>
          </p:cNvPr>
          <p:cNvPicPr>
            <a:picLocks noChangeAspect="1"/>
          </p:cNvPicPr>
          <p:nvPr/>
        </p:nvPicPr>
        <p:blipFill>
          <a:blip r:embed="rId4"/>
          <a:stretch>
            <a:fillRect/>
          </a:stretch>
        </p:blipFill>
        <p:spPr>
          <a:xfrm>
            <a:off x="992155" y="1348331"/>
            <a:ext cx="4610500" cy="2156647"/>
          </a:xfrm>
          <a:prstGeom prst="rect">
            <a:avLst/>
          </a:prstGeom>
        </p:spPr>
      </p:pic>
    </p:spTree>
    <p:extLst>
      <p:ext uri="{BB962C8B-B14F-4D97-AF65-F5344CB8AC3E}">
        <p14:creationId xmlns:p14="http://schemas.microsoft.com/office/powerpoint/2010/main" val="2509036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CCB2-5DE4-499E-8F2A-6F8D2E644D3B}"/>
              </a:ext>
            </a:extLst>
          </p:cNvPr>
          <p:cNvSpPr>
            <a:spLocks noGrp="1"/>
          </p:cNvSpPr>
          <p:nvPr>
            <p:ph type="title"/>
          </p:nvPr>
        </p:nvSpPr>
        <p:spPr/>
        <p:txBody>
          <a:bodyPr/>
          <a:lstStyle/>
          <a:p>
            <a:r>
              <a:rPr lang="en-US" dirty="0"/>
              <a:t>Support Items/Notes</a:t>
            </a:r>
          </a:p>
        </p:txBody>
      </p:sp>
      <p:sp>
        <p:nvSpPr>
          <p:cNvPr id="3" name="Content Placeholder 2">
            <a:extLst>
              <a:ext uri="{FF2B5EF4-FFF2-40B4-BE49-F238E27FC236}">
                <a16:creationId xmlns:a16="http://schemas.microsoft.com/office/drawing/2014/main" id="{DDD5547F-5AB2-4568-B831-94EF7BD93EBA}"/>
              </a:ext>
            </a:extLst>
          </p:cNvPr>
          <p:cNvSpPr>
            <a:spLocks noGrp="1"/>
          </p:cNvSpPr>
          <p:nvPr>
            <p:ph idx="1"/>
          </p:nvPr>
        </p:nvSpPr>
        <p:spPr>
          <a:xfrm>
            <a:off x="914400" y="1600200"/>
            <a:ext cx="9652000" cy="5010912"/>
          </a:xfrm>
        </p:spPr>
        <p:txBody>
          <a:bodyPr>
            <a:normAutofit lnSpcReduction="10000"/>
          </a:bodyPr>
          <a:lstStyle/>
          <a:p>
            <a:r>
              <a:rPr lang="en-US" dirty="0"/>
              <a:t>AEM User </a:t>
            </a:r>
            <a:r>
              <a:rPr lang="en-US" b="1" dirty="0"/>
              <a:t>Access Requests</a:t>
            </a:r>
            <a:br>
              <a:rPr lang="en-US" b="1" dirty="0"/>
            </a:br>
            <a:r>
              <a:rPr lang="en-US" b="1" dirty="0"/>
              <a:t>Email to </a:t>
            </a:r>
            <a:r>
              <a:rPr lang="en-US" b="1" dirty="0">
                <a:hlinkClick r:id="rId3"/>
              </a:rPr>
              <a:t>servicedesk@omes.ok.gov</a:t>
            </a:r>
            <a:endParaRPr lang="en-US" b="1" dirty="0"/>
          </a:p>
          <a:p>
            <a:pPr lvl="1"/>
            <a:r>
              <a:rPr lang="en-US" dirty="0"/>
              <a:t>Or</a:t>
            </a:r>
            <a:r>
              <a:rPr lang="en-US" b="1" dirty="0"/>
              <a:t> AEM User Request Form</a:t>
            </a:r>
          </a:p>
          <a:p>
            <a:r>
              <a:rPr lang="en-US" dirty="0"/>
              <a:t>Include – Name, Email, Website URL, Role</a:t>
            </a:r>
          </a:p>
          <a:p>
            <a:r>
              <a:rPr lang="en-US" dirty="0"/>
              <a:t>If </a:t>
            </a:r>
            <a:r>
              <a:rPr lang="en-US" b="1" dirty="0"/>
              <a:t>DSR</a:t>
            </a:r>
            <a:r>
              <a:rPr lang="en-US" dirty="0"/>
              <a:t> is known, please ask for their approval in email thread</a:t>
            </a:r>
          </a:p>
          <a:p>
            <a:r>
              <a:rPr lang="en-US" dirty="0"/>
              <a:t>For support requests to Web Team individuals – </a:t>
            </a:r>
            <a:r>
              <a:rPr lang="en-US" u="sng" dirty="0"/>
              <a:t>include </a:t>
            </a:r>
            <a:r>
              <a:rPr lang="en-US" b="1" u="sng" dirty="0"/>
              <a:t>servicedesk@omes.ok.gov</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37863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Recent or Upcoming AEM sites</a:t>
            </a:r>
          </a:p>
        </p:txBody>
      </p:sp>
      <p:sp>
        <p:nvSpPr>
          <p:cNvPr id="5" name="Rectangle 1">
            <a:extLst>
              <a:ext uri="{FF2B5EF4-FFF2-40B4-BE49-F238E27FC236}">
                <a16:creationId xmlns:a16="http://schemas.microsoft.com/office/drawing/2014/main" id="{CE67AE1A-CC89-4584-911A-E0CED0A25548}"/>
              </a:ext>
            </a:extLst>
          </p:cNvPr>
          <p:cNvSpPr>
            <a:spLocks noChangeArrowheads="1"/>
          </p:cNvSpPr>
          <p:nvPr/>
        </p:nvSpPr>
        <p:spPr bwMode="auto">
          <a:xfrm>
            <a:off x="914400" y="2514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9">
            <a:extLst>
              <a:ext uri="{FF2B5EF4-FFF2-40B4-BE49-F238E27FC236}">
                <a16:creationId xmlns:a16="http://schemas.microsoft.com/office/drawing/2014/main" id="{CB65D11F-E633-4C8F-8AE1-BC2C2E28A3DF}"/>
              </a:ext>
            </a:extLst>
          </p:cNvPr>
          <p:cNvSpPr>
            <a:spLocks noGrp="1"/>
          </p:cNvSpPr>
          <p:nvPr>
            <p:ph idx="1"/>
          </p:nvPr>
        </p:nvSpPr>
        <p:spPr>
          <a:xfrm>
            <a:off x="914399" y="1600200"/>
            <a:ext cx="8949447" cy="4572000"/>
          </a:xfrm>
        </p:spPr>
        <p:txBody>
          <a:bodyPr>
            <a:normAutofit fontScale="92500" lnSpcReduction="10000"/>
          </a:bodyPr>
          <a:lstStyle/>
          <a:p>
            <a:pPr marL="0" indent="0" algn="l" rtl="0" eaLnBrk="1" fontAlgn="ctr" latinLnBrk="0" hangingPunct="1">
              <a:spcBef>
                <a:spcPts val="0"/>
              </a:spcBef>
              <a:spcAft>
                <a:spcPts val="0"/>
              </a:spcAft>
              <a:buNone/>
            </a:pPr>
            <a:r>
              <a:rPr lang="en-US" sz="2000" b="1" i="0" u="none" strike="noStrike" kern="1200" dirty="0">
                <a:solidFill>
                  <a:srgbClr val="464646"/>
                </a:solidFill>
                <a:effectLst/>
                <a:latin typeface="Calibri" panose="020F0502020204030204" pitchFamily="34" charset="0"/>
              </a:rPr>
              <a:t>Recent Launches</a:t>
            </a:r>
            <a:endParaRPr lang="en-US" sz="2000" b="0" i="0" u="none" strike="noStrike" kern="1200" dirty="0">
              <a:solidFill>
                <a:srgbClr val="464646"/>
              </a:solidFill>
              <a:effectLst/>
              <a:latin typeface="Calibri" panose="020F0502020204030204" pitchFamily="34" charset="0"/>
            </a:endParaRPr>
          </a:p>
          <a:p>
            <a:pPr fontAlgn="ctr">
              <a:spcBef>
                <a:spcPts val="0"/>
              </a:spcBef>
              <a:spcAft>
                <a:spcPts val="0"/>
              </a:spcAft>
            </a:pPr>
            <a:endParaRPr lang="en-US" sz="2000" dirty="0">
              <a:latin typeface="Calibri" panose="020F0502020204030204" pitchFamily="34" charset="0"/>
            </a:endParaRPr>
          </a:p>
          <a:p>
            <a:pPr fontAlgn="ctr">
              <a:spcBef>
                <a:spcPts val="0"/>
              </a:spcBef>
              <a:spcAft>
                <a:spcPts val="0"/>
              </a:spcAft>
            </a:pPr>
            <a:r>
              <a:rPr lang="en-US" sz="2000" dirty="0">
                <a:latin typeface="Calibri" panose="020F0502020204030204" pitchFamily="34" charset="0"/>
              </a:rPr>
              <a:t>Board of Licensed Social Workers</a:t>
            </a:r>
          </a:p>
          <a:p>
            <a:pPr fontAlgn="ctr">
              <a:spcBef>
                <a:spcPts val="0"/>
              </a:spcBef>
              <a:spcAft>
                <a:spcPts val="0"/>
              </a:spcAft>
            </a:pPr>
            <a:r>
              <a:rPr lang="en-US" sz="2000" dirty="0">
                <a:latin typeface="Calibri" panose="020F0502020204030204" pitchFamily="34" charset="0"/>
              </a:rPr>
              <a:t>Pharmacy Board</a:t>
            </a:r>
          </a:p>
          <a:p>
            <a:pPr fontAlgn="ctr">
              <a:spcBef>
                <a:spcPts val="0"/>
              </a:spcBef>
              <a:spcAft>
                <a:spcPts val="0"/>
              </a:spcAft>
            </a:pPr>
            <a:r>
              <a:rPr lang="en-US" sz="2000" dirty="0">
                <a:latin typeface="Calibri" panose="020F0502020204030204" pitchFamily="34" charset="0"/>
              </a:rPr>
              <a:t>State Treasurer</a:t>
            </a:r>
          </a:p>
          <a:p>
            <a:pPr fontAlgn="ctr">
              <a:spcBef>
                <a:spcPts val="0"/>
              </a:spcBef>
              <a:spcAft>
                <a:spcPts val="0"/>
              </a:spcAft>
            </a:pPr>
            <a:r>
              <a:rPr lang="en-US" sz="2000" dirty="0">
                <a:latin typeface="Calibri" panose="020F0502020204030204" pitchFamily="34" charset="0"/>
              </a:rPr>
              <a:t>Abstractors Board</a:t>
            </a:r>
          </a:p>
          <a:p>
            <a:pPr fontAlgn="ctr">
              <a:spcBef>
                <a:spcPts val="0"/>
              </a:spcBef>
              <a:spcAft>
                <a:spcPts val="0"/>
              </a:spcAft>
            </a:pPr>
            <a:r>
              <a:rPr lang="en-US" sz="2000" dirty="0">
                <a:latin typeface="Calibri" panose="020F0502020204030204" pitchFamily="34" charset="0"/>
              </a:rPr>
              <a:t>Private Vocational Schools Board</a:t>
            </a:r>
          </a:p>
          <a:p>
            <a:pPr fontAlgn="ctr">
              <a:spcBef>
                <a:spcPts val="0"/>
              </a:spcBef>
              <a:spcAft>
                <a:spcPts val="0"/>
              </a:spcAft>
            </a:pPr>
            <a:r>
              <a:rPr lang="en-US" sz="2000" dirty="0">
                <a:latin typeface="Calibri" panose="020F0502020204030204" pitchFamily="34" charset="0"/>
              </a:rPr>
              <a:t>Chiropractic Board</a:t>
            </a:r>
          </a:p>
          <a:p>
            <a:pPr fontAlgn="ctr">
              <a:spcBef>
                <a:spcPts val="0"/>
              </a:spcBef>
              <a:spcAft>
                <a:spcPts val="0"/>
              </a:spcAft>
            </a:pPr>
            <a:r>
              <a:rPr lang="en-US" sz="2000" dirty="0">
                <a:latin typeface="Calibri" panose="020F0502020204030204" pitchFamily="34" charset="0"/>
              </a:rPr>
              <a:t>Incentive Evaluation Commission</a:t>
            </a:r>
          </a:p>
          <a:p>
            <a:pPr marL="0" algn="l" rtl="0" eaLnBrk="1" fontAlgn="ctr" latinLnBrk="0" hangingPunct="1">
              <a:spcBef>
                <a:spcPts val="0"/>
              </a:spcBef>
              <a:spcAft>
                <a:spcPts val="0"/>
              </a:spcAft>
            </a:pPr>
            <a:endParaRPr lang="en-US" sz="2000" dirty="0">
              <a:latin typeface="Calibri" panose="020F0502020204030204" pitchFamily="34" charset="0"/>
            </a:endParaRPr>
          </a:p>
          <a:p>
            <a:pPr marL="0" indent="0" algn="l" rtl="0" eaLnBrk="1" fontAlgn="ctr" latinLnBrk="0" hangingPunct="1">
              <a:spcBef>
                <a:spcPts val="0"/>
              </a:spcBef>
              <a:spcAft>
                <a:spcPts val="0"/>
              </a:spcAft>
              <a:buNone/>
            </a:pPr>
            <a:r>
              <a:rPr lang="en-US" sz="2000" b="1" i="0" u="none" strike="noStrike" dirty="0">
                <a:effectLst/>
                <a:latin typeface="Calibri" panose="020F0502020204030204" pitchFamily="34" charset="0"/>
              </a:rPr>
              <a:t>Upcoming Projects/Releases</a:t>
            </a:r>
          </a:p>
          <a:p>
            <a:pPr marL="0" indent="0" algn="l" rtl="0" eaLnBrk="1" fontAlgn="ctr" latinLnBrk="0" hangingPunct="1">
              <a:spcBef>
                <a:spcPts val="0"/>
              </a:spcBef>
              <a:spcAft>
                <a:spcPts val="0"/>
              </a:spcAft>
              <a:buNone/>
            </a:pPr>
            <a:endParaRPr lang="en-US" sz="2000" dirty="0">
              <a:latin typeface="Calibri" panose="020F0502020204030204" pitchFamily="34" charset="0"/>
            </a:endParaRPr>
          </a:p>
          <a:p>
            <a:pPr fontAlgn="ctr">
              <a:spcBef>
                <a:spcPts val="0"/>
              </a:spcBef>
              <a:spcAft>
                <a:spcPts val="0"/>
              </a:spcAft>
            </a:pPr>
            <a:r>
              <a:rPr lang="en-US" sz="2000" dirty="0">
                <a:latin typeface="Calibri" panose="020F0502020204030204" pitchFamily="34" charset="0"/>
              </a:rPr>
              <a:t>Speech Pathology</a:t>
            </a:r>
          </a:p>
          <a:p>
            <a:pPr fontAlgn="ctr">
              <a:spcBef>
                <a:spcPts val="0"/>
              </a:spcBef>
              <a:spcAft>
                <a:spcPts val="0"/>
              </a:spcAft>
            </a:pPr>
            <a:r>
              <a:rPr lang="en-US" sz="2000" dirty="0">
                <a:latin typeface="Calibri" panose="020F0502020204030204" pitchFamily="34" charset="0"/>
              </a:rPr>
              <a:t>Consumer Credit</a:t>
            </a:r>
          </a:p>
          <a:p>
            <a:pPr fontAlgn="ctr">
              <a:spcBef>
                <a:spcPts val="0"/>
              </a:spcBef>
              <a:spcAft>
                <a:spcPts val="0"/>
              </a:spcAft>
            </a:pPr>
            <a:r>
              <a:rPr lang="en-US" sz="2000" dirty="0">
                <a:latin typeface="Calibri" panose="020F0502020204030204" pitchFamily="34" charset="0"/>
              </a:rPr>
              <a:t>Highway Safety Office</a:t>
            </a:r>
          </a:p>
          <a:p>
            <a:pPr fontAlgn="ctr">
              <a:spcBef>
                <a:spcPts val="0"/>
              </a:spcBef>
              <a:spcAft>
                <a:spcPts val="0"/>
              </a:spcAft>
            </a:pPr>
            <a:r>
              <a:rPr lang="en-US" sz="2000" dirty="0">
                <a:latin typeface="Calibri" panose="020F0502020204030204" pitchFamily="34" charset="0"/>
              </a:rPr>
              <a:t>Behavior Health</a:t>
            </a:r>
          </a:p>
          <a:p>
            <a:pPr fontAlgn="ctr">
              <a:spcBef>
                <a:spcPts val="0"/>
              </a:spcBef>
              <a:spcAft>
                <a:spcPts val="0"/>
              </a:spcAft>
            </a:pPr>
            <a:r>
              <a:rPr lang="en-US" sz="2000" dirty="0">
                <a:latin typeface="Calibri" panose="020F0502020204030204" pitchFamily="34" charset="0"/>
              </a:rPr>
              <a:t>Uniform Building Code Commission</a:t>
            </a:r>
            <a:endParaRPr lang="en-US" sz="1800" dirty="0">
              <a:latin typeface="Calibri" panose="020F0502020204030204" pitchFamily="34" charset="0"/>
            </a:endParaRPr>
          </a:p>
          <a:p>
            <a:pPr fontAlgn="ctr">
              <a:spcBef>
                <a:spcPts val="0"/>
              </a:spcBef>
              <a:spcAft>
                <a:spcPts val="0"/>
              </a:spcAft>
            </a:pPr>
            <a:endParaRPr lang="en-US" sz="1800" dirty="0">
              <a:latin typeface="Calibri" panose="020F0502020204030204" pitchFamily="34" charset="0"/>
            </a:endParaRPr>
          </a:p>
          <a:p>
            <a:pPr fontAlgn="ctr">
              <a:spcBef>
                <a:spcPts val="0"/>
              </a:spcBef>
              <a:spcAft>
                <a:spcPts val="0"/>
              </a:spcAft>
            </a:pPr>
            <a:endParaRPr lang="en-US" sz="1800" b="0" i="0" u="none" strike="noStrike" dirty="0">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869289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96BF39-1EFD-41BA-8C07-EFAD2C844694}"/>
              </a:ext>
            </a:extLst>
          </p:cNvPr>
          <p:cNvSpPr txBox="1">
            <a:spLocks/>
          </p:cNvSpPr>
          <p:nvPr/>
        </p:nvSpPr>
        <p:spPr>
          <a:xfrm>
            <a:off x="3699345" y="316217"/>
            <a:ext cx="4641091" cy="1399032"/>
          </a:xfrm>
          <a:prstGeom prst="rect">
            <a:avLst/>
          </a:prstGeom>
        </p:spPr>
        <p:txBody>
          <a:bodyPr vert="horz" lIns="91440" tIns="45720" rIns="91440" bIns="45720" rtlCol="0" anchor="b">
            <a:normAutofit/>
          </a:bodyPr>
          <a:lstStyle>
            <a:lvl1pPr algn="l" defTabSz="1219170" rtl="0" eaLnBrk="1" latinLnBrk="0" hangingPunct="1">
              <a:spcBef>
                <a:spcPct val="0"/>
              </a:spcBef>
              <a:buNone/>
              <a:defRPr sz="6400" b="0" kern="1200" baseline="0">
                <a:solidFill>
                  <a:srgbClr val="464646"/>
                </a:solidFill>
                <a:latin typeface="Century Gothic" panose="020B0502020202020204" pitchFamily="34" charset="0"/>
                <a:ea typeface="Verdana" panose="020B0604030504040204" pitchFamily="34" charset="0"/>
                <a:cs typeface="Verdana" panose="020B0604030504040204" pitchFamily="34" charset="0"/>
              </a:defRPr>
            </a:lvl1pPr>
          </a:lstStyle>
          <a:p>
            <a:r>
              <a:rPr lang="en-US" b="1" dirty="0"/>
              <a:t>Fall is here!</a:t>
            </a:r>
          </a:p>
        </p:txBody>
      </p:sp>
      <p:pic>
        <p:nvPicPr>
          <p:cNvPr id="3" name="Picture 2" descr="A road with trees on either side&#10;&#10;Description automatically generated with medium confidence">
            <a:extLst>
              <a:ext uri="{FF2B5EF4-FFF2-40B4-BE49-F238E27FC236}">
                <a16:creationId xmlns:a16="http://schemas.microsoft.com/office/drawing/2014/main" id="{C4FFB28B-7CF0-84F8-599E-89AAE1834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763" y="1715249"/>
            <a:ext cx="5098473" cy="3400734"/>
          </a:xfrm>
          <a:prstGeom prst="rect">
            <a:avLst/>
          </a:prstGeom>
        </p:spPr>
      </p:pic>
    </p:spTree>
    <p:extLst>
      <p:ext uri="{BB962C8B-B14F-4D97-AF65-F5344CB8AC3E}">
        <p14:creationId xmlns:p14="http://schemas.microsoft.com/office/powerpoint/2010/main" val="347004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Open Forum!</a:t>
            </a:r>
          </a:p>
        </p:txBody>
      </p:sp>
      <p:pic>
        <p:nvPicPr>
          <p:cNvPr id="5" name="Graphic 4" descr="Meeting outline">
            <a:extLst>
              <a:ext uri="{FF2B5EF4-FFF2-40B4-BE49-F238E27FC236}">
                <a16:creationId xmlns:a16="http://schemas.microsoft.com/office/drawing/2014/main" id="{6EEE2428-4FAE-4784-9D10-42343497B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4470" y="277639"/>
            <a:ext cx="2645121" cy="2645121"/>
          </a:xfrm>
          <a:prstGeom prst="rect">
            <a:avLst/>
          </a:prstGeom>
        </p:spPr>
      </p:pic>
      <p:graphicFrame>
        <p:nvGraphicFramePr>
          <p:cNvPr id="4" name="Object 3">
            <a:extLst>
              <a:ext uri="{FF2B5EF4-FFF2-40B4-BE49-F238E27FC236}">
                <a16:creationId xmlns:a16="http://schemas.microsoft.com/office/drawing/2014/main" id="{99F8D84D-9327-4990-805C-6BB2E13F18F3}"/>
              </a:ext>
            </a:extLst>
          </p:cNvPr>
          <p:cNvGraphicFramePr>
            <a:graphicFrameLocks noChangeAspect="1"/>
          </p:cNvGraphicFramePr>
          <p:nvPr>
            <p:extLst>
              <p:ext uri="{D42A27DB-BD31-4B8C-83A1-F6EECF244321}">
                <p14:modId xmlns:p14="http://schemas.microsoft.com/office/powerpoint/2010/main" val="1435496470"/>
              </p:ext>
            </p:extLst>
          </p:nvPr>
        </p:nvGraphicFramePr>
        <p:xfrm>
          <a:off x="5927050" y="155448"/>
          <a:ext cx="5994400" cy="4857750"/>
        </p:xfrm>
        <a:graphic>
          <a:graphicData uri="http://schemas.openxmlformats.org/presentationml/2006/ole">
            <mc:AlternateContent xmlns:mc="http://schemas.openxmlformats.org/markup-compatibility/2006">
              <mc:Choice xmlns:v="urn:schemas-microsoft-com:vml" Requires="v">
                <p:oleObj r:id="rId4" imgW="5995080" imgH="4858200" progId="">
                  <p:embed/>
                </p:oleObj>
              </mc:Choice>
              <mc:Fallback>
                <p:oleObj r:id="rId4" imgW="5995080" imgH="4858200" progId="">
                  <p:embed/>
                  <p:pic>
                    <p:nvPicPr>
                      <p:cNvPr id="0" name=""/>
                      <p:cNvPicPr/>
                      <p:nvPr/>
                    </p:nvPicPr>
                    <p:blipFill>
                      <a:blip r:embed="rId5"/>
                      <a:stretch>
                        <a:fillRect/>
                      </a:stretch>
                    </p:blipFill>
                    <p:spPr>
                      <a:xfrm>
                        <a:off x="5927050" y="155448"/>
                        <a:ext cx="5994400" cy="485775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lstStyle/>
          <a:p>
            <a:r>
              <a:rPr lang="en-US" dirty="0"/>
              <a:t>Authoring questions</a:t>
            </a:r>
          </a:p>
          <a:p>
            <a:r>
              <a:rPr lang="en-US" dirty="0"/>
              <a:t>Show ‘n’ tell	</a:t>
            </a:r>
          </a:p>
          <a:p>
            <a:r>
              <a:rPr lang="en-US" dirty="0"/>
              <a:t>Design patterns, </a:t>
            </a:r>
            <a:br>
              <a:rPr lang="en-US" dirty="0"/>
            </a:br>
            <a:r>
              <a:rPr lang="en-US" dirty="0"/>
              <a:t>creative content </a:t>
            </a:r>
            <a:br>
              <a:rPr lang="en-US" dirty="0"/>
            </a:br>
            <a:r>
              <a:rPr lang="en-US" dirty="0"/>
              <a:t>presentations, tips</a:t>
            </a:r>
          </a:p>
          <a:p>
            <a:r>
              <a:rPr lang="en-US" dirty="0"/>
              <a:t>Best practices found</a:t>
            </a:r>
          </a:p>
          <a:p>
            <a:r>
              <a:rPr lang="en-US" dirty="0"/>
              <a:t>Kudos received</a:t>
            </a:r>
          </a:p>
        </p:txBody>
      </p:sp>
    </p:spTree>
    <p:extLst>
      <p:ext uri="{BB962C8B-B14F-4D97-AF65-F5344CB8AC3E}">
        <p14:creationId xmlns:p14="http://schemas.microsoft.com/office/powerpoint/2010/main" val="342956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New Features</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p:txBody>
          <a:bodyPr>
            <a:normAutofit fontScale="92500" lnSpcReduction="20000"/>
          </a:bodyPr>
          <a:lstStyle/>
          <a:p>
            <a:r>
              <a:rPr lang="en-US" dirty="0"/>
              <a:t>New Event Feed style</a:t>
            </a:r>
          </a:p>
          <a:p>
            <a:r>
              <a:rPr lang="en-US" dirty="0"/>
              <a:t>Enabled search text within accordion</a:t>
            </a:r>
          </a:p>
          <a:p>
            <a:r>
              <a:rPr lang="en-US" dirty="0"/>
              <a:t>Open All/Close All Accordion expansion of the parent accordion only</a:t>
            </a:r>
          </a:p>
          <a:p>
            <a:r>
              <a:rPr lang="en-US" dirty="0"/>
              <a:t>Card V2 options/enhancements</a:t>
            </a:r>
          </a:p>
          <a:p>
            <a:r>
              <a:rPr lang="en-US" dirty="0"/>
              <a:t>Advanced Data Table icons switching to a style option instead of default.</a:t>
            </a:r>
          </a:p>
          <a:p>
            <a:r>
              <a:rPr lang="en-US" dirty="0"/>
              <a:t>The Default tables header color will now be the Theme color instead of blue. </a:t>
            </a:r>
          </a:p>
        </p:txBody>
      </p:sp>
    </p:spTree>
    <p:extLst>
      <p:ext uri="{BB962C8B-B14F-4D97-AF65-F5344CB8AC3E}">
        <p14:creationId xmlns:p14="http://schemas.microsoft.com/office/powerpoint/2010/main" val="240423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Adobe Analytics Presentation – User Fallout and Flows</a:t>
            </a:r>
          </a:p>
        </p:txBody>
      </p:sp>
      <p:sp>
        <p:nvSpPr>
          <p:cNvPr id="4" name="Content Placeholder 3"/>
          <p:cNvSpPr>
            <a:spLocks noGrp="1"/>
          </p:cNvSpPr>
          <p:nvPr>
            <p:ph idx="1"/>
          </p:nvPr>
        </p:nvSpPr>
        <p:spPr>
          <a:xfrm>
            <a:off x="756357" y="4030133"/>
            <a:ext cx="8955814" cy="2940756"/>
          </a:xfrm>
        </p:spPr>
        <p:txBody>
          <a:bodyPr>
            <a:normAutofit/>
          </a:bodyPr>
          <a:lstStyle/>
          <a:p>
            <a:pPr lvl="1"/>
            <a:endParaRPr lang="en-US" dirty="0"/>
          </a:p>
          <a:p>
            <a:pPr lvl="1"/>
            <a:endParaRPr lang="en-US" dirty="0"/>
          </a:p>
          <a:p>
            <a:pPr lvl="1"/>
            <a:endParaRPr lang="en-US" dirty="0"/>
          </a:p>
        </p:txBody>
      </p:sp>
      <p:sp>
        <p:nvSpPr>
          <p:cNvPr id="6" name="TextBox 5">
            <a:extLst>
              <a:ext uri="{FF2B5EF4-FFF2-40B4-BE49-F238E27FC236}">
                <a16:creationId xmlns:a16="http://schemas.microsoft.com/office/drawing/2014/main" id="{F3D36606-6084-4E16-86B6-673189292FB1}"/>
              </a:ext>
            </a:extLst>
          </p:cNvPr>
          <p:cNvSpPr txBox="1"/>
          <p:nvPr/>
        </p:nvSpPr>
        <p:spPr>
          <a:xfrm>
            <a:off x="2608253" y="1896698"/>
            <a:ext cx="5398963" cy="2185214"/>
          </a:xfrm>
          <a:prstGeom prst="rect">
            <a:avLst/>
          </a:prstGeom>
          <a:noFill/>
        </p:spPr>
        <p:txBody>
          <a:bodyPr wrap="square" rtlCol="0">
            <a:spAutoFit/>
          </a:bodyPr>
          <a:lstStyle/>
          <a:p>
            <a:r>
              <a:rPr lang="en-US" sz="1600" i="1" dirty="0"/>
              <a:t>Presented by</a:t>
            </a:r>
            <a:br>
              <a:rPr lang="en-US" b="1" dirty="0"/>
            </a:br>
            <a:r>
              <a:rPr lang="en-US" sz="2400" b="1" dirty="0"/>
              <a:t>Mike Cook</a:t>
            </a:r>
          </a:p>
          <a:p>
            <a:r>
              <a:rPr lang="en-US" sz="2400" b="0" i="0" dirty="0">
                <a:solidFill>
                  <a:srgbClr val="2C2C2C"/>
                </a:solidFill>
                <a:effectLst/>
                <a:latin typeface="Calibri" panose="020F0502020204030204" pitchFamily="34" charset="0"/>
              </a:rPr>
              <a:t>Sr. Technical Account Manager</a:t>
            </a:r>
          </a:p>
          <a:p>
            <a:br>
              <a:rPr lang="en-US" sz="2400" b="0" i="0" dirty="0">
                <a:solidFill>
                  <a:srgbClr val="2C2C2C"/>
                </a:solidFill>
                <a:effectLst/>
                <a:latin typeface="Calibri" panose="020F0502020204030204" pitchFamily="34" charset="0"/>
              </a:rPr>
            </a:br>
            <a:br>
              <a:rPr lang="en-US" sz="2400" dirty="0"/>
            </a:br>
            <a:endParaRPr lang="en-US" sz="2400" dirty="0"/>
          </a:p>
        </p:txBody>
      </p:sp>
      <p:cxnSp>
        <p:nvCxnSpPr>
          <p:cNvPr id="9" name="Straight Connector 8">
            <a:extLst>
              <a:ext uri="{FF2B5EF4-FFF2-40B4-BE49-F238E27FC236}">
                <a16:creationId xmlns:a16="http://schemas.microsoft.com/office/drawing/2014/main" id="{33639250-6379-4D94-A421-77DD285D60A3}"/>
              </a:ext>
            </a:extLst>
          </p:cNvPr>
          <p:cNvCxnSpPr>
            <a:cxnSpLocks/>
          </p:cNvCxnSpPr>
          <p:nvPr/>
        </p:nvCxnSpPr>
        <p:spPr>
          <a:xfrm>
            <a:off x="2400581" y="2008827"/>
            <a:ext cx="0" cy="277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6740971B-DDDB-4BC7-9C46-E8D1D505F573}"/>
              </a:ext>
            </a:extLst>
          </p:cNvPr>
          <p:cNvPicPr>
            <a:picLocks noChangeAspect="1"/>
          </p:cNvPicPr>
          <p:nvPr/>
        </p:nvPicPr>
        <p:blipFill>
          <a:blip r:embed="rId3"/>
          <a:stretch>
            <a:fillRect/>
          </a:stretch>
        </p:blipFill>
        <p:spPr>
          <a:xfrm>
            <a:off x="3452327" y="3397110"/>
            <a:ext cx="5613113" cy="3009654"/>
          </a:xfrm>
          <a:prstGeom prst="rect">
            <a:avLst/>
          </a:prstGeom>
        </p:spPr>
      </p:pic>
      <p:pic>
        <p:nvPicPr>
          <p:cNvPr id="11" name="Picture 10" descr="A person smiling for the camera&#10;&#10;Description automatically generated with medium confidence">
            <a:extLst>
              <a:ext uri="{FF2B5EF4-FFF2-40B4-BE49-F238E27FC236}">
                <a16:creationId xmlns:a16="http://schemas.microsoft.com/office/drawing/2014/main" id="{4FCA3EF2-260F-4DD5-B3EB-EDC80FCA60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25157" y="1999290"/>
            <a:ext cx="1237782" cy="1567857"/>
          </a:xfrm>
          <a:prstGeom prst="rect">
            <a:avLst/>
          </a:prstGeom>
        </p:spPr>
      </p:pic>
    </p:spTree>
    <p:extLst>
      <p:ext uri="{BB962C8B-B14F-4D97-AF65-F5344CB8AC3E}">
        <p14:creationId xmlns:p14="http://schemas.microsoft.com/office/powerpoint/2010/main" val="165117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971A-231E-4226-B44B-C77F2B9FF16C}"/>
              </a:ext>
            </a:extLst>
          </p:cNvPr>
          <p:cNvSpPr>
            <a:spLocks noGrp="1"/>
          </p:cNvSpPr>
          <p:nvPr>
            <p:ph type="title"/>
          </p:nvPr>
        </p:nvSpPr>
        <p:spPr/>
        <p:txBody>
          <a:bodyPr/>
          <a:lstStyle/>
          <a:p>
            <a:r>
              <a:rPr lang="en-US" dirty="0"/>
              <a:t>AEM User Request Form</a:t>
            </a:r>
          </a:p>
        </p:txBody>
      </p:sp>
      <p:sp>
        <p:nvSpPr>
          <p:cNvPr id="3" name="Content Placeholder 2">
            <a:extLst>
              <a:ext uri="{FF2B5EF4-FFF2-40B4-BE49-F238E27FC236}">
                <a16:creationId xmlns:a16="http://schemas.microsoft.com/office/drawing/2014/main" id="{E7C926C1-C3BB-44AE-8E67-3548668ACFC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6B29A5F-F8C2-4802-83A6-0D4BA567FAF3}"/>
              </a:ext>
            </a:extLst>
          </p:cNvPr>
          <p:cNvPicPr>
            <a:picLocks noChangeAspect="1"/>
          </p:cNvPicPr>
          <p:nvPr/>
        </p:nvPicPr>
        <p:blipFill>
          <a:blip r:embed="rId2"/>
          <a:stretch>
            <a:fillRect/>
          </a:stretch>
        </p:blipFill>
        <p:spPr>
          <a:xfrm>
            <a:off x="797449" y="1600200"/>
            <a:ext cx="7656394" cy="4572000"/>
          </a:xfrm>
          <a:prstGeom prst="rect">
            <a:avLst/>
          </a:prstGeom>
        </p:spPr>
      </p:pic>
    </p:spTree>
    <p:extLst>
      <p:ext uri="{BB962C8B-B14F-4D97-AF65-F5344CB8AC3E}">
        <p14:creationId xmlns:p14="http://schemas.microsoft.com/office/powerpoint/2010/main" val="165334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ABE5-CEA5-4EAB-9CCA-F483F5385A19}"/>
              </a:ext>
            </a:extLst>
          </p:cNvPr>
          <p:cNvSpPr>
            <a:spLocks noGrp="1"/>
          </p:cNvSpPr>
          <p:nvPr>
            <p:ph type="title"/>
          </p:nvPr>
        </p:nvSpPr>
        <p:spPr/>
        <p:txBody>
          <a:bodyPr/>
          <a:lstStyle/>
          <a:p>
            <a:r>
              <a:rPr lang="en-US" dirty="0"/>
              <a:t>Learning.adobe.com</a:t>
            </a:r>
          </a:p>
        </p:txBody>
      </p:sp>
      <p:sp>
        <p:nvSpPr>
          <p:cNvPr id="3" name="Content Placeholder 2">
            <a:extLst>
              <a:ext uri="{FF2B5EF4-FFF2-40B4-BE49-F238E27FC236}">
                <a16:creationId xmlns:a16="http://schemas.microsoft.com/office/drawing/2014/main" id="{BE55EF98-4B5C-4683-A046-0864E74E82DA}"/>
              </a:ext>
            </a:extLst>
          </p:cNvPr>
          <p:cNvSpPr>
            <a:spLocks noGrp="1"/>
          </p:cNvSpPr>
          <p:nvPr>
            <p:ph idx="1"/>
          </p:nvPr>
        </p:nvSpPr>
        <p:spPr>
          <a:xfrm>
            <a:off x="914400" y="2337584"/>
            <a:ext cx="9651998" cy="3834615"/>
          </a:xfrm>
        </p:spPr>
        <p:txBody>
          <a:bodyPr>
            <a:normAutofit fontScale="77500" lnSpcReduction="20000"/>
          </a:bodyPr>
          <a:lstStyle/>
          <a:p>
            <a:r>
              <a:rPr lang="en-US" sz="3200" dirty="0"/>
              <a:t>Author and Manage Pages Using Adobe Experience Manager Sites I &amp; II</a:t>
            </a:r>
          </a:p>
          <a:p>
            <a:pPr lvl="1"/>
            <a:r>
              <a:rPr lang="en-US" dirty="0"/>
              <a:t>Two separate courses now</a:t>
            </a:r>
            <a:br>
              <a:rPr lang="en-US" sz="3200" dirty="0"/>
            </a:br>
            <a:endParaRPr lang="en-US" sz="3200" dirty="0"/>
          </a:p>
          <a:p>
            <a:r>
              <a:rPr lang="en-US" sz="3200" dirty="0"/>
              <a:t>As always these are </a:t>
            </a:r>
            <a:r>
              <a:rPr lang="en-US" sz="3200" u="sng" dirty="0"/>
              <a:t>free</a:t>
            </a:r>
            <a:r>
              <a:rPr lang="en-US" sz="3200" dirty="0"/>
              <a:t> to any State Employee</a:t>
            </a:r>
            <a:br>
              <a:rPr lang="en-US" sz="3200" dirty="0"/>
            </a:br>
            <a:endParaRPr lang="en-US" sz="3200" dirty="0"/>
          </a:p>
          <a:p>
            <a:r>
              <a:rPr lang="en-US" sz="3200" dirty="0"/>
              <a:t>Want specific training not in catalog? Ask us about building custom-tailored training.</a:t>
            </a:r>
            <a:br>
              <a:rPr lang="en-US" sz="3200" dirty="0"/>
            </a:br>
            <a:endParaRPr lang="en-US" sz="3200" dirty="0"/>
          </a:p>
          <a:p>
            <a:r>
              <a:rPr lang="en-US" sz="3200" u="sng" dirty="0"/>
              <a:t>learning.adobe.com/catalog</a:t>
            </a:r>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4350C3CD-BFE5-4C90-99C2-2C28EF7E1EA3}"/>
              </a:ext>
            </a:extLst>
          </p:cNvPr>
          <p:cNvPicPr>
            <a:picLocks noChangeAspect="1"/>
          </p:cNvPicPr>
          <p:nvPr/>
        </p:nvPicPr>
        <p:blipFill>
          <a:blip r:embed="rId2"/>
          <a:stretch>
            <a:fillRect/>
          </a:stretch>
        </p:blipFill>
        <p:spPr>
          <a:xfrm>
            <a:off x="914399" y="430677"/>
            <a:ext cx="6773220" cy="1476581"/>
          </a:xfrm>
          <a:prstGeom prst="rect">
            <a:avLst/>
          </a:prstGeom>
        </p:spPr>
      </p:pic>
      <p:sp>
        <p:nvSpPr>
          <p:cNvPr id="6" name="Rectangle 5">
            <a:extLst>
              <a:ext uri="{FF2B5EF4-FFF2-40B4-BE49-F238E27FC236}">
                <a16:creationId xmlns:a16="http://schemas.microsoft.com/office/drawing/2014/main" id="{3E8C37AD-4EBE-48B1-993E-D9F2CF53F095}"/>
              </a:ext>
            </a:extLst>
          </p:cNvPr>
          <p:cNvSpPr/>
          <p:nvPr/>
        </p:nvSpPr>
        <p:spPr>
          <a:xfrm>
            <a:off x="983411" y="1319842"/>
            <a:ext cx="3502325" cy="336430"/>
          </a:xfrm>
          <a:prstGeom prst="rect">
            <a:avLst/>
          </a:prstGeom>
          <a:solidFill>
            <a:srgbClr val="EC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20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Adobe Activity Map Browser Extension</a:t>
            </a:r>
          </a:p>
        </p:txBody>
      </p:sp>
      <p:sp>
        <p:nvSpPr>
          <p:cNvPr id="4" name="Content Placeholder 3"/>
          <p:cNvSpPr>
            <a:spLocks noGrp="1"/>
          </p:cNvSpPr>
          <p:nvPr>
            <p:ph idx="1"/>
          </p:nvPr>
        </p:nvSpPr>
        <p:spPr>
          <a:xfrm>
            <a:off x="914399" y="1554480"/>
            <a:ext cx="8955814" cy="2940756"/>
          </a:xfrm>
        </p:spPr>
        <p:txBody>
          <a:bodyPr>
            <a:normAutofit/>
          </a:bodyPr>
          <a:lstStyle/>
          <a:p>
            <a:pPr lvl="1"/>
            <a:endParaRPr lang="en-US" dirty="0"/>
          </a:p>
          <a:p>
            <a:pPr lvl="1"/>
            <a:endParaRPr lang="en-US" dirty="0"/>
          </a:p>
          <a:p>
            <a:pPr lvl="1"/>
            <a:endParaRPr lang="en-US" dirty="0"/>
          </a:p>
        </p:txBody>
      </p:sp>
      <p:sp>
        <p:nvSpPr>
          <p:cNvPr id="6" name="TextBox 5">
            <a:extLst>
              <a:ext uri="{FF2B5EF4-FFF2-40B4-BE49-F238E27FC236}">
                <a16:creationId xmlns:a16="http://schemas.microsoft.com/office/drawing/2014/main" id="{F3D36606-6084-4E16-86B6-673189292FB1}"/>
              </a:ext>
            </a:extLst>
          </p:cNvPr>
          <p:cNvSpPr txBox="1"/>
          <p:nvPr/>
        </p:nvSpPr>
        <p:spPr>
          <a:xfrm>
            <a:off x="832103" y="2953512"/>
            <a:ext cx="6345937" cy="1200329"/>
          </a:xfrm>
          <a:prstGeom prst="rect">
            <a:avLst/>
          </a:prstGeom>
          <a:noFill/>
        </p:spPr>
        <p:txBody>
          <a:bodyPr wrap="square" rtlCol="0">
            <a:spAutoFit/>
          </a:bodyPr>
          <a:lstStyle/>
          <a:p>
            <a:r>
              <a:rPr lang="en-US" sz="2400" b="0" i="0" dirty="0">
                <a:solidFill>
                  <a:srgbClr val="2C2C2C"/>
                </a:solidFill>
                <a:effectLst/>
                <a:latin typeface="Calibri" panose="020F0502020204030204" pitchFamily="34" charset="0"/>
              </a:rPr>
              <a:t>Chrome Web Store | Extensions</a:t>
            </a:r>
            <a:br>
              <a:rPr lang="en-US" sz="2400" b="0" i="0" dirty="0">
                <a:solidFill>
                  <a:srgbClr val="2C2C2C"/>
                </a:solidFill>
                <a:effectLst/>
                <a:latin typeface="Calibri" panose="020F0502020204030204" pitchFamily="34" charset="0"/>
              </a:rPr>
            </a:br>
            <a:br>
              <a:rPr lang="en-US" sz="2400" dirty="0"/>
            </a:br>
            <a:endParaRPr lang="en-US" sz="2400" dirty="0"/>
          </a:p>
        </p:txBody>
      </p:sp>
      <p:pic>
        <p:nvPicPr>
          <p:cNvPr id="8" name="Picture 7">
            <a:extLst>
              <a:ext uri="{FF2B5EF4-FFF2-40B4-BE49-F238E27FC236}">
                <a16:creationId xmlns:a16="http://schemas.microsoft.com/office/drawing/2014/main" id="{B9BB55F7-BA1B-423F-A99E-022E4C1F289A}"/>
              </a:ext>
            </a:extLst>
          </p:cNvPr>
          <p:cNvPicPr>
            <a:picLocks noChangeAspect="1"/>
          </p:cNvPicPr>
          <p:nvPr/>
        </p:nvPicPr>
        <p:blipFill>
          <a:blip r:embed="rId3"/>
          <a:stretch>
            <a:fillRect/>
          </a:stretch>
        </p:blipFill>
        <p:spPr>
          <a:xfrm>
            <a:off x="822959" y="1389888"/>
            <a:ext cx="3600953" cy="1086002"/>
          </a:xfrm>
          <a:prstGeom prst="rect">
            <a:avLst/>
          </a:prstGeom>
        </p:spPr>
      </p:pic>
    </p:spTree>
    <p:extLst>
      <p:ext uri="{BB962C8B-B14F-4D97-AF65-F5344CB8AC3E}">
        <p14:creationId xmlns:p14="http://schemas.microsoft.com/office/powerpoint/2010/main" val="580471035"/>
      </p:ext>
    </p:extLst>
  </p:cSld>
  <p:clrMapOvr>
    <a:masterClrMapping/>
  </p:clrMapOvr>
</p:sld>
</file>

<file path=ppt/theme/theme1.xml><?xml version="1.0" encoding="utf-8"?>
<a:theme xmlns:a="http://schemas.openxmlformats.org/drawingml/2006/main" name="Custom Design">
  <a:themeElements>
    <a:clrScheme name="Custom 2">
      <a:dk1>
        <a:srgbClr val="464646"/>
      </a:dk1>
      <a:lt1>
        <a:srgbClr val="8B8F92"/>
      </a:lt1>
      <a:dk2>
        <a:srgbClr val="D7EFF1"/>
      </a:dk2>
      <a:lt2>
        <a:srgbClr val="89D0D5"/>
      </a:lt2>
      <a:accent1>
        <a:srgbClr val="D15521"/>
      </a:accent1>
      <a:accent2>
        <a:srgbClr val="659A40"/>
      </a:accent2>
      <a:accent3>
        <a:srgbClr val="DC8F25"/>
      </a:accent3>
      <a:accent4>
        <a:srgbClr val="1DA4DC"/>
      </a:accent4>
      <a:accent5>
        <a:srgbClr val="1A78BE"/>
      </a:accent5>
      <a:accent6>
        <a:srgbClr val="8B8F92"/>
      </a:accent6>
      <a:hlink>
        <a:srgbClr val="014F9A"/>
      </a:hlink>
      <a:folHlink>
        <a:srgbClr val="013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7E01BB6EF7294096D61C13C3C9B434" ma:contentTypeVersion="14" ma:contentTypeDescription="Create a new document." ma:contentTypeScope="" ma:versionID="f3957db82fc711a1e283261441a56b45">
  <xsd:schema xmlns:xsd="http://www.w3.org/2001/XMLSchema" xmlns:xs="http://www.w3.org/2001/XMLSchema" xmlns:p="http://schemas.microsoft.com/office/2006/metadata/properties" xmlns:ns1="http://schemas.microsoft.com/sharepoint/v3" xmlns:ns3="5ed6ad25-fb1e-41b1-a3b3-0efa0fca9e99" xmlns:ns4="6c929d15-87dd-498e-a809-78192919b87f" targetNamespace="http://schemas.microsoft.com/office/2006/metadata/properties" ma:root="true" ma:fieldsID="f0b9851370f625f1ab15db7b3d577866" ns1:_="" ns3:_="" ns4:_="">
    <xsd:import namespace="http://schemas.microsoft.com/sharepoint/v3"/>
    <xsd:import namespace="5ed6ad25-fb1e-41b1-a3b3-0efa0fca9e99"/>
    <xsd:import namespace="6c929d15-87dd-498e-a809-78192919b87f"/>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6ad25-fb1e-41b1-a3b3-0efa0fca9e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929d15-87dd-498e-a809-78192919b8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FFE7E6-545F-48F5-B9C0-77106BD5BCA6}">
  <ds:schemaRefs>
    <ds:schemaRef ds:uri="6c929d15-87dd-498e-a809-78192919b87f"/>
    <ds:schemaRef ds:uri="http://schemas.microsoft.com/sharepoint/v3"/>
    <ds:schemaRef ds:uri="http://purl.org/dc/terms/"/>
    <ds:schemaRef ds:uri="http://schemas.openxmlformats.org/package/2006/metadata/core-properties"/>
    <ds:schemaRef ds:uri="http://schemas.microsoft.com/office/2006/documentManagement/types"/>
    <ds:schemaRef ds:uri="5ed6ad25-fb1e-41b1-a3b3-0efa0fca9e9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ABC5F3A-9F57-4688-AA8D-C9FDDE0535F0}">
  <ds:schemaRefs>
    <ds:schemaRef ds:uri="http://schemas.microsoft.com/sharepoint/v3/contenttype/forms"/>
  </ds:schemaRefs>
</ds:datastoreItem>
</file>

<file path=customXml/itemProps3.xml><?xml version="1.0" encoding="utf-8"?>
<ds:datastoreItem xmlns:ds="http://schemas.openxmlformats.org/officeDocument/2006/customXml" ds:itemID="{10429657-B3C0-479D-B018-0D2F79AD3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d6ad25-fb1e-41b1-a3b3-0efa0fca9e99"/>
    <ds:schemaRef ds:uri="6c929d15-87dd-498e-a809-78192919b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146815</TotalTime>
  <Words>1183</Words>
  <Application>Microsoft Office PowerPoint</Application>
  <PresentationFormat>Widescreen</PresentationFormat>
  <Paragraphs>265</Paragraphs>
  <Slides>36</Slides>
  <Notes>14</Notes>
  <HiddenSlides>21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36</vt:i4>
      </vt:variant>
    </vt:vector>
  </HeadingPairs>
  <TitlesOfParts>
    <vt:vector size="42" baseType="lpstr">
      <vt:lpstr>-apple-system</vt:lpstr>
      <vt:lpstr>Arial</vt:lpstr>
      <vt:lpstr>Calibri</vt:lpstr>
      <vt:lpstr>Century Gothic</vt:lpstr>
      <vt:lpstr>Verdana</vt:lpstr>
      <vt:lpstr>Custom Design</vt:lpstr>
      <vt:lpstr>AEM Support Forum</vt:lpstr>
      <vt:lpstr>AEM Support Forum series</vt:lpstr>
      <vt:lpstr>Agenda</vt:lpstr>
      <vt:lpstr>Open Forum!</vt:lpstr>
      <vt:lpstr>New Features</vt:lpstr>
      <vt:lpstr>Adobe Analytics Presentation – User Fallout and Flows</vt:lpstr>
      <vt:lpstr>AEM User Request Form</vt:lpstr>
      <vt:lpstr>Learning.adobe.com</vt:lpstr>
      <vt:lpstr>Adobe Activity Map Browser Extension</vt:lpstr>
      <vt:lpstr>Adobe Analytics</vt:lpstr>
      <vt:lpstr>Adobe Analytics</vt:lpstr>
      <vt:lpstr>Analytics Scorecard (mobile app)</vt:lpstr>
      <vt:lpstr>Global Assets</vt:lpstr>
      <vt:lpstr>AEM Deployments/Releases Cadence</vt:lpstr>
      <vt:lpstr>Tips n Tricks</vt:lpstr>
      <vt:lpstr>Design Patterns</vt:lpstr>
      <vt:lpstr>AEM Author Showcase!</vt:lpstr>
      <vt:lpstr>Need a Specific Icon?</vt:lpstr>
      <vt:lpstr>Analytics Scorecard (mobile app)</vt:lpstr>
      <vt:lpstr>MegaMenu</vt:lpstr>
      <vt:lpstr>Features and Fixes!</vt:lpstr>
      <vt:lpstr>Headers (H1-H6)</vt:lpstr>
      <vt:lpstr>Design System and Showcase (Summer ‘23)</vt:lpstr>
      <vt:lpstr>Adobe Summit</vt:lpstr>
      <vt:lpstr>New Features/Fixes!</vt:lpstr>
      <vt:lpstr>Fixes</vt:lpstr>
      <vt:lpstr>Release Notes for October</vt:lpstr>
      <vt:lpstr>Bug Squash!</vt:lpstr>
      <vt:lpstr>SiteImprove</vt:lpstr>
      <vt:lpstr>Fix/Update/Feature Upcoming Releases</vt:lpstr>
      <vt:lpstr>Resources of note:</vt:lpstr>
      <vt:lpstr>Adobe Analytics</vt:lpstr>
      <vt:lpstr>Teams Support Channel</vt:lpstr>
      <vt:lpstr>Support Items/Notes</vt:lpstr>
      <vt:lpstr>Recent or Upcoming AEM 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Spehar</dc:creator>
  <cp:lastModifiedBy>Brad Bartlow</cp:lastModifiedBy>
  <cp:revision>226</cp:revision>
  <dcterms:created xsi:type="dcterms:W3CDTF">2020-05-15T15:28:45Z</dcterms:created>
  <dcterms:modified xsi:type="dcterms:W3CDTF">2023-10-31T01:32:34Z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0x010100B37E01BB6EF7294096D61C13C3C9B434</vt:lpwstr>
  </property>
</Properties>
</file>