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sldIdLst>
    <p:sldId id="290" r:id="rId5"/>
    <p:sldId id="325" r:id="rId6"/>
    <p:sldId id="281" r:id="rId7"/>
    <p:sldId id="292" r:id="rId8"/>
    <p:sldId id="296" r:id="rId9"/>
    <p:sldId id="295" r:id="rId10"/>
    <p:sldId id="297" r:id="rId11"/>
    <p:sldId id="315" r:id="rId12"/>
    <p:sldId id="314" r:id="rId13"/>
    <p:sldId id="313" r:id="rId14"/>
    <p:sldId id="285" r:id="rId15"/>
    <p:sldId id="318" r:id="rId16"/>
    <p:sldId id="326" r:id="rId17"/>
    <p:sldId id="294" r:id="rId18"/>
    <p:sldId id="298" r:id="rId19"/>
    <p:sldId id="305" r:id="rId20"/>
    <p:sldId id="303" r:id="rId21"/>
    <p:sldId id="302" r:id="rId22"/>
    <p:sldId id="301" r:id="rId23"/>
    <p:sldId id="319" r:id="rId24"/>
    <p:sldId id="291" r:id="rId25"/>
    <p:sldId id="300" r:id="rId26"/>
    <p:sldId id="309" r:id="rId27"/>
    <p:sldId id="308" r:id="rId28"/>
    <p:sldId id="307" r:id="rId29"/>
    <p:sldId id="312" r:id="rId30"/>
    <p:sldId id="311" r:id="rId31"/>
    <p:sldId id="306" r:id="rId32"/>
    <p:sldId id="310" r:id="rId33"/>
    <p:sldId id="320" r:id="rId34"/>
    <p:sldId id="316" r:id="rId35"/>
    <p:sldId id="287" r:id="rId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1A4441-D8A7-443A-9A22-0F591FB9B082}">
          <p14:sldIdLst>
            <p14:sldId id="290"/>
            <p14:sldId id="325"/>
            <p14:sldId id="281"/>
            <p14:sldId id="292"/>
            <p14:sldId id="296"/>
            <p14:sldId id="295"/>
            <p14:sldId id="297"/>
            <p14:sldId id="315"/>
            <p14:sldId id="314"/>
            <p14:sldId id="313"/>
            <p14:sldId id="285"/>
            <p14:sldId id="318"/>
            <p14:sldId id="326"/>
            <p14:sldId id="294"/>
            <p14:sldId id="298"/>
            <p14:sldId id="305"/>
            <p14:sldId id="303"/>
            <p14:sldId id="302"/>
            <p14:sldId id="301"/>
            <p14:sldId id="319"/>
            <p14:sldId id="291"/>
            <p14:sldId id="300"/>
            <p14:sldId id="309"/>
            <p14:sldId id="308"/>
            <p14:sldId id="307"/>
            <p14:sldId id="312"/>
            <p14:sldId id="311"/>
            <p14:sldId id="306"/>
            <p14:sldId id="310"/>
            <p14:sldId id="320"/>
            <p14:sldId id="316"/>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B489"/>
    <a:srgbClr val="A96628"/>
    <a:srgbClr val="C07B1E"/>
    <a:srgbClr val="A96728"/>
    <a:srgbClr val="464646"/>
    <a:srgbClr val="1CA6DF"/>
    <a:srgbClr val="669B41"/>
    <a:srgbClr val="D15420"/>
    <a:srgbClr val="787878"/>
    <a:srgbClr val="187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1EFF8-5969-437F-8203-6A7BF7A83875}" v="1" dt="2024-06-11T20:06:35.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96327"/>
  </p:normalViewPr>
  <p:slideViewPr>
    <p:cSldViewPr snapToGrid="0" snapToObjects="1">
      <p:cViewPr varScale="1">
        <p:scale>
          <a:sx n="106" d="100"/>
          <a:sy n="106" d="100"/>
        </p:scale>
        <p:origin x="810" y="10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20EDEC5-D6AB-8643-A8B8-278794F4EB6C}" type="datetimeFigureOut">
              <a:rPr lang="en-US" smtClean="0"/>
              <a:t>6/11/2024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8B40B08-8BBB-504C-BAD2-61931D34972B}" type="slidenum">
              <a:rPr lang="en-US" smtClean="0"/>
              <a:t>‹#›</a:t>
            </a:fld>
            <a:endParaRPr lang="en-US"/>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Picture 8" descr="The Oklahoma state symbol">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5" name="Graphic 4" descr="Oklahoma Employment Security Commission logo">
            <a:extLst>
              <a:ext uri="{FF2B5EF4-FFF2-40B4-BE49-F238E27FC236}">
                <a16:creationId xmlns:a16="http://schemas.microsoft.com/office/drawing/2014/main" id="{4950A1D1-A00A-4B1E-BE8D-C173108953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4633" y="5436562"/>
            <a:ext cx="3890356" cy="1037428"/>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tatement/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7878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ctr">
              <a:buNone/>
              <a:defRPr sz="48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Statement/Quote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OESC | Presentation Title</a:t>
            </a:r>
            <a:endParaRPr lang="en-US" dirty="0"/>
          </a:p>
        </p:txBody>
      </p:sp>
      <p:pic>
        <p:nvPicPr>
          <p:cNvPr id="10" name="Picture 9" descr="White chevron">
            <a:extLst>
              <a:ext uri="{FF2B5EF4-FFF2-40B4-BE49-F238E27FC236}">
                <a16:creationId xmlns:a16="http://schemas.microsoft.com/office/drawing/2014/main" id="{3DA7DC59-E609-4F0A-B652-A12BFDBBBA97}"/>
              </a:ext>
            </a:extLst>
          </p:cNvPr>
          <p:cNvPicPr>
            <a:picLocks noChangeAspect="1"/>
          </p:cNvPicPr>
          <p:nvPr userDrawn="1"/>
        </p:nvPicPr>
        <p:blipFill>
          <a:blip r:embed="rId2"/>
          <a:stretch>
            <a:fillRect/>
          </a:stretch>
        </p:blipFill>
        <p:spPr>
          <a:xfrm rot="5400000">
            <a:off x="5374430" y="681774"/>
            <a:ext cx="1443141" cy="1482679"/>
          </a:xfrm>
          <a:prstGeom prst="rect">
            <a:avLst/>
          </a:prstGeom>
        </p:spPr>
      </p:pic>
    </p:spTree>
    <p:extLst>
      <p:ext uri="{BB962C8B-B14F-4D97-AF65-F5344CB8AC3E}">
        <p14:creationId xmlns:p14="http://schemas.microsoft.com/office/powerpoint/2010/main" val="350621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tatement/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D154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ctr">
              <a:buNone/>
              <a:defRPr sz="48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Statement/Quote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OESC | Presentation Title</a:t>
            </a:r>
            <a:endParaRPr lang="en-US" dirty="0"/>
          </a:p>
        </p:txBody>
      </p:sp>
      <p:pic>
        <p:nvPicPr>
          <p:cNvPr id="10" name="Picture 9" descr="White chevron">
            <a:extLst>
              <a:ext uri="{FF2B5EF4-FFF2-40B4-BE49-F238E27FC236}">
                <a16:creationId xmlns:a16="http://schemas.microsoft.com/office/drawing/2014/main" id="{53C958B3-C583-40C6-B09F-929ADD36E953}"/>
              </a:ext>
            </a:extLst>
          </p:cNvPr>
          <p:cNvPicPr>
            <a:picLocks noChangeAspect="1"/>
          </p:cNvPicPr>
          <p:nvPr userDrawn="1"/>
        </p:nvPicPr>
        <p:blipFill>
          <a:blip r:embed="rId2"/>
          <a:stretch>
            <a:fillRect/>
          </a:stretch>
        </p:blipFill>
        <p:spPr>
          <a:xfrm rot="5400000">
            <a:off x="5374430" y="681774"/>
            <a:ext cx="1443141" cy="1482679"/>
          </a:xfrm>
          <a:prstGeom prst="rect">
            <a:avLst/>
          </a:prstGeom>
        </p:spPr>
      </p:pic>
    </p:spTree>
    <p:extLst>
      <p:ext uri="{BB962C8B-B14F-4D97-AF65-F5344CB8AC3E}">
        <p14:creationId xmlns:p14="http://schemas.microsoft.com/office/powerpoint/2010/main" val="46105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tatement/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669B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ctr">
              <a:buNone/>
              <a:defRPr sz="48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Statement/Quote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OESC | Presentation Title</a:t>
            </a:r>
            <a:endParaRPr lang="en-US" dirty="0"/>
          </a:p>
        </p:txBody>
      </p:sp>
      <p:pic>
        <p:nvPicPr>
          <p:cNvPr id="7" name="Picture 6" descr="White chevron">
            <a:extLst>
              <a:ext uri="{FF2B5EF4-FFF2-40B4-BE49-F238E27FC236}">
                <a16:creationId xmlns:a16="http://schemas.microsoft.com/office/drawing/2014/main" id="{329B785D-A397-49DA-8D5A-F5BD9F495501}"/>
              </a:ext>
            </a:extLst>
          </p:cNvPr>
          <p:cNvPicPr>
            <a:picLocks noChangeAspect="1"/>
          </p:cNvPicPr>
          <p:nvPr userDrawn="1"/>
        </p:nvPicPr>
        <p:blipFill>
          <a:blip r:embed="rId2"/>
          <a:stretch>
            <a:fillRect/>
          </a:stretch>
        </p:blipFill>
        <p:spPr>
          <a:xfrm rot="5400000">
            <a:off x="5374430" y="681774"/>
            <a:ext cx="1443141" cy="1482679"/>
          </a:xfrm>
          <a:prstGeom prst="rect">
            <a:avLst/>
          </a:prstGeom>
        </p:spPr>
      </p:pic>
    </p:spTree>
    <p:extLst>
      <p:ext uri="{BB962C8B-B14F-4D97-AF65-F5344CB8AC3E}">
        <p14:creationId xmlns:p14="http://schemas.microsoft.com/office/powerpoint/2010/main" val="163737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Heading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Subheading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51246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 Insert Heading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Subheading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934514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Heading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Subheading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1661037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Heading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Subheading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40096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dirty="0"/>
              <a:t>Section Divider —</a:t>
            </a:r>
            <a:br>
              <a:rPr lang="en-US" dirty="0"/>
            </a:br>
            <a:r>
              <a:rPr lang="en-US" dirty="0"/>
              <a:t>Insert Heading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Subheading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spTree>
    <p:extLst>
      <p:ext uri="{BB962C8B-B14F-4D97-AF65-F5344CB8AC3E}">
        <p14:creationId xmlns:p14="http://schemas.microsoft.com/office/powerpoint/2010/main" val="314094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lvl1pPr>
              <a:defRPr>
                <a:solidFill>
                  <a:schemeClr val="tx1"/>
                </a:solidFill>
              </a:defRPr>
            </a:lvl1pPr>
          </a:lstStyle>
          <a:p>
            <a:r>
              <a:rPr lang="en-US"/>
              <a:t>OESC | Presentation Title</a:t>
            </a:r>
            <a:endParaRPr lang="en-US" dirty="0"/>
          </a:p>
        </p:txBody>
      </p:sp>
    </p:spTree>
    <p:extLst>
      <p:ext uri="{BB962C8B-B14F-4D97-AF65-F5344CB8AC3E}">
        <p14:creationId xmlns:p14="http://schemas.microsoft.com/office/powerpoint/2010/main" val="354223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kyline view of downtown Oklahoma City, Oklahoma">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dirty="0"/>
              <a:t>Date</a:t>
            </a:r>
          </a:p>
        </p:txBody>
      </p:sp>
      <p:pic>
        <p:nvPicPr>
          <p:cNvPr id="12" name="Graphic 11">
            <a:extLst>
              <a:ext uri="{FF2B5EF4-FFF2-40B4-BE49-F238E27FC236}">
                <a16:creationId xmlns:a16="http://schemas.microsoft.com/office/drawing/2014/main" id="{D7E3DB25-7B7B-4076-883C-58335D989E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0985" y="281087"/>
            <a:ext cx="3890356" cy="1037428"/>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dirty="0"/>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dirty="0"/>
              <a:t>Date</a:t>
            </a:r>
          </a:p>
        </p:txBody>
      </p:sp>
      <p:pic>
        <p:nvPicPr>
          <p:cNvPr id="9" name="Graphic 8" descr="Oklahoma Employment Security Commission logo">
            <a:extLst>
              <a:ext uri="{FF2B5EF4-FFF2-40B4-BE49-F238E27FC236}">
                <a16:creationId xmlns:a16="http://schemas.microsoft.com/office/drawing/2014/main" id="{D15E1CDF-6846-4309-871C-257AAE20FE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60985" y="5262610"/>
            <a:ext cx="3890356" cy="1037428"/>
          </a:xfrm>
          <a:prstGeom prst="rect">
            <a:avLst/>
          </a:prstGeom>
        </p:spPr>
      </p:pic>
    </p:spTree>
    <p:extLst>
      <p:ext uri="{BB962C8B-B14F-4D97-AF65-F5344CB8AC3E}">
        <p14:creationId xmlns:p14="http://schemas.microsoft.com/office/powerpoint/2010/main" val="211697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lvl1pPr>
              <a:defRPr/>
            </a:lvl1pPr>
          </a:lstStyle>
          <a:p>
            <a:r>
              <a:rPr lang="en-US" dirty="0"/>
              <a:t>Content Page — Insert Heading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712421"/>
            <a:ext cx="11394141" cy="448056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OESC | Presentation Title</a:t>
            </a:r>
            <a:endParaRPr lang="en-US" dirty="0"/>
          </a:p>
        </p:txBody>
      </p:sp>
    </p:spTree>
    <p:extLst>
      <p:ext uri="{BB962C8B-B14F-4D97-AF65-F5344CB8AC3E}">
        <p14:creationId xmlns:p14="http://schemas.microsoft.com/office/powerpoint/2010/main" val="413925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lvl1pPr>
              <a:defRPr/>
            </a:lvl1pPr>
          </a:lstStyle>
          <a:p>
            <a:r>
              <a:rPr lang="en-US" dirty="0"/>
              <a:t>Split Content Page — Insert Heading Here</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OESC | Presentation Title</a:t>
            </a:r>
            <a:endParaRPr lang="en-US" dirty="0"/>
          </a:p>
        </p:txBody>
      </p:sp>
      <p:sp>
        <p:nvSpPr>
          <p:cNvPr id="9" name="Content Placeholder 2">
            <a:extLst>
              <a:ext uri="{FF2B5EF4-FFF2-40B4-BE49-F238E27FC236}">
                <a16:creationId xmlns:a16="http://schemas.microsoft.com/office/drawing/2014/main" id="{4BCDF1D0-4C72-476C-BDD3-33090A91E75A}"/>
              </a:ext>
            </a:extLst>
          </p:cNvPr>
          <p:cNvSpPr>
            <a:spLocks noGrp="1"/>
          </p:cNvSpPr>
          <p:nvPr>
            <p:ph idx="1"/>
          </p:nvPr>
        </p:nvSpPr>
        <p:spPr>
          <a:xfrm>
            <a:off x="457199" y="1712421"/>
            <a:ext cx="5328459" cy="448056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CA8905D6-43B9-4E0C-90AC-7842662AE83C}"/>
              </a:ext>
            </a:extLst>
          </p:cNvPr>
          <p:cNvSpPr>
            <a:spLocks noGrp="1"/>
          </p:cNvSpPr>
          <p:nvPr>
            <p:ph idx="15"/>
          </p:nvPr>
        </p:nvSpPr>
        <p:spPr>
          <a:xfrm>
            <a:off x="6406344" y="1712420"/>
            <a:ext cx="5328459" cy="448056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32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dirty="0"/>
              <a:t>Graph Page</a:t>
            </a:r>
            <a:br>
              <a:rPr lang="en-US" dirty="0"/>
            </a:br>
            <a:r>
              <a:rPr lang="en-US" dirty="0"/>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dirty="0"/>
              <a:t>Click Icon In The Center To Add a Graph</a:t>
            </a:r>
          </a:p>
        </p:txBody>
      </p:sp>
    </p:spTree>
    <p:extLst>
      <p:ext uri="{BB962C8B-B14F-4D97-AF65-F5344CB8AC3E}">
        <p14:creationId xmlns:p14="http://schemas.microsoft.com/office/powerpoint/2010/main" val="172217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ctr">
              <a:buNone/>
              <a:defRPr sz="48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Statement/Quote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OESC | Presentation Title</a:t>
            </a:r>
            <a:endParaRPr lang="en-US" dirty="0"/>
          </a:p>
        </p:txBody>
      </p:sp>
      <p:pic>
        <p:nvPicPr>
          <p:cNvPr id="15" name="Picture 14" descr="White chevron">
            <a:extLst>
              <a:ext uri="{FF2B5EF4-FFF2-40B4-BE49-F238E27FC236}">
                <a16:creationId xmlns:a16="http://schemas.microsoft.com/office/drawing/2014/main" id="{3A827B95-0816-433E-90C5-151C97C0FB0B}"/>
              </a:ext>
            </a:extLst>
          </p:cNvPr>
          <p:cNvPicPr>
            <a:picLocks noChangeAspect="1"/>
          </p:cNvPicPr>
          <p:nvPr userDrawn="1"/>
        </p:nvPicPr>
        <p:blipFill>
          <a:blip r:embed="rId2"/>
          <a:stretch>
            <a:fillRect/>
          </a:stretch>
        </p:blipFill>
        <p:spPr>
          <a:xfrm rot="5400000">
            <a:off x="5374430" y="681774"/>
            <a:ext cx="1443141" cy="1482679"/>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tement/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187B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ctr">
              <a:buNone/>
              <a:defRPr sz="48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Statement/Quote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457198" y="6378575"/>
            <a:ext cx="10269072" cy="223930"/>
          </a:xfrm>
        </p:spPr>
        <p:txBody>
          <a:bodyPr/>
          <a:lstStyle>
            <a:lvl1pPr>
              <a:defRPr>
                <a:solidFill>
                  <a:schemeClr val="bg1"/>
                </a:solidFill>
              </a:defRPr>
            </a:lvl1pPr>
          </a:lstStyle>
          <a:p>
            <a:r>
              <a:rPr lang="en-US"/>
              <a:t>OESC | Presentation Title</a:t>
            </a:r>
            <a:endParaRPr lang="en-US" dirty="0"/>
          </a:p>
        </p:txBody>
      </p:sp>
      <p:pic>
        <p:nvPicPr>
          <p:cNvPr id="8" name="Picture 7" descr="White chevron">
            <a:extLst>
              <a:ext uri="{FF2B5EF4-FFF2-40B4-BE49-F238E27FC236}">
                <a16:creationId xmlns:a16="http://schemas.microsoft.com/office/drawing/2014/main" id="{05D54D66-A73C-4E52-9553-C8C239789304}"/>
              </a:ext>
            </a:extLst>
          </p:cNvPr>
          <p:cNvPicPr>
            <a:picLocks noChangeAspect="1"/>
          </p:cNvPicPr>
          <p:nvPr userDrawn="1"/>
        </p:nvPicPr>
        <p:blipFill>
          <a:blip r:embed="rId2"/>
          <a:stretch>
            <a:fillRect/>
          </a:stretch>
        </p:blipFill>
        <p:spPr>
          <a:xfrm rot="5400000">
            <a:off x="5374430" y="681774"/>
            <a:ext cx="1443141" cy="1482679"/>
          </a:xfrm>
          <a:prstGeom prst="rect">
            <a:avLst/>
          </a:prstGeom>
        </p:spPr>
      </p:pic>
    </p:spTree>
    <p:extLst>
      <p:ext uri="{BB962C8B-B14F-4D97-AF65-F5344CB8AC3E}">
        <p14:creationId xmlns:p14="http://schemas.microsoft.com/office/powerpoint/2010/main" val="274460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dirty="0"/>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457198" y="6378575"/>
            <a:ext cx="8458199" cy="198338"/>
          </a:xfrm>
          <a:prstGeom prst="rect">
            <a:avLst/>
          </a:prstGeom>
        </p:spPr>
        <p:txBody>
          <a:bodyPr vert="horz" lIns="0" tIns="45720" rIns="91440" bIns="45720" rtlCol="0" anchor="ctr"/>
          <a:lstStyle>
            <a:lvl1pPr algn="l">
              <a:defRPr sz="1000">
                <a:solidFill>
                  <a:schemeClr val="tx1"/>
                </a:solidFill>
              </a:defRPr>
            </a:lvl1pPr>
          </a:lstStyle>
          <a:p>
            <a:r>
              <a:rPr lang="en-US"/>
              <a:t>OESC | Presentation Title</a:t>
            </a:r>
            <a:endParaRPr lang="en-US" dirty="0"/>
          </a:p>
        </p:txBody>
      </p:sp>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9" r:id="rId7"/>
    <p:sldLayoutId id="2147483662" r:id="rId8"/>
    <p:sldLayoutId id="2147483675" r:id="rId9"/>
    <p:sldLayoutId id="2147483676" r:id="rId10"/>
    <p:sldLayoutId id="2147483677" r:id="rId11"/>
    <p:sldLayoutId id="2147483678" r:id="rId12"/>
    <p:sldLayoutId id="2147483651" r:id="rId13"/>
    <p:sldLayoutId id="2147483670" r:id="rId14"/>
    <p:sldLayoutId id="2147483671" r:id="rId15"/>
    <p:sldLayoutId id="2147483672" r:id="rId16"/>
    <p:sldLayoutId id="2147483674" r:id="rId17"/>
    <p:sldLayoutId id="2147483655" r:id="rId18"/>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klahoma.gov/oesc/employers/find-workers.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oklahoma.gov/oesc/employers/separations.html"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klahoma.gov/oesc/employers.html"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oklahoma.gov/oesc/individuals/programs.html" TargetMode="External"/><Relationship Id="rId3" Type="http://schemas.openxmlformats.org/officeDocument/2006/relationships/hyperlink" Target="https://oklahoma.gov/oesc/employers/separations.html" TargetMode="External"/><Relationship Id="rId7" Type="http://schemas.openxmlformats.org/officeDocument/2006/relationships/hyperlink" Target="https://oklahoma.gov/oesc/about/policies.html" TargetMode="External"/><Relationship Id="rId2" Type="http://schemas.openxmlformats.org/officeDocument/2006/relationships/hyperlink" Target="https://oklahoma.gov/oesc.html" TargetMode="External"/><Relationship Id="rId1" Type="http://schemas.openxmlformats.org/officeDocument/2006/relationships/slideLayout" Target="../slideLayouts/slideLayout4.xml"/><Relationship Id="rId6" Type="http://schemas.openxmlformats.org/officeDocument/2006/relationships/hyperlink" Target="https://eztaxexpress.oesc.state.ok.us/" TargetMode="External"/><Relationship Id="rId5" Type="http://schemas.openxmlformats.org/officeDocument/2006/relationships/hyperlink" Target="http://www.itsc.org/SIDES%20Public%20Documents/Separation%20Information%20E-Response%20User%20Guide.pdf" TargetMode="External"/><Relationship Id="rId4" Type="http://schemas.openxmlformats.org/officeDocument/2006/relationships/hyperlink" Target="https://info.uisides.org/" TargetMode="External"/><Relationship Id="rId9" Type="http://schemas.openxmlformats.org/officeDocument/2006/relationships/hyperlink" Target="https://oklahoma.gov/oesc/employers/employer-resources-and-forms.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oklahoma.gov/oesc/individuals/programs.htm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oklahoma.gov/oesc/individuals/programs/federal-bonding.html"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4731-004A-4E6F-9CA7-E268776C1476}"/>
              </a:ext>
            </a:extLst>
          </p:cNvPr>
          <p:cNvSpPr>
            <a:spLocks noGrp="1"/>
          </p:cNvSpPr>
          <p:nvPr>
            <p:ph type="title"/>
          </p:nvPr>
        </p:nvSpPr>
        <p:spPr/>
        <p:txBody>
          <a:bodyPr/>
          <a:lstStyle/>
          <a:p>
            <a:r>
              <a:rPr lang="en-US" dirty="0"/>
              <a:t>OESC/Employer Meeting </a:t>
            </a:r>
          </a:p>
        </p:txBody>
      </p:sp>
      <p:sp>
        <p:nvSpPr>
          <p:cNvPr id="3" name="Text Placeholder 2">
            <a:extLst>
              <a:ext uri="{FF2B5EF4-FFF2-40B4-BE49-F238E27FC236}">
                <a16:creationId xmlns:a16="http://schemas.microsoft.com/office/drawing/2014/main" id="{56287A67-F85F-42BF-8330-AC80A2C8EF4D}"/>
              </a:ext>
            </a:extLst>
          </p:cNvPr>
          <p:cNvSpPr>
            <a:spLocks noGrp="1"/>
          </p:cNvSpPr>
          <p:nvPr>
            <p:ph type="body" idx="1"/>
          </p:nvPr>
        </p:nvSpPr>
        <p:spPr>
          <a:xfrm>
            <a:off x="457199" y="3334871"/>
            <a:ext cx="5177118" cy="775311"/>
          </a:xfrm>
        </p:spPr>
        <p:txBody>
          <a:bodyPr/>
          <a:lstStyle/>
          <a:p>
            <a:r>
              <a:rPr lang="en-US" dirty="0"/>
              <a:t>Things you didn’t even know you wanted to know. </a:t>
            </a:r>
          </a:p>
        </p:txBody>
      </p:sp>
      <p:sp>
        <p:nvSpPr>
          <p:cNvPr id="4" name="Text Placeholder 3">
            <a:extLst>
              <a:ext uri="{FF2B5EF4-FFF2-40B4-BE49-F238E27FC236}">
                <a16:creationId xmlns:a16="http://schemas.microsoft.com/office/drawing/2014/main" id="{D822C5D9-5557-419D-9D1A-EBB0AB74D5B8}"/>
              </a:ext>
            </a:extLst>
          </p:cNvPr>
          <p:cNvSpPr>
            <a:spLocks noGrp="1"/>
          </p:cNvSpPr>
          <p:nvPr>
            <p:ph type="body" sz="quarter" idx="13"/>
          </p:nvPr>
        </p:nvSpPr>
        <p:spPr/>
        <p:txBody>
          <a:bodyPr/>
          <a:lstStyle/>
          <a:p>
            <a:r>
              <a:rPr lang="en-US" dirty="0"/>
              <a:t>Summer of 2024</a:t>
            </a:r>
          </a:p>
        </p:txBody>
      </p:sp>
    </p:spTree>
    <p:extLst>
      <p:ext uri="{BB962C8B-B14F-4D97-AF65-F5344CB8AC3E}">
        <p14:creationId xmlns:p14="http://schemas.microsoft.com/office/powerpoint/2010/main" val="271094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791071"/>
          </a:xfrm>
        </p:spPr>
        <p:txBody>
          <a:bodyPr vert="horz" lIns="91440" tIns="45720" rIns="91440" bIns="45720" rtlCol="0" anchor="b">
            <a:normAutofit/>
          </a:bodyPr>
          <a:lstStyle/>
          <a:p>
            <a:pPr>
              <a:lnSpc>
                <a:spcPct val="90000"/>
              </a:lnSpc>
            </a:pPr>
            <a:r>
              <a:rPr lang="en-US" sz="4000" kern="1200" dirty="0">
                <a:latin typeface="+mj-lt"/>
                <a:ea typeface="+mj-ea"/>
                <a:cs typeface="+mj-cs"/>
              </a:rPr>
              <a:t>Job Fairs</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9425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1551710"/>
            <a:ext cx="5315189" cy="3362035"/>
          </a:xfrm>
        </p:spPr>
        <p:txBody>
          <a:bodyPr vert="horz" lIns="91440" tIns="45720" rIns="91440" bIns="45720" rtlCol="0" anchor="t">
            <a:normAutofit/>
          </a:bodyPr>
          <a:lstStyle/>
          <a:p>
            <a:pPr>
              <a:lnSpc>
                <a:spcPct val="90000"/>
              </a:lnSpc>
            </a:pPr>
            <a:r>
              <a:rPr lang="en-US" sz="1400" dirty="0"/>
              <a:t>Job Fairs are hiring events around the state designed to connect employers with potential employees. Held at various locations around the state, job fairs can be held with multiple employers or can be targeted to a specific employer. </a:t>
            </a:r>
          </a:p>
          <a:p>
            <a:pPr>
              <a:lnSpc>
                <a:spcPct val="90000"/>
              </a:lnSpc>
            </a:pPr>
            <a:r>
              <a:rPr lang="en-US" sz="1400" dirty="0"/>
              <a:t>Link to the “Find Workers” page, which contains the information on job fairs: </a:t>
            </a:r>
            <a:r>
              <a:rPr lang="en-US" sz="1400" dirty="0">
                <a:hlinkClick r:id="rId2"/>
              </a:rPr>
              <a:t>https://oklahoma.gov/oesc/employers/find-workers.html</a:t>
            </a:r>
            <a:endParaRPr lang="en-US" sz="1400" dirty="0"/>
          </a:p>
          <a:p>
            <a:pPr>
              <a:lnSpc>
                <a:spcPct val="90000"/>
              </a:lnSpc>
            </a:pPr>
            <a:r>
              <a:rPr lang="en-US" sz="1400" dirty="0"/>
              <a:t>To register, click on the event you want to attend. Then select “View Full Event Details.” Follow the registration instructions. In some cases, no registration is required. </a:t>
            </a:r>
          </a:p>
          <a:p>
            <a:pPr>
              <a:lnSpc>
                <a:spcPct val="90000"/>
              </a:lnSpc>
            </a:pPr>
            <a:r>
              <a:rPr lang="en-US" sz="1400" dirty="0"/>
              <a:t>The calendar also has events such as Commission Meetings, Employer Alliance meetings, and we will add these meetings as we go forward. </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EE218E4-6E63-C56F-8572-AE67B9919495}"/>
              </a:ext>
            </a:extLst>
          </p:cNvPr>
          <p:cNvPicPr>
            <a:picLocks noChangeAspect="1"/>
          </p:cNvPicPr>
          <p:nvPr/>
        </p:nvPicPr>
        <p:blipFill>
          <a:blip r:embed="rId3"/>
          <a:stretch>
            <a:fillRect/>
          </a:stretch>
        </p:blipFill>
        <p:spPr>
          <a:xfrm>
            <a:off x="7075967" y="1013150"/>
            <a:ext cx="4170530" cy="4863592"/>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10</a:t>
            </a:fld>
            <a:endParaRPr lang="en-US" sz="1100">
              <a:solidFill>
                <a:srgbClr val="FFFFFF"/>
              </a:solidFill>
            </a:endParaRPr>
          </a:p>
        </p:txBody>
      </p:sp>
    </p:spTree>
    <p:extLst>
      <p:ext uri="{BB962C8B-B14F-4D97-AF65-F5344CB8AC3E}">
        <p14:creationId xmlns:p14="http://schemas.microsoft.com/office/powerpoint/2010/main" val="50438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09B35-E025-4766-AC48-45C10BBF9F12}"/>
              </a:ext>
            </a:extLst>
          </p:cNvPr>
          <p:cNvSpPr>
            <a:spLocks noGrp="1"/>
          </p:cNvSpPr>
          <p:nvPr>
            <p:ph type="title"/>
          </p:nvPr>
        </p:nvSpPr>
        <p:spPr/>
        <p:txBody>
          <a:bodyPr/>
          <a:lstStyle/>
          <a:p>
            <a:r>
              <a:rPr lang="en-US" dirty="0"/>
              <a:t>Unemployment Insurance </a:t>
            </a:r>
          </a:p>
        </p:txBody>
      </p:sp>
      <p:sp>
        <p:nvSpPr>
          <p:cNvPr id="6" name="Text Placeholder 5">
            <a:extLst>
              <a:ext uri="{FF2B5EF4-FFF2-40B4-BE49-F238E27FC236}">
                <a16:creationId xmlns:a16="http://schemas.microsoft.com/office/drawing/2014/main" id="{2EDBCFED-E483-42C3-987F-08C31944241F}"/>
              </a:ext>
            </a:extLst>
          </p:cNvPr>
          <p:cNvSpPr>
            <a:spLocks noGrp="1"/>
          </p:cNvSpPr>
          <p:nvPr>
            <p:ph type="body" idx="1"/>
          </p:nvPr>
        </p:nvSpPr>
        <p:spPr>
          <a:xfrm>
            <a:off x="457200" y="3429000"/>
            <a:ext cx="5204012" cy="773545"/>
          </a:xfrm>
        </p:spPr>
        <p:txBody>
          <a:bodyPr/>
          <a:lstStyle/>
          <a:p>
            <a:r>
              <a:rPr lang="en-US" dirty="0"/>
              <a:t>Protesting, Responding to Fact-finding, and Reporting New Hires</a:t>
            </a:r>
          </a:p>
        </p:txBody>
      </p:sp>
      <p:sp>
        <p:nvSpPr>
          <p:cNvPr id="4" name="Slide Number Placeholder 3">
            <a:extLst>
              <a:ext uri="{FF2B5EF4-FFF2-40B4-BE49-F238E27FC236}">
                <a16:creationId xmlns:a16="http://schemas.microsoft.com/office/drawing/2014/main" id="{0149B985-7D01-4A1A-A68E-1D53DBE10D36}"/>
              </a:ext>
            </a:extLst>
          </p:cNvPr>
          <p:cNvSpPr>
            <a:spLocks noGrp="1"/>
          </p:cNvSpPr>
          <p:nvPr>
            <p:ph type="sldNum" sz="quarter" idx="12"/>
          </p:nvPr>
        </p:nvSpPr>
        <p:spPr/>
        <p:txBody>
          <a:bodyPr/>
          <a:lstStyle/>
          <a:p>
            <a:fld id="{DB7DDC46-2E90-8640-BEFE-F54DCCD857ED}" type="slidenum">
              <a:rPr lang="en-US" smtClean="0"/>
              <a:pPr/>
              <a:t>11</a:t>
            </a:fld>
            <a:endParaRPr lang="en-US"/>
          </a:p>
        </p:txBody>
      </p:sp>
    </p:spTree>
    <p:extLst>
      <p:ext uri="{BB962C8B-B14F-4D97-AF65-F5344CB8AC3E}">
        <p14:creationId xmlns:p14="http://schemas.microsoft.com/office/powerpoint/2010/main" val="270347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3726873" cy="837374"/>
          </a:xfrm>
        </p:spPr>
        <p:txBody>
          <a:bodyPr/>
          <a:lstStyle/>
          <a:p>
            <a:r>
              <a:rPr lang="en-US" i="1" dirty="0"/>
              <a:t>Respond </a:t>
            </a:r>
            <a:r>
              <a:rPr lang="en-US" i="1"/>
              <a:t>to Notices </a:t>
            </a:r>
            <a:endParaRPr lang="en-US" i="1" dirty="0"/>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199" y="1330036"/>
            <a:ext cx="4826001" cy="4862945"/>
          </a:xfrm>
        </p:spPr>
        <p:txBody>
          <a:bodyPr/>
          <a:lstStyle/>
          <a:p>
            <a:pPr marL="0" indent="0">
              <a:buNone/>
            </a:pPr>
            <a:r>
              <a:rPr lang="en-US" dirty="0"/>
              <a:t>Employers must respond to every notice received. There are some instances, such as lack of work claims, where a response will not matter, benefits will be paid regardless. But even in lack of work claims, you may have paid separation pay, the claimant could have issues that prevent him from seeking or accepting work, etc. Think of the down stream impact: </a:t>
            </a:r>
          </a:p>
          <a:p>
            <a:r>
              <a:rPr lang="en-US" dirty="0"/>
              <a:t>You will lose appeal rights to any determination and also appeal rights to the benefit wage charge. </a:t>
            </a:r>
          </a:p>
          <a:p>
            <a:r>
              <a:rPr lang="en-US" dirty="0"/>
              <a:t>Benefit wage charges of other base period employers could be affected. </a:t>
            </a:r>
          </a:p>
          <a:p>
            <a:r>
              <a:rPr lang="en-US" dirty="0"/>
              <a:t>New Hire reports are affected</a:t>
            </a:r>
          </a:p>
          <a:p>
            <a:r>
              <a:rPr lang="en-US" dirty="0"/>
              <a:t>Failing to provide quarterly wage reports will result in a penalty of $200 plus 10% of tax due per quarter. Interest of 1% on any outstanding balance is also applied. </a:t>
            </a:r>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12</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sp>
        <p:nvSpPr>
          <p:cNvPr id="5" name="Content Placeholder 2">
            <a:extLst>
              <a:ext uri="{FF2B5EF4-FFF2-40B4-BE49-F238E27FC236}">
                <a16:creationId xmlns:a16="http://schemas.microsoft.com/office/drawing/2014/main" id="{25CCE1B3-07A3-C80E-244C-01E28E5C6593}"/>
              </a:ext>
            </a:extLst>
          </p:cNvPr>
          <p:cNvSpPr txBox="1">
            <a:spLocks/>
          </p:cNvSpPr>
          <p:nvPr/>
        </p:nvSpPr>
        <p:spPr>
          <a:xfrm>
            <a:off x="5504871" y="1252604"/>
            <a:ext cx="4904511" cy="4940377"/>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Examples: </a:t>
            </a:r>
          </a:p>
          <a:p>
            <a:r>
              <a:rPr lang="en-US" dirty="0"/>
              <a:t>Employee was discharged but the employer didn’t respond. Benefits are allowed. The employer cannot appeal an allowed determination. The employer will lose rights to protest benefit wage charges. Other base period employers could be affected. </a:t>
            </a:r>
          </a:p>
          <a:p>
            <a:r>
              <a:rPr lang="en-US" dirty="0"/>
              <a:t>If you hire someone and do not submit the new hire information, the individual may not report the new job and benefits come out of the trust fund. The balance of the trust fund is what determines the conditional factors, which in turn have an effect on employer tax rates. </a:t>
            </a:r>
          </a:p>
          <a:p>
            <a:r>
              <a:rPr lang="en-US" dirty="0"/>
              <a:t>Employer fails to provide tax reports. (this is different from an inability to pay in part or in full) Estimated tax was $1000.00. The employer now owes $1310. ($200 + $100 for the 10% penalty + 10$ interest) </a:t>
            </a:r>
          </a:p>
        </p:txBody>
      </p:sp>
    </p:spTree>
    <p:extLst>
      <p:ext uri="{BB962C8B-B14F-4D97-AF65-F5344CB8AC3E}">
        <p14:creationId xmlns:p14="http://schemas.microsoft.com/office/powerpoint/2010/main" val="2319660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700" kern="1200" dirty="0">
                <a:latin typeface="+mj-lt"/>
                <a:ea typeface="+mj-ea"/>
                <a:cs typeface="+mj-cs"/>
              </a:rPr>
              <a:t>Protesting a Claim: Pre-filing</a:t>
            </a:r>
            <a:br>
              <a:rPr lang="en-US" sz="3700" kern="1200" dirty="0">
                <a:latin typeface="+mj-lt"/>
                <a:ea typeface="+mj-ea"/>
                <a:cs typeface="+mj-cs"/>
              </a:rPr>
            </a:br>
            <a:r>
              <a:rPr lang="en-US" sz="3700" kern="1200" dirty="0">
                <a:latin typeface="+mj-lt"/>
                <a:ea typeface="+mj-ea"/>
                <a:cs typeface="+mj-cs"/>
              </a:rPr>
              <a:t>Your Protest</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62287"/>
            <a:ext cx="4114800" cy="508144"/>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300" dirty="0"/>
              <a:t>Pre-filing means that you can protest the payment of benefits                             before the claim is filed. </a:t>
            </a:r>
          </a:p>
          <a:p>
            <a:pPr>
              <a:lnSpc>
                <a:spcPct val="90000"/>
              </a:lnSpc>
            </a:pPr>
            <a:r>
              <a:rPr lang="en-US" sz="1300" dirty="0"/>
              <a:t>You must have an EZ Tax account. </a:t>
            </a:r>
          </a:p>
          <a:p>
            <a:pPr>
              <a:lnSpc>
                <a:spcPct val="90000"/>
              </a:lnSpc>
            </a:pPr>
            <a:r>
              <a:rPr lang="en-US" sz="1300" dirty="0"/>
              <a:t>You can protest while the events are fresh in your mind. </a:t>
            </a:r>
          </a:p>
          <a:p>
            <a:pPr>
              <a:lnSpc>
                <a:spcPct val="90000"/>
              </a:lnSpc>
            </a:pPr>
            <a:r>
              <a:rPr lang="en-US" sz="1300" dirty="0"/>
              <a:t>You will still be sent a notice if/when a claim is filed. </a:t>
            </a:r>
          </a:p>
          <a:p>
            <a:pPr>
              <a:lnSpc>
                <a:spcPct val="90000"/>
              </a:lnSpc>
            </a:pPr>
            <a:r>
              <a:rPr lang="en-US" sz="1300" dirty="0"/>
              <a:t>As mentioned earlier, provide copies of all warnings, notices, resignation letters, etc. </a:t>
            </a:r>
          </a:p>
          <a:p>
            <a:pPr>
              <a:lnSpc>
                <a:spcPct val="90000"/>
              </a:lnSpc>
            </a:pPr>
            <a:r>
              <a:rPr lang="en-US" sz="1300" dirty="0"/>
              <a:t>Use “Employer” link on website then go to “Additional Resources” at the bottom of the page and select “Pre-filing Guide for Employer Separations.” </a:t>
            </a:r>
          </a:p>
          <a:p>
            <a:pPr>
              <a:lnSpc>
                <a:spcPct val="90000"/>
              </a:lnSpc>
            </a:pPr>
            <a:r>
              <a:rPr lang="en-US" sz="1300" dirty="0"/>
              <a:t>Caveats: If a claim is eventually filed, you may no longer be the correct separating employer so you may not get an OES-617 notice. If that happens and you are a base period employer, you will receive the OES-502 notice to protest benefit wage charges. </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13</a:t>
            </a:fld>
            <a:endParaRPr lang="en-US" sz="1100">
              <a:solidFill>
                <a:srgbClr val="FFFFFF"/>
              </a:solidFill>
            </a:endParaRPr>
          </a:p>
        </p:txBody>
      </p:sp>
      <p:pic>
        <p:nvPicPr>
          <p:cNvPr id="8" name="Picture 7">
            <a:extLst>
              <a:ext uri="{FF2B5EF4-FFF2-40B4-BE49-F238E27FC236}">
                <a16:creationId xmlns:a16="http://schemas.microsoft.com/office/drawing/2014/main" id="{162F304F-93F2-6C63-508C-0E81A0E5653B}"/>
              </a:ext>
            </a:extLst>
          </p:cNvPr>
          <p:cNvPicPr>
            <a:picLocks noChangeAspect="1"/>
          </p:cNvPicPr>
          <p:nvPr/>
        </p:nvPicPr>
        <p:blipFill>
          <a:blip r:embed="rId2"/>
          <a:stretch>
            <a:fillRect/>
          </a:stretch>
        </p:blipFill>
        <p:spPr>
          <a:xfrm>
            <a:off x="6846065" y="586485"/>
            <a:ext cx="4201012" cy="5475802"/>
          </a:xfrm>
          <a:prstGeom prst="rect">
            <a:avLst/>
          </a:prstGeom>
        </p:spPr>
      </p:pic>
    </p:spTree>
    <p:extLst>
      <p:ext uri="{BB962C8B-B14F-4D97-AF65-F5344CB8AC3E}">
        <p14:creationId xmlns:p14="http://schemas.microsoft.com/office/powerpoint/2010/main" val="402084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700" kern="1200" dirty="0">
                <a:latin typeface="+mj-lt"/>
                <a:ea typeface="+mj-ea"/>
                <a:cs typeface="+mj-cs"/>
              </a:rPr>
              <a:t>Protesting a Claim: </a:t>
            </a:r>
            <a:br>
              <a:rPr lang="en-US" sz="3700" kern="1200" dirty="0">
                <a:latin typeface="+mj-lt"/>
                <a:ea typeface="+mj-ea"/>
                <a:cs typeface="+mj-cs"/>
              </a:rPr>
            </a:br>
            <a:r>
              <a:rPr lang="en-US" sz="3700" kern="1200" dirty="0">
                <a:latin typeface="+mj-lt"/>
                <a:ea typeface="+mj-ea"/>
                <a:cs typeface="+mj-cs"/>
              </a:rPr>
              <a:t>Responding to the OES-617</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5434" y="5990855"/>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400" dirty="0"/>
              <a:t>The Notice of Application for Unemployment Benefits, Form OES-617 is the notice sent to employers to advise that an Unemployment Claim was filed. </a:t>
            </a:r>
          </a:p>
          <a:p>
            <a:pPr>
              <a:lnSpc>
                <a:spcPct val="90000"/>
              </a:lnSpc>
            </a:pPr>
            <a:r>
              <a:rPr lang="en-US" sz="1400" dirty="0"/>
              <a:t>This is the mailed version of the notice. </a:t>
            </a:r>
          </a:p>
          <a:p>
            <a:pPr>
              <a:lnSpc>
                <a:spcPct val="90000"/>
              </a:lnSpc>
            </a:pPr>
            <a:r>
              <a:rPr lang="en-US" sz="1400" dirty="0"/>
              <a:t>Requires a response within 10 days of the mail date of the notice in order to be considered an interested party. </a:t>
            </a:r>
          </a:p>
          <a:p>
            <a:pPr>
              <a:lnSpc>
                <a:spcPct val="90000"/>
              </a:lnSpc>
            </a:pPr>
            <a:r>
              <a:rPr lang="en-US" sz="1400" dirty="0"/>
              <a:t>There are also electronic methods for responding to this notices. These methods, SIDES and SIDES E-response, will be covered later in this meeting. </a:t>
            </a:r>
          </a:p>
          <a:p>
            <a:pPr>
              <a:lnSpc>
                <a:spcPct val="90000"/>
              </a:lnSpc>
            </a:pPr>
            <a:r>
              <a:rPr lang="en-US" sz="1400" dirty="0"/>
              <a:t>When responding, provide details regarding the separation and any additional income the individual may be receiving from you. </a:t>
            </a:r>
          </a:p>
          <a:p>
            <a:pPr>
              <a:lnSpc>
                <a:spcPct val="90000"/>
              </a:lnSpc>
            </a:pPr>
            <a:r>
              <a:rPr lang="en-US" sz="1400" dirty="0"/>
              <a:t>We provide a template to submit the protest, shown later in this meeting. </a:t>
            </a: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14</a:t>
            </a:fld>
            <a:endParaRPr lang="en-US" sz="1100">
              <a:solidFill>
                <a:srgbClr val="FFFFFF"/>
              </a:solidFill>
            </a:endParaRPr>
          </a:p>
        </p:txBody>
      </p:sp>
      <p:pic>
        <p:nvPicPr>
          <p:cNvPr id="7" name="Picture 6">
            <a:extLst>
              <a:ext uri="{FF2B5EF4-FFF2-40B4-BE49-F238E27FC236}">
                <a16:creationId xmlns:a16="http://schemas.microsoft.com/office/drawing/2014/main" id="{5C3B7825-B0EC-DD04-C52C-AC6FD1E0346A}"/>
              </a:ext>
            </a:extLst>
          </p:cNvPr>
          <p:cNvPicPr>
            <a:picLocks noChangeAspect="1"/>
          </p:cNvPicPr>
          <p:nvPr/>
        </p:nvPicPr>
        <p:blipFill>
          <a:blip r:embed="rId2"/>
          <a:stretch>
            <a:fillRect/>
          </a:stretch>
        </p:blipFill>
        <p:spPr>
          <a:xfrm>
            <a:off x="6800281" y="750128"/>
            <a:ext cx="4578919" cy="5709250"/>
          </a:xfrm>
          <a:prstGeom prst="rect">
            <a:avLst/>
          </a:prstGeom>
        </p:spPr>
      </p:pic>
    </p:spTree>
    <p:extLst>
      <p:ext uri="{BB962C8B-B14F-4D97-AF65-F5344CB8AC3E}">
        <p14:creationId xmlns:p14="http://schemas.microsoft.com/office/powerpoint/2010/main" val="153744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700" kern="1200" dirty="0">
                <a:latin typeface="+mj-lt"/>
                <a:ea typeface="+mj-ea"/>
                <a:cs typeface="+mj-cs"/>
              </a:rPr>
              <a:t>Protesting a Claim: </a:t>
            </a:r>
            <a:br>
              <a:rPr lang="en-US" sz="3700" kern="1200" dirty="0">
                <a:latin typeface="+mj-lt"/>
                <a:ea typeface="+mj-ea"/>
                <a:cs typeface="+mj-cs"/>
              </a:rPr>
            </a:br>
            <a:r>
              <a:rPr lang="en-US" sz="3700" kern="1200" dirty="0">
                <a:latin typeface="+mj-lt"/>
                <a:ea typeface="+mj-ea"/>
                <a:cs typeface="+mj-cs"/>
              </a:rPr>
              <a:t>Responding to the OES-617  (</a:t>
            </a:r>
            <a:r>
              <a:rPr lang="en-US" sz="3700" kern="1200" dirty="0" err="1">
                <a:latin typeface="+mj-lt"/>
                <a:ea typeface="+mj-ea"/>
                <a:cs typeface="+mj-cs"/>
              </a:rPr>
              <a:t>cont</a:t>
            </a:r>
            <a:r>
              <a:rPr lang="en-US" sz="3700" kern="1200" dirty="0">
                <a:latin typeface="+mj-lt"/>
                <a:ea typeface="+mj-ea"/>
                <a:cs typeface="+mj-cs"/>
              </a:rPr>
              <a:t>) </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5998781"/>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lnSpcReduction="10000"/>
          </a:bodyPr>
          <a:lstStyle/>
          <a:p>
            <a:pPr>
              <a:lnSpc>
                <a:spcPct val="90000"/>
              </a:lnSpc>
            </a:pPr>
            <a:r>
              <a:rPr lang="en-US" sz="1400" dirty="0"/>
              <a:t>This is your chance to provide information on why the former employee is no longer employed. </a:t>
            </a:r>
          </a:p>
          <a:p>
            <a:pPr>
              <a:lnSpc>
                <a:spcPct val="90000"/>
              </a:lnSpc>
            </a:pPr>
            <a:r>
              <a:rPr lang="en-US" sz="1400" dirty="0"/>
              <a:t>When responding, please include the claimant’s name and the ID number provided on the OES-617. </a:t>
            </a:r>
          </a:p>
          <a:p>
            <a:pPr>
              <a:lnSpc>
                <a:spcPct val="90000"/>
              </a:lnSpc>
            </a:pPr>
            <a:r>
              <a:rPr lang="en-US" sz="1400" dirty="0"/>
              <a:t>Provide </a:t>
            </a:r>
            <a:r>
              <a:rPr lang="en-US" sz="1400" b="1" u="sng" dirty="0"/>
              <a:t>full details</a:t>
            </a:r>
            <a:r>
              <a:rPr lang="en-US" sz="1400" dirty="0"/>
              <a:t> about the separation, specifically the final incident, along with copies of any warnings. </a:t>
            </a:r>
          </a:p>
          <a:p>
            <a:pPr>
              <a:lnSpc>
                <a:spcPct val="90000"/>
              </a:lnSpc>
            </a:pPr>
            <a:r>
              <a:rPr lang="en-US" sz="1400" dirty="0"/>
              <a:t>Stay away from laundry lists. Pinpoint the reason for separation. What happened on the last day? </a:t>
            </a:r>
          </a:p>
          <a:p>
            <a:pPr>
              <a:lnSpc>
                <a:spcPct val="90000"/>
              </a:lnSpc>
            </a:pPr>
            <a:r>
              <a:rPr lang="en-US" sz="1400" dirty="0"/>
              <a:t>Include all warnings relative in time to the final incident. </a:t>
            </a:r>
          </a:p>
          <a:p>
            <a:pPr>
              <a:lnSpc>
                <a:spcPct val="90000"/>
              </a:lnSpc>
            </a:pPr>
            <a:r>
              <a:rPr lang="en-US" sz="1400" dirty="0"/>
              <a:t>More information up front will result in fewer calls down the line. </a:t>
            </a:r>
          </a:p>
          <a:p>
            <a:pPr>
              <a:lnSpc>
                <a:spcPct val="90000"/>
              </a:lnSpc>
            </a:pPr>
            <a:r>
              <a:rPr lang="en-US" sz="1400" dirty="0"/>
              <a:t>You can use the online template (next page) to submit a response. </a:t>
            </a:r>
          </a:p>
          <a:p>
            <a:pPr>
              <a:lnSpc>
                <a:spcPct val="90000"/>
              </a:lnSpc>
            </a:pPr>
            <a:r>
              <a:rPr lang="en-US" sz="1400" dirty="0"/>
              <a:t>No need to submit multiple protests. Just submit one and if we need more information, we will call. </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15</a:t>
            </a:fld>
            <a:endParaRPr lang="en-US" sz="1100">
              <a:solidFill>
                <a:srgbClr val="FFFFFF"/>
              </a:solidFill>
            </a:endParaRPr>
          </a:p>
        </p:txBody>
      </p:sp>
      <p:pic>
        <p:nvPicPr>
          <p:cNvPr id="8" name="Picture 7">
            <a:extLst>
              <a:ext uri="{FF2B5EF4-FFF2-40B4-BE49-F238E27FC236}">
                <a16:creationId xmlns:a16="http://schemas.microsoft.com/office/drawing/2014/main" id="{E02F0D7B-7956-A709-57ED-05CD8163D4E4}"/>
              </a:ext>
            </a:extLst>
          </p:cNvPr>
          <p:cNvPicPr>
            <a:picLocks noChangeAspect="1"/>
          </p:cNvPicPr>
          <p:nvPr/>
        </p:nvPicPr>
        <p:blipFill>
          <a:blip r:embed="rId2"/>
          <a:stretch>
            <a:fillRect/>
          </a:stretch>
        </p:blipFill>
        <p:spPr>
          <a:xfrm>
            <a:off x="6932464" y="1252531"/>
            <a:ext cx="4552381" cy="5104762"/>
          </a:xfrm>
          <a:prstGeom prst="rect">
            <a:avLst/>
          </a:prstGeom>
        </p:spPr>
      </p:pic>
    </p:spTree>
    <p:extLst>
      <p:ext uri="{BB962C8B-B14F-4D97-AF65-F5344CB8AC3E}">
        <p14:creationId xmlns:p14="http://schemas.microsoft.com/office/powerpoint/2010/main" val="329280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700" kern="1200" dirty="0">
                <a:latin typeface="+mj-lt"/>
                <a:ea typeface="+mj-ea"/>
                <a:cs typeface="+mj-cs"/>
              </a:rPr>
              <a:t>Protesting a Claim: The Employer</a:t>
            </a:r>
            <a:br>
              <a:rPr lang="en-US" sz="3700" kern="1200" dirty="0">
                <a:latin typeface="+mj-lt"/>
                <a:ea typeface="+mj-ea"/>
                <a:cs typeface="+mj-cs"/>
              </a:rPr>
            </a:br>
            <a:r>
              <a:rPr lang="en-US" sz="3700" kern="1200" dirty="0">
                <a:latin typeface="+mj-lt"/>
                <a:ea typeface="+mj-ea"/>
                <a:cs typeface="+mj-cs"/>
              </a:rPr>
              <a:t>Response Statement</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13219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400" dirty="0"/>
              <a:t>If you are unsure of what needs to be provided on your response/protest, our employer response statement can help. </a:t>
            </a:r>
          </a:p>
          <a:p>
            <a:pPr>
              <a:lnSpc>
                <a:spcPct val="90000"/>
              </a:lnSpc>
            </a:pPr>
            <a:r>
              <a:rPr lang="en-US" sz="1400" dirty="0"/>
              <a:t>Used to provide details on the separation and any separation income paid to the claimant. </a:t>
            </a:r>
          </a:p>
          <a:p>
            <a:pPr>
              <a:lnSpc>
                <a:spcPct val="90000"/>
              </a:lnSpc>
            </a:pPr>
            <a:r>
              <a:rPr lang="en-US" sz="1400" dirty="0"/>
              <a:t>Found at: </a:t>
            </a:r>
            <a:r>
              <a:rPr lang="en-US" sz="1400" b="1" dirty="0">
                <a:hlinkClick r:id="rId2"/>
              </a:rPr>
              <a:t>https://oklahoma.gov/oesc/employers/separations.html</a:t>
            </a:r>
            <a:endParaRPr lang="en-US" sz="1400" b="1" dirty="0"/>
          </a:p>
          <a:p>
            <a:pPr>
              <a:lnSpc>
                <a:spcPct val="90000"/>
              </a:lnSpc>
            </a:pPr>
            <a:r>
              <a:rPr lang="en-US" sz="1400" dirty="0"/>
              <a:t>Send to PO Box 52006 OKC 73152 or fax to 405-962-7524</a:t>
            </a:r>
          </a:p>
          <a:p>
            <a:pPr>
              <a:lnSpc>
                <a:spcPct val="90000"/>
              </a:lnSpc>
            </a:pPr>
            <a:r>
              <a:rPr lang="en-US" sz="1400" dirty="0"/>
              <a:t>Must be submitted to OESC within 10 days of the mail date of the OES-617 notice. </a:t>
            </a:r>
          </a:p>
          <a:p>
            <a:pPr>
              <a:lnSpc>
                <a:spcPct val="90000"/>
              </a:lnSpc>
            </a:pPr>
            <a:r>
              <a:rPr lang="en-US" sz="1400" dirty="0"/>
              <a:t>This is just the first page. The 2</a:t>
            </a:r>
            <a:r>
              <a:rPr lang="en-US" sz="1400" baseline="30000" dirty="0"/>
              <a:t>nd</a:t>
            </a:r>
            <a:r>
              <a:rPr lang="en-US" sz="1400" dirty="0"/>
              <a:t> page contains space to provide information on untimely protests. </a:t>
            </a:r>
          </a:p>
          <a:p>
            <a:pPr>
              <a:lnSpc>
                <a:spcPct val="90000"/>
              </a:lnSpc>
            </a:pPr>
            <a:r>
              <a:rPr lang="en-US" sz="1400" dirty="0"/>
              <a:t>You do not have to use this form. All completed forms and/or protests must be submitted to the address or fax number above. </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16</a:t>
            </a:fld>
            <a:endParaRPr lang="en-US" sz="1100">
              <a:solidFill>
                <a:srgbClr val="FFFFFF"/>
              </a:solidFill>
            </a:endParaRPr>
          </a:p>
        </p:txBody>
      </p:sp>
      <p:pic>
        <p:nvPicPr>
          <p:cNvPr id="8" name="Picture 7">
            <a:extLst>
              <a:ext uri="{FF2B5EF4-FFF2-40B4-BE49-F238E27FC236}">
                <a16:creationId xmlns:a16="http://schemas.microsoft.com/office/drawing/2014/main" id="{35C96569-7E72-2DDE-B63D-C0EC77A37A10}"/>
              </a:ext>
            </a:extLst>
          </p:cNvPr>
          <p:cNvPicPr>
            <a:picLocks noChangeAspect="1"/>
          </p:cNvPicPr>
          <p:nvPr/>
        </p:nvPicPr>
        <p:blipFill>
          <a:blip r:embed="rId3"/>
          <a:stretch>
            <a:fillRect/>
          </a:stretch>
        </p:blipFill>
        <p:spPr>
          <a:xfrm>
            <a:off x="7068279" y="992698"/>
            <a:ext cx="4218465" cy="5322057"/>
          </a:xfrm>
          <a:prstGeom prst="rect">
            <a:avLst/>
          </a:prstGeom>
        </p:spPr>
      </p:pic>
    </p:spTree>
    <p:extLst>
      <p:ext uri="{BB962C8B-B14F-4D97-AF65-F5344CB8AC3E}">
        <p14:creationId xmlns:p14="http://schemas.microsoft.com/office/powerpoint/2010/main" val="395109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5260109" cy="837374"/>
          </a:xfrm>
        </p:spPr>
        <p:txBody>
          <a:bodyPr/>
          <a:lstStyle/>
          <a:p>
            <a:r>
              <a:rPr lang="en-US" dirty="0"/>
              <a:t>Protesting a Claim: SIDES and </a:t>
            </a:r>
            <a:br>
              <a:rPr lang="en-US" dirty="0"/>
            </a:br>
            <a:r>
              <a:rPr lang="en-US" dirty="0"/>
              <a:t>SIDES E-Response</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200" y="1712421"/>
            <a:ext cx="9785927" cy="319579"/>
          </a:xfrm>
        </p:spPr>
        <p:txBody>
          <a:bodyPr/>
          <a:lstStyle/>
          <a:p>
            <a:pPr marL="0" indent="0">
              <a:buNone/>
            </a:pPr>
            <a:r>
              <a:rPr lang="en-US" dirty="0"/>
              <a:t>There are two other options for receiving notices when claims are filed. They are SIDES and SIDES E-Response. </a:t>
            </a:r>
          </a:p>
          <a:p>
            <a:pPr marL="0" indent="0">
              <a:buNone/>
            </a:pP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17</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sp>
        <p:nvSpPr>
          <p:cNvPr id="5" name="Content Placeholder 2">
            <a:extLst>
              <a:ext uri="{FF2B5EF4-FFF2-40B4-BE49-F238E27FC236}">
                <a16:creationId xmlns:a16="http://schemas.microsoft.com/office/drawing/2014/main" id="{C956785F-1842-51B7-D44D-A38A0FC9A1C0}"/>
              </a:ext>
            </a:extLst>
          </p:cNvPr>
          <p:cNvSpPr txBox="1">
            <a:spLocks/>
          </p:cNvSpPr>
          <p:nvPr/>
        </p:nvSpPr>
        <p:spPr>
          <a:xfrm>
            <a:off x="457198" y="2254107"/>
            <a:ext cx="5260110" cy="3994726"/>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SIDES</a:t>
            </a:r>
          </a:p>
          <a:p>
            <a:r>
              <a:rPr lang="en-US" dirty="0"/>
              <a:t>Generally used by larger (25+ employees) employers with their own IT staff or who use Third Party Administrators (TPAs) to respond to notices. </a:t>
            </a:r>
          </a:p>
          <a:p>
            <a:r>
              <a:rPr lang="en-US" dirty="0"/>
              <a:t>No cost to use, but will require programming on employer’s side.  </a:t>
            </a:r>
          </a:p>
          <a:p>
            <a:r>
              <a:rPr lang="en-US" dirty="0"/>
              <a:t>Electronic notifications and responses rather than mail. </a:t>
            </a:r>
          </a:p>
          <a:p>
            <a:r>
              <a:rPr lang="en-US" dirty="0"/>
              <a:t>Allows employers to attach supporting documentation. </a:t>
            </a:r>
          </a:p>
          <a:p>
            <a:r>
              <a:rPr lang="en-US" dirty="0"/>
              <a:t>Has been shown to reduce improper payments. </a:t>
            </a:r>
          </a:p>
          <a:p>
            <a:pPr marL="0" indent="0">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A552B7D4-E333-DEC2-8A3D-5537F8DCF956}"/>
              </a:ext>
            </a:extLst>
          </p:cNvPr>
          <p:cNvSpPr txBox="1">
            <a:spLocks/>
          </p:cNvSpPr>
          <p:nvPr/>
        </p:nvSpPr>
        <p:spPr>
          <a:xfrm>
            <a:off x="5911274" y="2254107"/>
            <a:ext cx="5260110" cy="3286884"/>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SIDES E-Response</a:t>
            </a:r>
          </a:p>
          <a:p>
            <a:r>
              <a:rPr lang="en-US" dirty="0"/>
              <a:t>Used by smaller employers with no IT staff and who have fewer than 25 employees or who do not have much turnover. </a:t>
            </a:r>
          </a:p>
          <a:p>
            <a:r>
              <a:rPr lang="en-US" dirty="0"/>
              <a:t>Free of charge. Does not require any programming. </a:t>
            </a:r>
          </a:p>
          <a:p>
            <a:r>
              <a:rPr lang="en-US" dirty="0"/>
              <a:t>All regular SIDES functionality. </a:t>
            </a:r>
          </a:p>
          <a:p>
            <a:r>
              <a:rPr lang="en-US" dirty="0"/>
              <a:t>Follow the instructions on the OES-617. It contains SIDES E-response login information. </a:t>
            </a:r>
          </a:p>
          <a:p>
            <a:r>
              <a:rPr lang="en-US" dirty="0"/>
              <a:t>Account information will only appear if the account was used when </a:t>
            </a:r>
            <a:r>
              <a:rPr lang="en-US"/>
              <a:t>the claim was filed. </a:t>
            </a:r>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9" name="Picture 8">
            <a:extLst>
              <a:ext uri="{FF2B5EF4-FFF2-40B4-BE49-F238E27FC236}">
                <a16:creationId xmlns:a16="http://schemas.microsoft.com/office/drawing/2014/main" id="{5EE02A7C-D67B-359F-7861-CC77A82FBD76}"/>
              </a:ext>
            </a:extLst>
          </p:cNvPr>
          <p:cNvPicPr>
            <a:picLocks noChangeAspect="1"/>
          </p:cNvPicPr>
          <p:nvPr/>
        </p:nvPicPr>
        <p:blipFill>
          <a:blip r:embed="rId2"/>
          <a:stretch>
            <a:fillRect/>
          </a:stretch>
        </p:blipFill>
        <p:spPr>
          <a:xfrm>
            <a:off x="1270824" y="5058733"/>
            <a:ext cx="2743201" cy="1319842"/>
          </a:xfrm>
          <a:prstGeom prst="rect">
            <a:avLst/>
          </a:prstGeom>
        </p:spPr>
      </p:pic>
    </p:spTree>
    <p:extLst>
      <p:ext uri="{BB962C8B-B14F-4D97-AF65-F5344CB8AC3E}">
        <p14:creationId xmlns:p14="http://schemas.microsoft.com/office/powerpoint/2010/main" val="136383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3787254" cy="837374"/>
          </a:xfrm>
        </p:spPr>
        <p:txBody>
          <a:bodyPr/>
          <a:lstStyle/>
          <a:p>
            <a:r>
              <a:rPr lang="en-US" dirty="0"/>
              <a:t>Responding to a Claim: </a:t>
            </a:r>
            <a:br>
              <a:rPr lang="en-US" dirty="0"/>
            </a:br>
            <a:r>
              <a:rPr lang="en-US" dirty="0"/>
              <a:t>Fact-Finding</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200" y="1712421"/>
            <a:ext cx="4650510" cy="4666154"/>
          </a:xfrm>
        </p:spPr>
        <p:txBody>
          <a:bodyPr/>
          <a:lstStyle/>
          <a:p>
            <a:r>
              <a:rPr lang="en-US" sz="1200" dirty="0"/>
              <a:t>Fact-finding begins when the claim is filed. </a:t>
            </a:r>
          </a:p>
          <a:p>
            <a:r>
              <a:rPr lang="en-US" sz="1200" dirty="0"/>
              <a:t>OESC will conduct fact-finding with both the employer and claimant as well as any third parties that may have witnessed the events. We will call on quits and discharges regardless of whether you protest. </a:t>
            </a:r>
          </a:p>
          <a:p>
            <a:r>
              <a:rPr lang="en-US" sz="1200" dirty="0"/>
              <a:t>Be as specific as possible when providing information. </a:t>
            </a:r>
          </a:p>
          <a:p>
            <a:r>
              <a:rPr lang="en-US" sz="1200" dirty="0"/>
              <a:t>Include any evidence you have. This is generally limited to write-ups, warnings, witness statements, videos, etc. </a:t>
            </a:r>
          </a:p>
          <a:p>
            <a:r>
              <a:rPr lang="en-US" sz="1200" dirty="0"/>
              <a:t>Most decisions are based on the final incident. Be sure to include information on what happened that led to the separation. </a:t>
            </a:r>
          </a:p>
          <a:p>
            <a:r>
              <a:rPr lang="en-US" sz="1200" dirty="0"/>
              <a:t>Provide as much information up front as you can. This will eliminate the need for additional contacts. </a:t>
            </a:r>
          </a:p>
          <a:p>
            <a:r>
              <a:rPr lang="en-US" sz="1200" dirty="0"/>
              <a:t>If we phone you and leave a message to return our call, you have 48 hours to return the call. </a:t>
            </a:r>
          </a:p>
          <a:p>
            <a:r>
              <a:rPr lang="en-US" sz="1200" dirty="0"/>
              <a:t>Be sure to provide filing information to the former employee. This is required to be posted at the business. </a:t>
            </a:r>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18</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sp>
        <p:nvSpPr>
          <p:cNvPr id="5" name="Content Placeholder 2">
            <a:extLst>
              <a:ext uri="{FF2B5EF4-FFF2-40B4-BE49-F238E27FC236}">
                <a16:creationId xmlns:a16="http://schemas.microsoft.com/office/drawing/2014/main" id="{FF5B6C8F-6AE2-6DAD-F5B1-D98E92826381}"/>
              </a:ext>
            </a:extLst>
          </p:cNvPr>
          <p:cNvSpPr txBox="1">
            <a:spLocks/>
          </p:cNvSpPr>
          <p:nvPr/>
        </p:nvSpPr>
        <p:spPr>
          <a:xfrm>
            <a:off x="5754255" y="1712421"/>
            <a:ext cx="4650510" cy="4666154"/>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p>
        </p:txBody>
      </p:sp>
      <p:sp>
        <p:nvSpPr>
          <p:cNvPr id="7" name="TextBox 6">
            <a:extLst>
              <a:ext uri="{FF2B5EF4-FFF2-40B4-BE49-F238E27FC236}">
                <a16:creationId xmlns:a16="http://schemas.microsoft.com/office/drawing/2014/main" id="{8921B47D-A3E9-6482-7804-58F58A9EEB70}"/>
              </a:ext>
            </a:extLst>
          </p:cNvPr>
          <p:cNvSpPr txBox="1"/>
          <p:nvPr/>
        </p:nvSpPr>
        <p:spPr>
          <a:xfrm>
            <a:off x="5874327" y="1634836"/>
            <a:ext cx="5338617" cy="5047536"/>
          </a:xfrm>
          <a:prstGeom prst="rect">
            <a:avLst/>
          </a:prstGeom>
          <a:noFill/>
        </p:spPr>
        <p:txBody>
          <a:bodyPr wrap="square" rtlCol="0">
            <a:spAutoFit/>
          </a:bodyPr>
          <a:lstStyle/>
          <a:p>
            <a:r>
              <a:rPr lang="en-US" sz="1600" dirty="0"/>
              <a:t>Remember the 5 W’s:</a:t>
            </a:r>
          </a:p>
          <a:p>
            <a:r>
              <a:rPr lang="en-US" sz="1600" dirty="0"/>
              <a:t> </a:t>
            </a:r>
          </a:p>
          <a:p>
            <a:r>
              <a:rPr lang="en-US" sz="1600" dirty="0"/>
              <a:t>Who: Who was involved, who witnessed the incident? Who was the supervisor? </a:t>
            </a:r>
          </a:p>
          <a:p>
            <a:endParaRPr lang="en-US" sz="1600" dirty="0"/>
          </a:p>
          <a:p>
            <a:r>
              <a:rPr lang="en-US" sz="1600" dirty="0"/>
              <a:t>What: What happened? What should have happened? </a:t>
            </a:r>
          </a:p>
          <a:p>
            <a:endParaRPr lang="en-US" sz="1600" dirty="0"/>
          </a:p>
          <a:p>
            <a:r>
              <a:rPr lang="en-US" sz="1600" dirty="0"/>
              <a:t>Where: Where did the final incident occur? Where was the claimant supposed to be? </a:t>
            </a:r>
          </a:p>
          <a:p>
            <a:endParaRPr lang="en-US" sz="1600" dirty="0"/>
          </a:p>
          <a:p>
            <a:r>
              <a:rPr lang="en-US" sz="1600" dirty="0"/>
              <a:t>When: When did the incident happen? Was it close in time to the separation date? (if not, why?) </a:t>
            </a:r>
          </a:p>
          <a:p>
            <a:endParaRPr lang="en-US" sz="1600" dirty="0"/>
          </a:p>
          <a:p>
            <a:r>
              <a:rPr lang="en-US" sz="1600" dirty="0"/>
              <a:t>Why? Why was the claimant separated? Why did the claimant say he did or didn’t do what he was supposed to? </a:t>
            </a:r>
          </a:p>
          <a:p>
            <a:endParaRPr lang="en-US" sz="1600" dirty="0"/>
          </a:p>
          <a:p>
            <a:r>
              <a:rPr lang="en-US" sz="1600" dirty="0"/>
              <a:t>Bonus: Did the claimant (or employer) do what they were accused of doing? What proof is available? </a:t>
            </a:r>
          </a:p>
          <a:p>
            <a:endParaRPr lang="en-US" dirty="0"/>
          </a:p>
        </p:txBody>
      </p:sp>
      <p:pic>
        <p:nvPicPr>
          <p:cNvPr id="9" name="Picture 8" descr="Scales of justice on blue background">
            <a:extLst>
              <a:ext uri="{FF2B5EF4-FFF2-40B4-BE49-F238E27FC236}">
                <a16:creationId xmlns:a16="http://schemas.microsoft.com/office/drawing/2014/main" id="{7BC53F82-9C69-47C8-2B9D-926FB30B1D51}"/>
              </a:ext>
            </a:extLst>
          </p:cNvPr>
          <p:cNvPicPr>
            <a:picLocks noChangeAspect="1"/>
          </p:cNvPicPr>
          <p:nvPr/>
        </p:nvPicPr>
        <p:blipFill>
          <a:blip r:embed="rId2"/>
          <a:stretch>
            <a:fillRect/>
          </a:stretch>
        </p:blipFill>
        <p:spPr>
          <a:xfrm>
            <a:off x="8915397" y="229215"/>
            <a:ext cx="2224809" cy="1483206"/>
          </a:xfrm>
          <a:prstGeom prst="rect">
            <a:avLst/>
          </a:prstGeom>
        </p:spPr>
      </p:pic>
    </p:spTree>
    <p:extLst>
      <p:ext uri="{BB962C8B-B14F-4D97-AF65-F5344CB8AC3E}">
        <p14:creationId xmlns:p14="http://schemas.microsoft.com/office/powerpoint/2010/main" val="2098152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4000" kern="1200" dirty="0">
                <a:latin typeface="+mj-lt"/>
                <a:ea typeface="+mj-ea"/>
                <a:cs typeface="+mj-cs"/>
              </a:rPr>
              <a:t>The Non-Monetary Determination</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61641"/>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300" dirty="0"/>
              <a:t>After the investigation is complete, OESC will issue a non-monetary determination. </a:t>
            </a:r>
          </a:p>
          <a:p>
            <a:pPr>
              <a:lnSpc>
                <a:spcPct val="90000"/>
              </a:lnSpc>
            </a:pPr>
            <a:r>
              <a:rPr lang="en-US" sz="1300" dirty="0"/>
              <a:t>Only sent to interested parties. If not interested, no appeal rights are given. </a:t>
            </a:r>
          </a:p>
          <a:p>
            <a:pPr>
              <a:lnSpc>
                <a:spcPct val="90000"/>
              </a:lnSpc>
            </a:pPr>
            <a:r>
              <a:rPr lang="en-US" sz="1300" dirty="0"/>
              <a:t>Provides the mail date. This is the date the appeals clock starts. You have 10 days to appeal. </a:t>
            </a:r>
          </a:p>
          <a:p>
            <a:pPr>
              <a:lnSpc>
                <a:spcPct val="90000"/>
              </a:lnSpc>
            </a:pPr>
            <a:r>
              <a:rPr lang="en-US" sz="1300" dirty="0"/>
              <a:t>Provides the section of law. This example is for a 2-406, discharge. </a:t>
            </a:r>
          </a:p>
          <a:p>
            <a:pPr>
              <a:lnSpc>
                <a:spcPct val="90000"/>
              </a:lnSpc>
            </a:pPr>
            <a:r>
              <a:rPr lang="en-US" sz="1300" dirty="0"/>
              <a:t>Provides the results, allowed or denied. </a:t>
            </a:r>
          </a:p>
          <a:p>
            <a:pPr>
              <a:lnSpc>
                <a:spcPct val="90000"/>
              </a:lnSpc>
            </a:pPr>
            <a:r>
              <a:rPr lang="en-US" sz="1300" dirty="0"/>
              <a:t>Provides the reasoning statement. </a:t>
            </a:r>
          </a:p>
          <a:p>
            <a:pPr>
              <a:lnSpc>
                <a:spcPct val="90000"/>
              </a:lnSpc>
            </a:pPr>
            <a:r>
              <a:rPr lang="en-US" sz="1300" dirty="0"/>
              <a:t>Provides appeal rights. </a:t>
            </a:r>
          </a:p>
          <a:p>
            <a:pPr>
              <a:lnSpc>
                <a:spcPct val="90000"/>
              </a:lnSpc>
            </a:pPr>
            <a:r>
              <a:rPr lang="en-US" sz="1300" dirty="0"/>
              <a:t>You may receive multiple determinations based on the particular case. Remember a denial for a week overrides an allowed determination for that week. </a:t>
            </a:r>
          </a:p>
        </p:txBody>
      </p:sp>
      <p:sp>
        <p:nvSpPr>
          <p:cNvPr id="19"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19</a:t>
            </a:fld>
            <a:endParaRPr lang="en-US" sz="1100">
              <a:solidFill>
                <a:srgbClr val="FFFFFF"/>
              </a:solidFill>
            </a:endParaRPr>
          </a:p>
        </p:txBody>
      </p:sp>
      <p:pic>
        <p:nvPicPr>
          <p:cNvPr id="8" name="Picture 7">
            <a:extLst>
              <a:ext uri="{FF2B5EF4-FFF2-40B4-BE49-F238E27FC236}">
                <a16:creationId xmlns:a16="http://schemas.microsoft.com/office/drawing/2014/main" id="{4E0690CA-6CDF-AAB3-D199-125A9A408F5B}"/>
              </a:ext>
            </a:extLst>
          </p:cNvPr>
          <p:cNvPicPr>
            <a:picLocks noChangeAspect="1"/>
          </p:cNvPicPr>
          <p:nvPr/>
        </p:nvPicPr>
        <p:blipFill>
          <a:blip r:embed="rId2"/>
          <a:stretch>
            <a:fillRect/>
          </a:stretch>
        </p:blipFill>
        <p:spPr>
          <a:xfrm>
            <a:off x="7408298" y="713389"/>
            <a:ext cx="3743542" cy="5227588"/>
          </a:xfrm>
          <a:prstGeom prst="rect">
            <a:avLst/>
          </a:prstGeom>
        </p:spPr>
      </p:pic>
    </p:spTree>
    <p:extLst>
      <p:ext uri="{BB962C8B-B14F-4D97-AF65-F5344CB8AC3E}">
        <p14:creationId xmlns:p14="http://schemas.microsoft.com/office/powerpoint/2010/main" val="19856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DE0B-AA88-55F6-58BA-6C8160179191}"/>
              </a:ext>
            </a:extLst>
          </p:cNvPr>
          <p:cNvSpPr>
            <a:spLocks noGrp="1"/>
          </p:cNvSpPr>
          <p:nvPr>
            <p:ph type="title"/>
          </p:nvPr>
        </p:nvSpPr>
        <p:spPr>
          <a:xfrm>
            <a:off x="457199" y="548537"/>
            <a:ext cx="5204013" cy="790736"/>
          </a:xfrm>
        </p:spPr>
        <p:txBody>
          <a:bodyPr/>
          <a:lstStyle/>
          <a:p>
            <a:r>
              <a:rPr lang="en-US" dirty="0"/>
              <a:t>Agenda</a:t>
            </a:r>
            <a:br>
              <a:rPr lang="en-US" dirty="0"/>
            </a:br>
            <a:br>
              <a:rPr lang="en-US" dirty="0"/>
            </a:br>
            <a:endParaRPr lang="en-US" sz="2800" dirty="0"/>
          </a:p>
        </p:txBody>
      </p:sp>
      <p:sp>
        <p:nvSpPr>
          <p:cNvPr id="4" name="Slide Number Placeholder 3">
            <a:extLst>
              <a:ext uri="{FF2B5EF4-FFF2-40B4-BE49-F238E27FC236}">
                <a16:creationId xmlns:a16="http://schemas.microsoft.com/office/drawing/2014/main" id="{DAEB4184-CC4C-1355-B66A-E9B48692BE26}"/>
              </a:ext>
            </a:extLst>
          </p:cNvPr>
          <p:cNvSpPr>
            <a:spLocks noGrp="1"/>
          </p:cNvSpPr>
          <p:nvPr>
            <p:ph type="sldNum" sz="quarter" idx="12"/>
          </p:nvPr>
        </p:nvSpPr>
        <p:spPr/>
        <p:txBody>
          <a:bodyPr/>
          <a:lstStyle/>
          <a:p>
            <a:fld id="{DB7DDC46-2E90-8640-BEFE-F54DCCD857ED}" type="slidenum">
              <a:rPr lang="en-US" smtClean="0"/>
              <a:pPr/>
              <a:t>2</a:t>
            </a:fld>
            <a:endParaRPr lang="en-US"/>
          </a:p>
        </p:txBody>
      </p:sp>
      <p:sp>
        <p:nvSpPr>
          <p:cNvPr id="5" name="TextBox 4">
            <a:extLst>
              <a:ext uri="{FF2B5EF4-FFF2-40B4-BE49-F238E27FC236}">
                <a16:creationId xmlns:a16="http://schemas.microsoft.com/office/drawing/2014/main" id="{254E8DC5-E07D-0124-D61E-987712353B5E}"/>
              </a:ext>
            </a:extLst>
          </p:cNvPr>
          <p:cNvSpPr txBox="1"/>
          <p:nvPr/>
        </p:nvSpPr>
        <p:spPr>
          <a:xfrm>
            <a:off x="456520" y="1958110"/>
            <a:ext cx="6119092" cy="2616101"/>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rPr>
              <a:t>Introduction</a:t>
            </a:r>
          </a:p>
          <a:p>
            <a:pPr marL="342900" indent="-342900">
              <a:buFont typeface="Arial" panose="020B0604020202020204" pitchFamily="34" charset="0"/>
              <a:buChar char="•"/>
            </a:pPr>
            <a:r>
              <a:rPr lang="en-US" sz="2800" dirty="0">
                <a:solidFill>
                  <a:schemeClr val="bg1"/>
                </a:solidFill>
              </a:rPr>
              <a:t>Employment Service </a:t>
            </a:r>
          </a:p>
          <a:p>
            <a:pPr marL="342900" indent="-342900">
              <a:buFont typeface="Arial" panose="020B0604020202020204" pitchFamily="34" charset="0"/>
              <a:buChar char="•"/>
            </a:pPr>
            <a:r>
              <a:rPr lang="en-US" sz="2800" dirty="0">
                <a:solidFill>
                  <a:schemeClr val="bg1"/>
                </a:solidFill>
              </a:rPr>
              <a:t>Unemployment Insurance Benefits</a:t>
            </a:r>
          </a:p>
          <a:p>
            <a:pPr marL="342900" indent="-342900">
              <a:buFont typeface="Arial" panose="020B0604020202020204" pitchFamily="34" charset="0"/>
              <a:buChar char="•"/>
            </a:pPr>
            <a:r>
              <a:rPr lang="en-US" sz="2800" dirty="0">
                <a:solidFill>
                  <a:schemeClr val="bg1"/>
                </a:solidFill>
              </a:rPr>
              <a:t>Unemployment Insurance Tax</a:t>
            </a:r>
          </a:p>
          <a:p>
            <a:pPr marL="342900" indent="-342900">
              <a:buFont typeface="Arial" panose="020B0604020202020204" pitchFamily="34" charset="0"/>
              <a:buChar char="•"/>
            </a:pPr>
            <a:r>
              <a:rPr lang="en-US" sz="2800" dirty="0">
                <a:solidFill>
                  <a:schemeClr val="bg1"/>
                </a:solidFill>
              </a:rPr>
              <a:t>Statistics</a:t>
            </a:r>
            <a:br>
              <a:rPr lang="en-US"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226852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901907"/>
          </a:xfrm>
        </p:spPr>
        <p:txBody>
          <a:bodyPr vert="horz" lIns="91440" tIns="45720" rIns="91440" bIns="45720" rtlCol="0" anchor="b">
            <a:normAutofit/>
          </a:bodyPr>
          <a:lstStyle/>
          <a:p>
            <a:pPr>
              <a:lnSpc>
                <a:spcPct val="90000"/>
              </a:lnSpc>
            </a:pPr>
            <a:r>
              <a:rPr lang="en-US" sz="4000" kern="1200" dirty="0">
                <a:latin typeface="+mj-lt"/>
                <a:ea typeface="+mj-ea"/>
                <a:cs typeface="+mj-cs"/>
              </a:rPr>
              <a:t>Reporting New Hires</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10434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1524000"/>
            <a:ext cx="5315189" cy="4416977"/>
          </a:xfrm>
        </p:spPr>
        <p:txBody>
          <a:bodyPr vert="horz" lIns="91440" tIns="45720" rIns="91440" bIns="45720" rtlCol="0" anchor="t">
            <a:normAutofit fontScale="77500" lnSpcReduction="20000"/>
          </a:bodyPr>
          <a:lstStyle/>
          <a:p>
            <a:pPr marL="0" indent="0">
              <a:buNone/>
            </a:pPr>
            <a:r>
              <a:rPr lang="en-US" sz="2400" dirty="0"/>
              <a:t>Why complete New Hire information? </a:t>
            </a:r>
          </a:p>
          <a:p>
            <a:pPr marL="285750" indent="-285750">
              <a:buFont typeface="Arial" panose="020B0604020202020204" pitchFamily="34" charset="0"/>
              <a:buChar char="•"/>
            </a:pPr>
            <a:r>
              <a:rPr lang="en-US" sz="2100" dirty="0"/>
              <a:t>Primarily used by DHS for child support enforcement. </a:t>
            </a:r>
          </a:p>
          <a:p>
            <a:pPr marL="285750" indent="-285750">
              <a:buFont typeface="Arial" panose="020B0604020202020204" pitchFamily="34" charset="0"/>
              <a:buChar char="•"/>
            </a:pPr>
            <a:r>
              <a:rPr lang="en-US" sz="2100" dirty="0"/>
              <a:t>State Law: </a:t>
            </a:r>
            <a:r>
              <a:rPr lang="en-US" sz="2100" i="0" u="none" strike="noStrike" baseline="0" dirty="0">
                <a:solidFill>
                  <a:srgbClr val="000000"/>
                </a:solidFill>
                <a:cs typeface="Calibri" panose="020F0502020204030204" pitchFamily="34" charset="0"/>
              </a:rPr>
              <a:t>§40-2-802</a:t>
            </a:r>
            <a:r>
              <a:rPr lang="en-US" sz="2100" b="0" i="0" u="none" strike="noStrike" baseline="0" dirty="0">
                <a:solidFill>
                  <a:srgbClr val="000000"/>
                </a:solidFill>
                <a:cs typeface="Calibri" panose="020F0502020204030204" pitchFamily="34" charset="0"/>
              </a:rPr>
              <a:t>. Reports by employers to Employment Security Commission - New hire registry</a:t>
            </a:r>
          </a:p>
          <a:p>
            <a:pPr marL="285750" indent="-285750">
              <a:buFont typeface="Arial" panose="020B0604020202020204" pitchFamily="34" charset="0"/>
              <a:buChar char="•"/>
            </a:pPr>
            <a:r>
              <a:rPr lang="en-US" sz="2100" dirty="0">
                <a:solidFill>
                  <a:srgbClr val="000000"/>
                </a:solidFill>
                <a:cs typeface="Calibri" panose="020F0502020204030204" pitchFamily="34" charset="0"/>
              </a:rPr>
              <a:t>Report must be made within 20 days of hiring</a:t>
            </a:r>
          </a:p>
          <a:p>
            <a:pPr marL="285750" indent="-285750">
              <a:buFont typeface="Arial" panose="020B0604020202020204" pitchFamily="34" charset="0"/>
              <a:buChar char="•"/>
            </a:pPr>
            <a:r>
              <a:rPr lang="en-US" sz="2100" b="0" i="0" u="none" strike="noStrike" baseline="0" dirty="0">
                <a:solidFill>
                  <a:srgbClr val="000000"/>
                </a:solidFill>
                <a:cs typeface="Calibri" panose="020F0502020204030204" pitchFamily="34" charset="0"/>
              </a:rPr>
              <a:t>Failure to provide this data could result in additional payments being made to the claimant. </a:t>
            </a:r>
          </a:p>
          <a:p>
            <a:pPr marL="285750" indent="-285750">
              <a:buFont typeface="Arial" panose="020B0604020202020204" pitchFamily="34" charset="0"/>
              <a:buChar char="•"/>
            </a:pPr>
            <a:r>
              <a:rPr lang="en-US" sz="2100" dirty="0">
                <a:solidFill>
                  <a:srgbClr val="000000"/>
                </a:solidFill>
                <a:cs typeface="Calibri" panose="020F0502020204030204" pitchFamily="34" charset="0"/>
              </a:rPr>
              <a:t>Trust Fund balance is what triggers conditional factors which can lead to increases in tax rates. </a:t>
            </a:r>
          </a:p>
          <a:p>
            <a:pPr marL="285750" indent="-285750">
              <a:buFont typeface="Arial" panose="020B0604020202020204" pitchFamily="34" charset="0"/>
              <a:buChar char="•"/>
            </a:pPr>
            <a:r>
              <a:rPr lang="en-US" sz="2100" b="0" i="0" u="none" strike="noStrike" baseline="0" dirty="0">
                <a:solidFill>
                  <a:srgbClr val="000000"/>
                </a:solidFill>
                <a:cs typeface="Calibri" panose="020F0502020204030204" pitchFamily="34" charset="0"/>
              </a:rPr>
              <a:t>Providing new hire information reduces improper payments and fraud by allowing OESC to stop payments when people hav</a:t>
            </a:r>
            <a:r>
              <a:rPr lang="en-US" sz="2100" dirty="0">
                <a:solidFill>
                  <a:srgbClr val="000000"/>
                </a:solidFill>
                <a:cs typeface="Calibri" panose="020F0502020204030204" pitchFamily="34" charset="0"/>
              </a:rPr>
              <a:t>e returned to work. </a:t>
            </a:r>
          </a:p>
          <a:p>
            <a:pPr marL="0" indent="0">
              <a:buNone/>
            </a:pPr>
            <a:endParaRPr lang="en-US" sz="2100" b="0" i="0" u="none" strike="noStrike" baseline="0" dirty="0">
              <a:solidFill>
                <a:srgbClr val="000000"/>
              </a:solidFill>
              <a:cs typeface="Calibri" panose="020F0502020204030204" pitchFamily="34" charset="0"/>
            </a:endParaRPr>
          </a:p>
          <a:p>
            <a:pPr marL="0" indent="0">
              <a:lnSpc>
                <a:spcPct val="90000"/>
              </a:lnSpc>
              <a:buNone/>
            </a:pPr>
            <a:r>
              <a:rPr lang="en-US" sz="2000" dirty="0"/>
              <a:t>To start the new hire reporting process, go to </a:t>
            </a:r>
            <a:r>
              <a:rPr lang="en-US" sz="2000" dirty="0">
                <a:hlinkClick r:id="rId2"/>
              </a:rPr>
              <a:t>https://oklahoma.gov/oesc/employers.html</a:t>
            </a:r>
            <a:r>
              <a:rPr lang="en-US" sz="2000" dirty="0"/>
              <a:t> and select the new hire reporting option. </a:t>
            </a:r>
          </a:p>
          <a:p>
            <a:pPr marL="0">
              <a:lnSpc>
                <a:spcPct val="90000"/>
              </a:lnSpc>
            </a:pPr>
            <a:endParaRPr lang="en-US" sz="2000" dirty="0"/>
          </a:p>
          <a:p>
            <a:pPr marL="0">
              <a:lnSpc>
                <a:spcPct val="90000"/>
              </a:lnSpc>
            </a:pPr>
            <a:endParaRPr lang="en-US" sz="2000" dirty="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E74B31E-8FC7-1210-3861-5FE69039320F}"/>
              </a:ext>
            </a:extLst>
          </p:cNvPr>
          <p:cNvPicPr>
            <a:picLocks noChangeAspect="1"/>
          </p:cNvPicPr>
          <p:nvPr/>
        </p:nvPicPr>
        <p:blipFill>
          <a:blip r:embed="rId3"/>
          <a:stretch>
            <a:fillRect/>
          </a:stretch>
        </p:blipFill>
        <p:spPr>
          <a:xfrm>
            <a:off x="7075967" y="1802800"/>
            <a:ext cx="4170530" cy="3284292"/>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20</a:t>
            </a:fld>
            <a:endParaRPr lang="en-US" sz="1100">
              <a:solidFill>
                <a:srgbClr val="FFFFFF"/>
              </a:solidFill>
            </a:endParaRPr>
          </a:p>
        </p:txBody>
      </p:sp>
    </p:spTree>
    <p:extLst>
      <p:ext uri="{BB962C8B-B14F-4D97-AF65-F5344CB8AC3E}">
        <p14:creationId xmlns:p14="http://schemas.microsoft.com/office/powerpoint/2010/main" val="381372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09B35-E025-4766-AC48-45C10BBF9F12}"/>
              </a:ext>
            </a:extLst>
          </p:cNvPr>
          <p:cNvSpPr>
            <a:spLocks noGrp="1"/>
          </p:cNvSpPr>
          <p:nvPr>
            <p:ph type="title"/>
          </p:nvPr>
        </p:nvSpPr>
        <p:spPr/>
        <p:txBody>
          <a:bodyPr/>
          <a:lstStyle/>
          <a:p>
            <a:r>
              <a:rPr lang="en-US" dirty="0"/>
              <a:t>Unemployment Insurance 	</a:t>
            </a:r>
          </a:p>
        </p:txBody>
      </p:sp>
      <p:sp>
        <p:nvSpPr>
          <p:cNvPr id="6" name="Text Placeholder 5">
            <a:extLst>
              <a:ext uri="{FF2B5EF4-FFF2-40B4-BE49-F238E27FC236}">
                <a16:creationId xmlns:a16="http://schemas.microsoft.com/office/drawing/2014/main" id="{2EDBCFED-E483-42C3-987F-08C31944241F}"/>
              </a:ext>
            </a:extLst>
          </p:cNvPr>
          <p:cNvSpPr>
            <a:spLocks noGrp="1"/>
          </p:cNvSpPr>
          <p:nvPr>
            <p:ph type="body" idx="1"/>
          </p:nvPr>
        </p:nvSpPr>
        <p:spPr>
          <a:xfrm>
            <a:off x="457200" y="3447474"/>
            <a:ext cx="5204012" cy="1089890"/>
          </a:xfrm>
        </p:spPr>
        <p:txBody>
          <a:bodyPr/>
          <a:lstStyle/>
          <a:p>
            <a:r>
              <a:rPr lang="en-US" dirty="0"/>
              <a:t>Section 3-106 Benefit Wages Charged and Relief Therefrom</a:t>
            </a:r>
          </a:p>
        </p:txBody>
      </p:sp>
      <p:sp>
        <p:nvSpPr>
          <p:cNvPr id="4" name="Slide Number Placeholder 3">
            <a:extLst>
              <a:ext uri="{FF2B5EF4-FFF2-40B4-BE49-F238E27FC236}">
                <a16:creationId xmlns:a16="http://schemas.microsoft.com/office/drawing/2014/main" id="{0149B985-7D01-4A1A-A68E-1D53DBE10D36}"/>
              </a:ext>
            </a:extLst>
          </p:cNvPr>
          <p:cNvSpPr>
            <a:spLocks noGrp="1"/>
          </p:cNvSpPr>
          <p:nvPr>
            <p:ph type="sldNum" sz="quarter" idx="12"/>
          </p:nvPr>
        </p:nvSpPr>
        <p:spPr/>
        <p:txBody>
          <a:bodyPr/>
          <a:lstStyle/>
          <a:p>
            <a:fld id="{DB7DDC46-2E90-8640-BEFE-F54DCCD857ED}" type="slidenum">
              <a:rPr lang="en-US" smtClean="0"/>
              <a:pPr/>
              <a:t>21</a:t>
            </a:fld>
            <a:endParaRPr lang="en-US"/>
          </a:p>
        </p:txBody>
      </p:sp>
    </p:spTree>
    <p:extLst>
      <p:ext uri="{BB962C8B-B14F-4D97-AF65-F5344CB8AC3E}">
        <p14:creationId xmlns:p14="http://schemas.microsoft.com/office/powerpoint/2010/main" val="273994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4000" kern="1200" dirty="0">
                <a:latin typeface="+mj-lt"/>
                <a:ea typeface="+mj-ea"/>
                <a:cs typeface="+mj-cs"/>
              </a:rPr>
              <a:t>Base Period Employers</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9425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11" name="Content Placeholder 10">
            <a:extLst>
              <a:ext uri="{FF2B5EF4-FFF2-40B4-BE49-F238E27FC236}">
                <a16:creationId xmlns:a16="http://schemas.microsoft.com/office/drawing/2014/main" id="{A7B7035F-4E50-AA28-1988-5EF083257212}"/>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a:lnSpc>
                <a:spcPct val="90000"/>
              </a:lnSpc>
            </a:pPr>
            <a:r>
              <a:rPr lang="en-US" sz="1600" dirty="0"/>
              <a:t>Section 3-106 A of the Act states: </a:t>
            </a:r>
          </a:p>
          <a:p>
            <a:pPr>
              <a:lnSpc>
                <a:spcPct val="90000"/>
              </a:lnSpc>
            </a:pPr>
            <a:r>
              <a:rPr lang="en-US" sz="1600" b="0" i="1" u="none" strike="noStrike" baseline="0" dirty="0"/>
              <a:t>The Oklahoma Employment Security Commission shall give notice to each base period employer after the claimant has been issued his or her fifth week of benefits by the Commission or after the Commission receives notice of the amounts paid as benefits by another state under a reciprocal arrangement. This notice shall give the name and Social Security number of the claimant, the date the claim was filed, and the amount of benefit wages charged to the employer in each quarter of the base period.</a:t>
            </a:r>
          </a:p>
          <a:p>
            <a:pPr marL="274320">
              <a:lnSpc>
                <a:spcPct val="90000"/>
              </a:lnSpc>
            </a:pPr>
            <a:r>
              <a:rPr lang="en-US" sz="1600" dirty="0"/>
              <a:t>The “base period” is generally the first four of the last  five completed calendar quarters. </a:t>
            </a:r>
            <a:endParaRPr lang="en-US" sz="1600" i="1" dirty="0"/>
          </a:p>
          <a:p>
            <a:pPr marL="0">
              <a:lnSpc>
                <a:spcPct val="90000"/>
              </a:lnSpc>
            </a:pPr>
            <a:endParaRPr lang="en-US" sz="1600" dirty="0"/>
          </a:p>
        </p:txBody>
      </p:sp>
      <p:sp>
        <p:nvSpPr>
          <p:cNvPr id="28" name="Rectangle 2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7C3CC727-78E3-1C2B-6264-6D0E4DF598CD}"/>
              </a:ext>
            </a:extLst>
          </p:cNvPr>
          <p:cNvPicPr>
            <a:picLocks noChangeAspect="1"/>
          </p:cNvPicPr>
          <p:nvPr/>
        </p:nvPicPr>
        <p:blipFill>
          <a:blip r:embed="rId2"/>
          <a:stretch>
            <a:fillRect/>
          </a:stretch>
        </p:blipFill>
        <p:spPr>
          <a:xfrm>
            <a:off x="7075967" y="2233916"/>
            <a:ext cx="4170530" cy="2422060"/>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22</a:t>
            </a:fld>
            <a:endParaRPr lang="en-US" sz="1100">
              <a:solidFill>
                <a:srgbClr val="FFFFFF"/>
              </a:solidFill>
            </a:endParaRPr>
          </a:p>
        </p:txBody>
      </p:sp>
      <p:sp>
        <p:nvSpPr>
          <p:cNvPr id="12" name="Content Placeholder 10">
            <a:extLst>
              <a:ext uri="{FF2B5EF4-FFF2-40B4-BE49-F238E27FC236}">
                <a16:creationId xmlns:a16="http://schemas.microsoft.com/office/drawing/2014/main" id="{014212D7-EE9A-4485-DAB7-7B7C5865031A}"/>
              </a:ext>
            </a:extLst>
          </p:cNvPr>
          <p:cNvSpPr txBox="1">
            <a:spLocks/>
          </p:cNvSpPr>
          <p:nvPr/>
        </p:nvSpPr>
        <p:spPr>
          <a:xfrm>
            <a:off x="5329382" y="1607126"/>
            <a:ext cx="4438074" cy="4733636"/>
          </a:xfrm>
          <a:prstGeom prst="rect">
            <a:avLst/>
          </a:prstGeom>
        </p:spPr>
        <p:txBody>
          <a:bodyPr vert="horz" lIns="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00" i="1"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24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400" kern="1200" dirty="0">
                <a:latin typeface="+mj-lt"/>
                <a:ea typeface="+mj-ea"/>
                <a:cs typeface="+mj-cs"/>
              </a:rPr>
              <a:t>Why Did I Not Receive a</a:t>
            </a:r>
            <a:br>
              <a:rPr lang="en-US" sz="3400" kern="1200" dirty="0">
                <a:latin typeface="+mj-lt"/>
                <a:ea typeface="+mj-ea"/>
                <a:cs typeface="+mj-cs"/>
              </a:rPr>
            </a:br>
            <a:r>
              <a:rPr lang="en-US" sz="3400" kern="1200" dirty="0">
                <a:latin typeface="+mj-lt"/>
                <a:ea typeface="+mj-ea"/>
                <a:cs typeface="+mj-cs"/>
              </a:rPr>
              <a:t>Notice of Application (OES-617)?</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9425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7" name="TextBox 6">
            <a:extLst>
              <a:ext uri="{FF2B5EF4-FFF2-40B4-BE49-F238E27FC236}">
                <a16:creationId xmlns:a16="http://schemas.microsoft.com/office/drawing/2014/main" id="{5E077031-C3C8-9717-7608-C8663B59F906}"/>
              </a:ext>
            </a:extLst>
          </p:cNvPr>
          <p:cNvSpPr txBox="1"/>
          <p:nvPr/>
        </p:nvSpPr>
        <p:spPr>
          <a:xfrm>
            <a:off x="1144923" y="2405894"/>
            <a:ext cx="5315189" cy="3535083"/>
          </a:xfrm>
          <a:prstGeom prst="rect">
            <a:avLst/>
          </a:prstGeom>
        </p:spPr>
        <p:txBody>
          <a:bodyPr vert="horz" lIns="91440" tIns="45720" rIns="91440" bIns="45720" rtlCol="0" anchor="t">
            <a:normAutofit lnSpcReduction="10000"/>
          </a:bodyPr>
          <a:lstStyle/>
          <a:p>
            <a:pPr marL="228600" indent="-228600">
              <a:lnSpc>
                <a:spcPct val="90000"/>
              </a:lnSpc>
              <a:spcAft>
                <a:spcPts val="600"/>
              </a:spcAft>
              <a:buFont typeface="Arial" panose="020B0604020202020204" pitchFamily="34" charset="0"/>
              <a:buChar char="•"/>
            </a:pPr>
            <a:r>
              <a:rPr lang="en-US" sz="1700" dirty="0"/>
              <a:t>There are several different reasons why an employer may not receive an OES-617: </a:t>
            </a:r>
          </a:p>
          <a:p>
            <a:pPr marL="285750" indent="-228600">
              <a:lnSpc>
                <a:spcPct val="90000"/>
              </a:lnSpc>
              <a:spcAft>
                <a:spcPts val="600"/>
              </a:spcAft>
              <a:buFont typeface="Arial" panose="020B0604020202020204" pitchFamily="34" charset="0"/>
              <a:buChar char="•"/>
            </a:pPr>
            <a:r>
              <a:rPr lang="en-US" sz="1700" dirty="0"/>
              <a:t>You are not the correct separating employer. Notices are sent to the last covered employer of 15 working day or more. </a:t>
            </a:r>
          </a:p>
          <a:p>
            <a:pPr marL="285750" indent="-228600">
              <a:lnSpc>
                <a:spcPct val="90000"/>
              </a:lnSpc>
              <a:spcAft>
                <a:spcPts val="600"/>
              </a:spcAft>
              <a:buFont typeface="Arial" panose="020B0604020202020204" pitchFamily="34" charset="0"/>
              <a:buChar char="•"/>
            </a:pPr>
            <a:r>
              <a:rPr lang="en-US" sz="1700" dirty="0"/>
              <a:t>Claimant selected an incorrect employer when filing the claim. </a:t>
            </a:r>
          </a:p>
          <a:p>
            <a:pPr marL="285750" indent="-228600">
              <a:lnSpc>
                <a:spcPct val="90000"/>
              </a:lnSpc>
              <a:spcAft>
                <a:spcPts val="600"/>
              </a:spcAft>
              <a:buFont typeface="Arial" panose="020B0604020202020204" pitchFamily="34" charset="0"/>
              <a:buChar char="•"/>
            </a:pPr>
            <a:r>
              <a:rPr lang="en-US" sz="1700" dirty="0"/>
              <a:t>Notice was mailed to the physical address where the claimant worked rather than the address associated with the account number. </a:t>
            </a:r>
          </a:p>
          <a:p>
            <a:pPr marL="285750" indent="-228600">
              <a:lnSpc>
                <a:spcPct val="90000"/>
              </a:lnSpc>
              <a:spcAft>
                <a:spcPts val="600"/>
              </a:spcAft>
              <a:buFont typeface="Arial" panose="020B0604020202020204" pitchFamily="34" charset="0"/>
              <a:buChar char="•"/>
            </a:pPr>
            <a:r>
              <a:rPr lang="en-US" sz="1700" dirty="0"/>
              <a:t>Please keep OESC updated on any contact information. </a:t>
            </a:r>
          </a:p>
          <a:p>
            <a:pPr marL="285750" indent="-228600">
              <a:lnSpc>
                <a:spcPct val="90000"/>
              </a:lnSpc>
              <a:spcAft>
                <a:spcPts val="600"/>
              </a:spcAft>
              <a:buFont typeface="Arial" panose="020B0604020202020204" pitchFamily="34" charset="0"/>
              <a:buChar char="•"/>
            </a:pPr>
            <a:r>
              <a:rPr lang="en-US" sz="1700" dirty="0"/>
              <a:t>When separation occurs, you may consider giving your ex-employee the correct address to use. </a:t>
            </a:r>
          </a:p>
          <a:p>
            <a:pPr marL="285750" indent="-228600">
              <a:lnSpc>
                <a:spcPct val="90000"/>
              </a:lnSpc>
              <a:spcAft>
                <a:spcPts val="600"/>
              </a:spcAft>
              <a:buFont typeface="Arial" panose="020B0604020202020204" pitchFamily="34" charset="0"/>
              <a:buChar char="•"/>
            </a:pPr>
            <a:endParaRPr lang="en-US" sz="1700" dirty="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23</a:t>
            </a:fld>
            <a:endParaRPr lang="en-US" sz="1100">
              <a:solidFill>
                <a:srgbClr val="FFFFFF"/>
              </a:solidFill>
            </a:endParaRPr>
          </a:p>
        </p:txBody>
      </p:sp>
      <p:pic>
        <p:nvPicPr>
          <p:cNvPr id="8" name="Picture 7">
            <a:extLst>
              <a:ext uri="{FF2B5EF4-FFF2-40B4-BE49-F238E27FC236}">
                <a16:creationId xmlns:a16="http://schemas.microsoft.com/office/drawing/2014/main" id="{E2D0B75A-057A-DCA3-2C97-9F43F8CC1E70}"/>
              </a:ext>
            </a:extLst>
          </p:cNvPr>
          <p:cNvPicPr>
            <a:picLocks noChangeAspect="1"/>
          </p:cNvPicPr>
          <p:nvPr/>
        </p:nvPicPr>
        <p:blipFill>
          <a:blip r:embed="rId2"/>
          <a:stretch>
            <a:fillRect/>
          </a:stretch>
        </p:blipFill>
        <p:spPr>
          <a:xfrm>
            <a:off x="7072754" y="713060"/>
            <a:ext cx="4356444" cy="5431855"/>
          </a:xfrm>
          <a:prstGeom prst="rect">
            <a:avLst/>
          </a:prstGeom>
        </p:spPr>
      </p:pic>
    </p:spTree>
    <p:extLst>
      <p:ext uri="{BB962C8B-B14F-4D97-AF65-F5344CB8AC3E}">
        <p14:creationId xmlns:p14="http://schemas.microsoft.com/office/powerpoint/2010/main" val="1812269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2" y="415230"/>
            <a:ext cx="5329450" cy="837374"/>
          </a:xfrm>
        </p:spPr>
        <p:txBody>
          <a:bodyPr/>
          <a:lstStyle/>
          <a:p>
            <a:r>
              <a:rPr lang="en-US" dirty="0"/>
              <a:t>Section 3-106 Benefit Wages </a:t>
            </a:r>
            <a:br>
              <a:rPr lang="en-US" dirty="0"/>
            </a:br>
            <a:r>
              <a:rPr lang="en-US" dirty="0"/>
              <a:t>Charged and Relief Therefrom</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199" y="1712421"/>
            <a:ext cx="5638801" cy="4051070"/>
          </a:xfrm>
        </p:spPr>
        <p:txBody>
          <a:bodyPr/>
          <a:lstStyle/>
          <a:p>
            <a:pPr marL="0" indent="0">
              <a:buNone/>
            </a:pPr>
            <a:r>
              <a:rPr lang="en-US" dirty="0"/>
              <a:t>What steps should an employer take to be relieved of charges? The first level would be the initial separation determination. </a:t>
            </a:r>
          </a:p>
          <a:p>
            <a:r>
              <a:rPr lang="en-US" dirty="0"/>
              <a:t>If you are the separating employer, it all starts with the protest of benefits. This means you must respond to the OES-617. The response must be timely and must contain specific information showing why benefits should be denied. </a:t>
            </a:r>
          </a:p>
          <a:p>
            <a:r>
              <a:rPr lang="en-US" dirty="0"/>
              <a:t>“We wish to protest” will not cut it. </a:t>
            </a:r>
          </a:p>
          <a:p>
            <a:pPr marL="0" indent="0">
              <a:buNone/>
            </a:pPr>
            <a:r>
              <a:rPr lang="en-US" dirty="0"/>
              <a:t>No charge will be assessed if: </a:t>
            </a:r>
          </a:p>
          <a:p>
            <a:r>
              <a:rPr lang="en-US" dirty="0"/>
              <a:t>The employee voluntarily left work without good cause connected with the work; or</a:t>
            </a:r>
          </a:p>
          <a:p>
            <a:r>
              <a:rPr lang="en-US" dirty="0"/>
              <a:t>The employee was discharged for misconduct connected with the work; and </a:t>
            </a:r>
          </a:p>
          <a:p>
            <a:r>
              <a:rPr lang="en-US" dirty="0"/>
              <a:t>You also protest the Benefit Wage Charge (OES-502)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24</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sp>
        <p:nvSpPr>
          <p:cNvPr id="5" name="TextBox 4">
            <a:extLst>
              <a:ext uri="{FF2B5EF4-FFF2-40B4-BE49-F238E27FC236}">
                <a16:creationId xmlns:a16="http://schemas.microsoft.com/office/drawing/2014/main" id="{CBA7FCA1-132C-4BCB-7B6B-6F4CAF92B60F}"/>
              </a:ext>
            </a:extLst>
          </p:cNvPr>
          <p:cNvSpPr txBox="1"/>
          <p:nvPr/>
        </p:nvSpPr>
        <p:spPr>
          <a:xfrm>
            <a:off x="6308915" y="1405719"/>
            <a:ext cx="5446057" cy="4755148"/>
          </a:xfrm>
          <a:prstGeom prst="rect">
            <a:avLst/>
          </a:prstGeom>
          <a:noFill/>
        </p:spPr>
        <p:txBody>
          <a:bodyPr wrap="square" rtlCol="0">
            <a:spAutoFit/>
          </a:bodyPr>
          <a:lstStyle/>
          <a:p>
            <a:r>
              <a:rPr lang="en-US" sz="1500" dirty="0"/>
              <a:t>Other reasons to relieve charges: </a:t>
            </a:r>
          </a:p>
          <a:p>
            <a:pPr marL="285750" indent="-285750">
              <a:buFont typeface="Arial" panose="020B0604020202020204" pitchFamily="34" charset="0"/>
              <a:buChar char="•"/>
            </a:pPr>
            <a:r>
              <a:rPr lang="en-US" sz="1500" dirty="0"/>
              <a:t>If the employee worked for you prior to the week he separated from other employment and continued to work for you through the fifth compensable week. </a:t>
            </a:r>
          </a:p>
          <a:p>
            <a:pPr marL="285750" indent="-285750">
              <a:buFont typeface="Arial" panose="020B0604020202020204" pitchFamily="34" charset="0"/>
              <a:buChar char="•"/>
            </a:pPr>
            <a:r>
              <a:rPr lang="en-US" sz="1500" dirty="0"/>
              <a:t> If the employee was separated as a direct result of a major natural disaster declared by the President. </a:t>
            </a:r>
          </a:p>
          <a:p>
            <a:pPr marL="285750" indent="-285750">
              <a:buFont typeface="Arial" panose="020B0604020202020204" pitchFamily="34" charset="0"/>
              <a:buChar char="•"/>
            </a:pPr>
            <a:r>
              <a:rPr lang="en-US" sz="1500" dirty="0"/>
              <a:t>Was discharged for unsatisfactory performance during an initial probationary period. Employer must have a policy in place and the employee has to be advised within a week of hiring and must be separated within 90 days. </a:t>
            </a:r>
          </a:p>
          <a:p>
            <a:pPr marL="285750" indent="-285750">
              <a:buFont typeface="Arial" panose="020B0604020202020204" pitchFamily="34" charset="0"/>
              <a:buChar char="•"/>
            </a:pPr>
            <a:r>
              <a:rPr lang="en-US" sz="1500" dirty="0"/>
              <a:t>Left work to attend training approved under the Trade Act. </a:t>
            </a:r>
          </a:p>
          <a:p>
            <a:pPr marL="285750" indent="-285750">
              <a:buFont typeface="Arial" panose="020B0604020202020204" pitchFamily="34" charset="0"/>
              <a:buChar char="•"/>
            </a:pPr>
            <a:r>
              <a:rPr lang="en-US" sz="1500" dirty="0"/>
              <a:t>Was separated for compelling family circumstances under Section 2-210. </a:t>
            </a:r>
          </a:p>
          <a:p>
            <a:pPr marL="285750" indent="-285750">
              <a:buFont typeface="Arial" panose="020B0604020202020204" pitchFamily="34" charset="0"/>
              <a:buChar char="•"/>
            </a:pPr>
            <a:r>
              <a:rPr lang="en-US" sz="1500" dirty="0"/>
              <a:t>If a separation occurred when an employee was hired to replace a U.S. serviceperson called up to active duty and laid off upon the return to work by that serviceperson.</a:t>
            </a:r>
          </a:p>
          <a:p>
            <a:pPr marL="285750" indent="-285750">
              <a:buFont typeface="Arial" panose="020B0604020202020204" pitchFamily="34" charset="0"/>
              <a:buChar char="•"/>
            </a:pPr>
            <a:r>
              <a:rPr lang="en-US" sz="1500" dirty="0"/>
              <a:t>Benefit wage charges shall not include wages paid to any employee who separated as a direct result of a pandemic declared by the Governor.  </a:t>
            </a:r>
          </a:p>
          <a:p>
            <a:endParaRPr lang="en-US" dirty="0"/>
          </a:p>
        </p:txBody>
      </p:sp>
    </p:spTree>
    <p:extLst>
      <p:ext uri="{BB962C8B-B14F-4D97-AF65-F5344CB8AC3E}">
        <p14:creationId xmlns:p14="http://schemas.microsoft.com/office/powerpoint/2010/main" val="346755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2800" kern="1200" dirty="0">
                <a:latin typeface="+mj-lt"/>
                <a:ea typeface="+mj-ea"/>
                <a:cs typeface="+mj-cs"/>
              </a:rPr>
              <a:t>Section 3-106 Benefit Wages </a:t>
            </a:r>
            <a:br>
              <a:rPr lang="en-US" sz="2800" kern="1200" dirty="0">
                <a:latin typeface="+mj-lt"/>
                <a:ea typeface="+mj-ea"/>
                <a:cs typeface="+mj-cs"/>
              </a:rPr>
            </a:br>
            <a:r>
              <a:rPr lang="en-US" sz="2800" kern="1200" dirty="0">
                <a:latin typeface="+mj-lt"/>
                <a:ea typeface="+mj-ea"/>
                <a:cs typeface="+mj-cs"/>
              </a:rPr>
              <a:t>Charged and Relief Therefrom (</a:t>
            </a:r>
            <a:r>
              <a:rPr lang="en-US" sz="2800" kern="1200" dirty="0" err="1">
                <a:latin typeface="+mj-lt"/>
                <a:ea typeface="+mj-ea"/>
                <a:cs typeface="+mj-cs"/>
              </a:rPr>
              <a:t>Cont</a:t>
            </a:r>
            <a:r>
              <a:rPr lang="en-US" sz="2800" kern="1200" dirty="0">
                <a:latin typeface="+mj-lt"/>
                <a:ea typeface="+mj-ea"/>
                <a:cs typeface="+mj-cs"/>
              </a:rPr>
              <a:t>) </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173417"/>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a:lnSpc>
                <a:spcPct val="90000"/>
              </a:lnSpc>
            </a:pPr>
            <a:r>
              <a:rPr lang="en-US" sz="1700" dirty="0"/>
              <a:t>Recall credits are found in Section 3-106 H. </a:t>
            </a:r>
          </a:p>
          <a:p>
            <a:pPr>
              <a:lnSpc>
                <a:spcPct val="90000"/>
              </a:lnSpc>
            </a:pPr>
            <a:r>
              <a:rPr lang="en-US" sz="1700" dirty="0"/>
              <a:t>Used when employees are recalled back to work. </a:t>
            </a:r>
          </a:p>
          <a:p>
            <a:pPr>
              <a:lnSpc>
                <a:spcPct val="90000"/>
              </a:lnSpc>
            </a:pPr>
            <a:r>
              <a:rPr lang="en-US" sz="1700" dirty="0"/>
              <a:t>Allows the employer experience rating for the employee to be reduced by the ratio of the number of weeks of remaining eligibility of the employee to the total number of weeks of entitlement. </a:t>
            </a:r>
          </a:p>
          <a:p>
            <a:pPr>
              <a:lnSpc>
                <a:spcPct val="90000"/>
              </a:lnSpc>
            </a:pPr>
            <a:r>
              <a:rPr lang="en-US" sz="1700" dirty="0"/>
              <a:t>To request recall credit, you must check the recall credit box on the Benefit Wage Charge Protest Form and provide the return to work date. </a:t>
            </a:r>
          </a:p>
          <a:p>
            <a:pPr>
              <a:lnSpc>
                <a:spcPct val="90000"/>
              </a:lnSpc>
            </a:pPr>
            <a:endParaRPr lang="en-US" sz="1700" dirty="0"/>
          </a:p>
          <a:p>
            <a:pPr marL="0">
              <a:lnSpc>
                <a:spcPct val="90000"/>
              </a:lnSpc>
            </a:pPr>
            <a:endParaRPr lang="en-US" sz="1700" dirty="0"/>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1B262ED-3FA7-4858-8643-3F9B1F2EE6E4}"/>
              </a:ext>
            </a:extLst>
          </p:cNvPr>
          <p:cNvPicPr>
            <a:picLocks noChangeAspect="1"/>
          </p:cNvPicPr>
          <p:nvPr/>
        </p:nvPicPr>
        <p:blipFill>
          <a:blip r:embed="rId2"/>
          <a:stretch>
            <a:fillRect/>
          </a:stretch>
        </p:blipFill>
        <p:spPr>
          <a:xfrm>
            <a:off x="7303710" y="909081"/>
            <a:ext cx="3715043"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25</a:t>
            </a:fld>
            <a:endParaRPr lang="en-US" sz="1100">
              <a:solidFill>
                <a:srgbClr val="FFFFFF"/>
              </a:solidFill>
            </a:endParaRPr>
          </a:p>
        </p:txBody>
      </p:sp>
    </p:spTree>
    <p:extLst>
      <p:ext uri="{BB962C8B-B14F-4D97-AF65-F5344CB8AC3E}">
        <p14:creationId xmlns:p14="http://schemas.microsoft.com/office/powerpoint/2010/main" val="3616025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4000" kern="1200" dirty="0">
                <a:latin typeface="+mj-lt"/>
                <a:ea typeface="+mj-ea"/>
                <a:cs typeface="+mj-cs"/>
              </a:rPr>
              <a:t>Applying for Relief of Charges</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201881"/>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9" name="TextBox 8">
            <a:extLst>
              <a:ext uri="{FF2B5EF4-FFF2-40B4-BE49-F238E27FC236}">
                <a16:creationId xmlns:a16="http://schemas.microsoft.com/office/drawing/2014/main" id="{34DCA4E8-8080-9BD5-E749-31404B4095B2}"/>
              </a:ext>
            </a:extLst>
          </p:cNvPr>
          <p:cNvSpPr txBox="1"/>
          <p:nvPr/>
        </p:nvSpPr>
        <p:spPr>
          <a:xfrm>
            <a:off x="1144923" y="2405894"/>
            <a:ext cx="5315189" cy="353508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300" dirty="0"/>
              <a:t>The OES-502 Notice of Benefit Wage Charge</a:t>
            </a:r>
          </a:p>
          <a:p>
            <a:pPr marL="285750" indent="-228600">
              <a:lnSpc>
                <a:spcPct val="90000"/>
              </a:lnSpc>
              <a:spcAft>
                <a:spcPts val="600"/>
              </a:spcAft>
              <a:buFont typeface="Arial" panose="020B0604020202020204" pitchFamily="34" charset="0"/>
              <a:buChar char="•"/>
            </a:pPr>
            <a:r>
              <a:rPr lang="en-US" sz="1300" dirty="0"/>
              <a:t>Reference Section 3-106 of the Act. </a:t>
            </a:r>
          </a:p>
          <a:p>
            <a:pPr marL="285750" indent="-228600">
              <a:lnSpc>
                <a:spcPct val="90000"/>
              </a:lnSpc>
              <a:spcAft>
                <a:spcPts val="600"/>
              </a:spcAft>
              <a:buFont typeface="Arial" panose="020B0604020202020204" pitchFamily="34" charset="0"/>
              <a:buChar char="•"/>
            </a:pPr>
            <a:r>
              <a:rPr lang="en-US" sz="1300" dirty="0"/>
              <a:t>Triggered when the claimant is paid the 5</a:t>
            </a:r>
            <a:r>
              <a:rPr lang="en-US" sz="1300" baseline="30000" dirty="0"/>
              <a:t>th</a:t>
            </a:r>
            <a:r>
              <a:rPr lang="en-US" sz="1300" dirty="0"/>
              <a:t> week of benefits. </a:t>
            </a:r>
          </a:p>
          <a:p>
            <a:pPr marL="285750" indent="-228600">
              <a:lnSpc>
                <a:spcPct val="90000"/>
              </a:lnSpc>
              <a:spcAft>
                <a:spcPts val="600"/>
              </a:spcAft>
              <a:buFont typeface="Arial" panose="020B0604020202020204" pitchFamily="34" charset="0"/>
              <a:buChar char="•"/>
            </a:pPr>
            <a:r>
              <a:rPr lang="en-US" sz="1300" dirty="0"/>
              <a:t>Requires a response even if you responded to the OES-617 Notice of Application for Benefits</a:t>
            </a:r>
          </a:p>
          <a:p>
            <a:pPr marL="285750" indent="-228600">
              <a:lnSpc>
                <a:spcPct val="90000"/>
              </a:lnSpc>
              <a:spcAft>
                <a:spcPts val="600"/>
              </a:spcAft>
              <a:buFont typeface="Arial" panose="020B0604020202020204" pitchFamily="34" charset="0"/>
              <a:buChar char="•"/>
            </a:pPr>
            <a:r>
              <a:rPr lang="en-US" sz="1300" dirty="0"/>
              <a:t>You have 20 days to respond to this notice or charges will be assessed. </a:t>
            </a:r>
          </a:p>
          <a:p>
            <a:pPr marL="285750" indent="-228600">
              <a:lnSpc>
                <a:spcPct val="90000"/>
              </a:lnSpc>
              <a:spcAft>
                <a:spcPts val="600"/>
              </a:spcAft>
              <a:buFont typeface="Arial" panose="020B0604020202020204" pitchFamily="34" charset="0"/>
              <a:buChar char="•"/>
            </a:pPr>
            <a:r>
              <a:rPr lang="en-US" sz="1300" dirty="0"/>
              <a:t>You must provide the date of termination, specific details of the separation and any other detail required by the notice. </a:t>
            </a:r>
          </a:p>
          <a:p>
            <a:pPr marL="285750" indent="-228600">
              <a:lnSpc>
                <a:spcPct val="90000"/>
              </a:lnSpc>
              <a:spcAft>
                <a:spcPts val="600"/>
              </a:spcAft>
              <a:buFont typeface="Arial" panose="020B0604020202020204" pitchFamily="34" charset="0"/>
              <a:buChar char="•"/>
            </a:pPr>
            <a:r>
              <a:rPr lang="en-US" sz="1300" dirty="0"/>
              <a:t>After your protest is received, a determination on whether charges will be waived. </a:t>
            </a:r>
          </a:p>
          <a:p>
            <a:pPr marL="285750" indent="-228600">
              <a:lnSpc>
                <a:spcPct val="90000"/>
              </a:lnSpc>
              <a:spcAft>
                <a:spcPts val="600"/>
              </a:spcAft>
              <a:buFont typeface="Arial" panose="020B0604020202020204" pitchFamily="34" charset="0"/>
              <a:buChar char="•"/>
            </a:pPr>
            <a:r>
              <a:rPr lang="en-US" sz="1300" dirty="0"/>
              <a:t>Responding to this notice does not guarantee your charges will be reduced. </a:t>
            </a:r>
          </a:p>
          <a:p>
            <a:pPr marL="285750" indent="-228600">
              <a:lnSpc>
                <a:spcPct val="90000"/>
              </a:lnSpc>
              <a:spcAft>
                <a:spcPts val="600"/>
              </a:spcAft>
              <a:buFont typeface="Arial" panose="020B0604020202020204" pitchFamily="34" charset="0"/>
              <a:buChar char="•"/>
            </a:pPr>
            <a:r>
              <a:rPr lang="en-US" sz="1300" b="1" dirty="0">
                <a:solidFill>
                  <a:srgbClr val="C00000"/>
                </a:solidFill>
              </a:rPr>
              <a:t>You may not be the separating employer, you could be a base period employer. </a:t>
            </a:r>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D62C371-C7B2-CEC0-5B5D-1B98EF367808}"/>
              </a:ext>
            </a:extLst>
          </p:cNvPr>
          <p:cNvPicPr>
            <a:picLocks noChangeAspect="1"/>
          </p:cNvPicPr>
          <p:nvPr/>
        </p:nvPicPr>
        <p:blipFill>
          <a:blip r:embed="rId2"/>
          <a:stretch>
            <a:fillRect/>
          </a:stretch>
        </p:blipFill>
        <p:spPr>
          <a:xfrm>
            <a:off x="7252993" y="909081"/>
            <a:ext cx="3816477"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26</a:t>
            </a:fld>
            <a:endParaRPr lang="en-US" sz="1100">
              <a:solidFill>
                <a:srgbClr val="FFFFFF"/>
              </a:solidFill>
            </a:endParaRPr>
          </a:p>
        </p:txBody>
      </p:sp>
    </p:spTree>
    <p:extLst>
      <p:ext uri="{BB962C8B-B14F-4D97-AF65-F5344CB8AC3E}">
        <p14:creationId xmlns:p14="http://schemas.microsoft.com/office/powerpoint/2010/main" val="3674733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2800" kern="1200" dirty="0">
                <a:latin typeface="+mj-lt"/>
                <a:ea typeface="+mj-ea"/>
                <a:cs typeface="+mj-cs"/>
              </a:rPr>
              <a:t>Applying for Relief of Charges</a:t>
            </a:r>
            <a:br>
              <a:rPr lang="en-US" sz="2800" kern="1200" dirty="0">
                <a:latin typeface="+mj-lt"/>
                <a:ea typeface="+mj-ea"/>
                <a:cs typeface="+mj-cs"/>
              </a:rPr>
            </a:br>
            <a:r>
              <a:rPr lang="en-US" sz="2800" kern="1200" dirty="0">
                <a:latin typeface="+mj-lt"/>
                <a:ea typeface="+mj-ea"/>
                <a:cs typeface="+mj-cs"/>
              </a:rPr>
              <a:t>(</a:t>
            </a:r>
            <a:r>
              <a:rPr lang="en-US" sz="2800" kern="1200" dirty="0" err="1">
                <a:latin typeface="+mj-lt"/>
                <a:ea typeface="+mj-ea"/>
                <a:cs typeface="+mj-cs"/>
              </a:rPr>
              <a:t>Cont</a:t>
            </a:r>
            <a:r>
              <a:rPr lang="en-US" sz="2800" kern="1200" dirty="0">
                <a:latin typeface="+mj-lt"/>
                <a:ea typeface="+mj-ea"/>
                <a:cs typeface="+mj-cs"/>
              </a:rPr>
              <a:t>) </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591426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10" name="Content Placeholder 9">
            <a:extLst>
              <a:ext uri="{FF2B5EF4-FFF2-40B4-BE49-F238E27FC236}">
                <a16:creationId xmlns:a16="http://schemas.microsoft.com/office/drawing/2014/main" id="{00E97E83-96FE-AB14-3F24-9CDEABD9913B}"/>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900" dirty="0"/>
              <a:t>OESC provides a document to protest your benefit wage charge. It can be found at under “Employer  Resources and Forms” on our website. </a:t>
            </a:r>
          </a:p>
          <a:p>
            <a:pPr>
              <a:lnSpc>
                <a:spcPct val="90000"/>
              </a:lnSpc>
            </a:pPr>
            <a:r>
              <a:rPr lang="en-US" sz="1900" dirty="0"/>
              <a:t>Employers must protest the application (OES-617) and the benefit wage charges (OES-502). </a:t>
            </a:r>
          </a:p>
          <a:p>
            <a:pPr>
              <a:lnSpc>
                <a:spcPct val="90000"/>
              </a:lnSpc>
            </a:pPr>
            <a:r>
              <a:rPr lang="en-US" sz="1900" dirty="0"/>
              <a:t>Lack of work cases will always be charged. </a:t>
            </a:r>
          </a:p>
          <a:p>
            <a:pPr>
              <a:lnSpc>
                <a:spcPct val="90000"/>
              </a:lnSpc>
            </a:pPr>
            <a:r>
              <a:rPr lang="en-US" sz="1900" dirty="0"/>
              <a:t>Next few slides will show various situations where benefit wage charges will not be assessed if you protest the claim and charge. </a:t>
            </a:r>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8116D80-71C4-090F-FBAF-586C7E0A7BA7}"/>
              </a:ext>
            </a:extLst>
          </p:cNvPr>
          <p:cNvPicPr>
            <a:picLocks noChangeAspect="1"/>
          </p:cNvPicPr>
          <p:nvPr/>
        </p:nvPicPr>
        <p:blipFill>
          <a:blip r:embed="rId2"/>
          <a:stretch>
            <a:fillRect/>
          </a:stretch>
        </p:blipFill>
        <p:spPr>
          <a:xfrm>
            <a:off x="7303710" y="909081"/>
            <a:ext cx="3715043"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27</a:t>
            </a:fld>
            <a:endParaRPr lang="en-US" sz="1100">
              <a:solidFill>
                <a:srgbClr val="FFFFFF"/>
              </a:solidFill>
            </a:endParaRPr>
          </a:p>
        </p:txBody>
      </p:sp>
    </p:spTree>
    <p:extLst>
      <p:ext uri="{BB962C8B-B14F-4D97-AF65-F5344CB8AC3E}">
        <p14:creationId xmlns:p14="http://schemas.microsoft.com/office/powerpoint/2010/main" val="309819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1136397" y="502020"/>
            <a:ext cx="5323715" cy="1642970"/>
          </a:xfrm>
        </p:spPr>
        <p:txBody>
          <a:bodyPr vert="horz" lIns="91440" tIns="45720" rIns="91440" bIns="45720" rtlCol="0" anchor="b">
            <a:normAutofit/>
          </a:bodyPr>
          <a:lstStyle/>
          <a:p>
            <a:pPr>
              <a:lnSpc>
                <a:spcPct val="90000"/>
              </a:lnSpc>
            </a:pPr>
            <a:r>
              <a:rPr lang="en-US" sz="3700" kern="1200" dirty="0">
                <a:latin typeface="+mj-lt"/>
                <a:ea typeface="+mj-ea"/>
                <a:cs typeface="+mj-cs"/>
              </a:rPr>
              <a:t>Notice of Determination to </a:t>
            </a:r>
            <a:br>
              <a:rPr lang="en-US" sz="3700" kern="1200" dirty="0">
                <a:latin typeface="+mj-lt"/>
                <a:ea typeface="+mj-ea"/>
                <a:cs typeface="+mj-cs"/>
              </a:rPr>
            </a:br>
            <a:r>
              <a:rPr lang="en-US" sz="3700" kern="1200" dirty="0">
                <a:latin typeface="+mj-lt"/>
                <a:ea typeface="+mj-ea"/>
                <a:cs typeface="+mj-cs"/>
              </a:rPr>
              <a:t>Base Period Employer</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457200" y="6034363"/>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44923" y="2405894"/>
            <a:ext cx="5315189" cy="3535083"/>
          </a:xfrm>
        </p:spPr>
        <p:txBody>
          <a:bodyPr vert="horz" lIns="91440" tIns="45720" rIns="91440" bIns="45720" rtlCol="0" anchor="t">
            <a:normAutofit/>
          </a:bodyPr>
          <a:lstStyle/>
          <a:p>
            <a:pPr>
              <a:lnSpc>
                <a:spcPct val="90000"/>
              </a:lnSpc>
            </a:pPr>
            <a:r>
              <a:rPr lang="en-US" sz="1700" dirty="0"/>
              <a:t>Once all protests have been made, a Notice of Determination to Base Period Employer will be completed. </a:t>
            </a:r>
          </a:p>
          <a:p>
            <a:pPr>
              <a:lnSpc>
                <a:spcPct val="90000"/>
              </a:lnSpc>
            </a:pPr>
            <a:r>
              <a:rPr lang="en-US" sz="1700" dirty="0"/>
              <a:t>This will show whether benefit wage charges will be assessed. </a:t>
            </a:r>
          </a:p>
          <a:p>
            <a:pPr>
              <a:lnSpc>
                <a:spcPct val="90000"/>
              </a:lnSpc>
            </a:pPr>
            <a:r>
              <a:rPr lang="en-US" sz="1700" dirty="0"/>
              <a:t>In the example, they are assessed because the employee was laid off due to a lack of work. </a:t>
            </a:r>
          </a:p>
          <a:p>
            <a:pPr>
              <a:lnSpc>
                <a:spcPct val="90000"/>
              </a:lnSpc>
            </a:pPr>
            <a:r>
              <a:rPr lang="en-US" sz="1700" dirty="0"/>
              <a:t>You have 20 days to appeal this determination. If no appeal is filed within 20 days, the decision becomes final. </a:t>
            </a:r>
          </a:p>
          <a:p>
            <a:pPr>
              <a:lnSpc>
                <a:spcPct val="90000"/>
              </a:lnSpc>
            </a:pPr>
            <a:r>
              <a:rPr lang="en-US" sz="1700" dirty="0"/>
              <a:t>The appeal has to be in writing. </a:t>
            </a:r>
          </a:p>
        </p:txBody>
      </p:sp>
      <p:sp>
        <p:nvSpPr>
          <p:cNvPr id="10"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A8E3407-160E-DF92-ADF5-82B0283985D0}"/>
              </a:ext>
            </a:extLst>
          </p:cNvPr>
          <p:cNvPicPr>
            <a:picLocks noChangeAspect="1"/>
          </p:cNvPicPr>
          <p:nvPr/>
        </p:nvPicPr>
        <p:blipFill>
          <a:blip r:embed="rId2"/>
          <a:stretch>
            <a:fillRect/>
          </a:stretch>
        </p:blipFill>
        <p:spPr>
          <a:xfrm>
            <a:off x="7246654" y="909081"/>
            <a:ext cx="3829156"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28</a:t>
            </a:fld>
            <a:endParaRPr lang="en-US" sz="1100">
              <a:solidFill>
                <a:srgbClr val="FFFFFF"/>
              </a:solidFill>
            </a:endParaRPr>
          </a:p>
        </p:txBody>
      </p:sp>
    </p:spTree>
    <p:extLst>
      <p:ext uri="{BB962C8B-B14F-4D97-AF65-F5344CB8AC3E}">
        <p14:creationId xmlns:p14="http://schemas.microsoft.com/office/powerpoint/2010/main" val="2920447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2555631" y="1339273"/>
            <a:ext cx="7080738" cy="4076789"/>
          </a:xfrm>
        </p:spPr>
        <p:txBody>
          <a:bodyPr vert="horz" lIns="91440" tIns="45720" rIns="91440" bIns="45720" rtlCol="0" anchor="ctr">
            <a:normAutofit/>
          </a:bodyPr>
          <a:lstStyle/>
          <a:p>
            <a:pPr>
              <a:lnSpc>
                <a:spcPct val="90000"/>
              </a:lnSpc>
            </a:pPr>
            <a:r>
              <a:rPr lang="en-US" sz="3600" dirty="0"/>
              <a:t>Please Keep These in Mind</a:t>
            </a:r>
            <a:br>
              <a:rPr lang="en-US" sz="3600" dirty="0">
                <a:solidFill>
                  <a:schemeClr val="bg1">
                    <a:lumMod val="95000"/>
                    <a:lumOff val="5000"/>
                  </a:schemeClr>
                </a:solidFill>
              </a:rPr>
            </a:br>
            <a:r>
              <a:rPr lang="en-US" sz="1600" b="0" dirty="0">
                <a:solidFill>
                  <a:schemeClr val="bg1">
                    <a:lumMod val="95000"/>
                    <a:lumOff val="5000"/>
                  </a:schemeClr>
                </a:solidFill>
              </a:rPr>
              <a:t>3-106 K: An employer shall not be eligible to be relieved of a benefit wage charge under paragraphs 1 and 2 of subsection G of this section if the employer was sent a notice of benefit claims, pursuant to Section 2-503 of this title, and failed to timely file protest to the benefit claim. In addition, you must protest the benefit wage charge. </a:t>
            </a:r>
            <a:br>
              <a:rPr lang="en-US" sz="1600" b="0" dirty="0">
                <a:solidFill>
                  <a:schemeClr val="bg1">
                    <a:lumMod val="95000"/>
                    <a:lumOff val="5000"/>
                  </a:schemeClr>
                </a:solidFill>
              </a:rPr>
            </a:br>
            <a:br>
              <a:rPr lang="en-US" sz="1600" b="0" dirty="0">
                <a:solidFill>
                  <a:schemeClr val="bg1">
                    <a:lumMod val="95000"/>
                    <a:lumOff val="5000"/>
                  </a:schemeClr>
                </a:solidFill>
              </a:rPr>
            </a:br>
            <a:r>
              <a:rPr lang="en-US" sz="1600" b="0" dirty="0">
                <a:solidFill>
                  <a:srgbClr val="C00000"/>
                </a:solidFill>
              </a:rPr>
              <a:t>Remember: Employers play a substantial role in keeping the UI Trust Fund balance at a rate high enough to remove conditional factors. In order to be a good steward, report and pay taxes on time. If you report on time but wait to pay, it will have a negative impact on your rates. </a:t>
            </a:r>
            <a:r>
              <a:rPr lang="en-US" sz="2000" b="0" dirty="0">
                <a:solidFill>
                  <a:srgbClr val="C00000"/>
                </a:solidFill>
              </a:rPr>
              <a:t> </a:t>
            </a:r>
            <a:endParaRPr lang="en-US" sz="3600" dirty="0">
              <a:solidFill>
                <a:srgbClr val="C00000"/>
              </a:solidFill>
            </a:endParaRP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3892062" y="6199632"/>
            <a:ext cx="4407876" cy="365125"/>
          </a:xfrm>
        </p:spPr>
        <p:txBody>
          <a:bodyPr vert="horz" lIns="91440" tIns="45720" rIns="91440" bIns="45720" rtlCol="0" anchor="ctr">
            <a:normAutofit/>
          </a:bodyPr>
          <a:lstStyle/>
          <a:p>
            <a:pPr algn="ctr" defTabSz="457200">
              <a:spcAft>
                <a:spcPts val="600"/>
              </a:spcAft>
            </a:pPr>
            <a:r>
              <a:rPr lang="en-US" sz="1100" kern="1200">
                <a:solidFill>
                  <a:schemeClr val="bg1">
                    <a:alpha val="80000"/>
                  </a:schemeClr>
                </a:solidFill>
                <a:latin typeface="+mn-lt"/>
                <a:ea typeface="+mn-ea"/>
                <a:cs typeface="+mn-cs"/>
              </a:rPr>
              <a:t>OESC | Employer Presentation Summer of ‘24</a:t>
            </a:r>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fontScale="92500"/>
          </a:bodyPr>
          <a:lstStyle/>
          <a:p>
            <a:pPr algn="ctr" defTabSz="457200">
              <a:spcAft>
                <a:spcPts val="600"/>
              </a:spcAft>
            </a:pPr>
            <a:fld id="{DB7DDC46-2E90-8640-BEFE-F54DCCD857ED}" type="slidenum">
              <a:rPr lang="en-US" sz="1500">
                <a:solidFill>
                  <a:srgbClr val="FFFFFF"/>
                </a:solidFill>
              </a:rPr>
              <a:pPr algn="ctr" defTabSz="457200">
                <a:spcAft>
                  <a:spcPts val="600"/>
                </a:spcAft>
              </a:pPr>
              <a:t>29</a:t>
            </a:fld>
            <a:endParaRPr lang="en-US" sz="1500">
              <a:solidFill>
                <a:srgbClr val="FFFFFF"/>
              </a:solidFill>
            </a:endParaRPr>
          </a:p>
        </p:txBody>
      </p:sp>
    </p:spTree>
    <p:extLst>
      <p:ext uri="{BB962C8B-B14F-4D97-AF65-F5344CB8AC3E}">
        <p14:creationId xmlns:p14="http://schemas.microsoft.com/office/powerpoint/2010/main" val="297183999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199" y="1062182"/>
            <a:ext cx="11394141" cy="5130799"/>
          </a:xfrm>
        </p:spPr>
        <p:txBody>
          <a:bodyPr/>
          <a:lstStyle/>
          <a:p>
            <a:pPr marL="0" indent="0">
              <a:buNone/>
            </a:pPr>
            <a:r>
              <a:rPr lang="en-US" b="1" i="1" u="sng" dirty="0"/>
              <a:t>Online</a:t>
            </a:r>
          </a:p>
          <a:p>
            <a:pPr marL="0" indent="0">
              <a:buNone/>
            </a:pPr>
            <a:r>
              <a:rPr lang="en-US" dirty="0"/>
              <a:t>OESC Website: </a:t>
            </a:r>
            <a:r>
              <a:rPr lang="en-US" dirty="0">
                <a:hlinkClick r:id="rId2"/>
              </a:rPr>
              <a:t>https://oklahoma.gov/oesc.html</a:t>
            </a:r>
            <a:endParaRPr lang="en-US" dirty="0"/>
          </a:p>
          <a:p>
            <a:pPr marL="0" indent="0">
              <a:buNone/>
            </a:pPr>
            <a:r>
              <a:rPr lang="en-US" dirty="0"/>
              <a:t>SIDES Page: </a:t>
            </a:r>
            <a:r>
              <a:rPr lang="en-US" dirty="0">
                <a:hlinkClick r:id="rId3"/>
              </a:rPr>
              <a:t>https://oklahoma.gov/oesc/employers/separations.html</a:t>
            </a:r>
            <a:endParaRPr lang="en-US" dirty="0"/>
          </a:p>
          <a:p>
            <a:pPr marL="0" indent="0">
              <a:buNone/>
            </a:pPr>
            <a:r>
              <a:rPr lang="en-US" dirty="0"/>
              <a:t>More SIDES information: </a:t>
            </a:r>
            <a:r>
              <a:rPr lang="en-US" dirty="0">
                <a:hlinkClick r:id="rId4"/>
              </a:rPr>
              <a:t>https://info.uisides.org</a:t>
            </a:r>
            <a:endParaRPr lang="en-US" dirty="0"/>
          </a:p>
          <a:p>
            <a:pPr marL="0" indent="0">
              <a:buNone/>
            </a:pPr>
            <a:r>
              <a:rPr lang="en-US" dirty="0"/>
              <a:t>SIDES E-response information will be on the OES-617 </a:t>
            </a:r>
          </a:p>
          <a:p>
            <a:pPr marL="0" indent="0">
              <a:buNone/>
            </a:pPr>
            <a:r>
              <a:rPr lang="en-US" dirty="0"/>
              <a:t>SIDES E-response Users Guide: </a:t>
            </a:r>
            <a:r>
              <a:rPr lang="en-US" dirty="0">
                <a:hlinkClick r:id="rId5"/>
              </a:rPr>
              <a:t>http://www.itsc.org/SIDES%20Public%20Documents/Separation%20Information%20E-Response%20User%20Guide.pdf</a:t>
            </a:r>
            <a:r>
              <a:rPr lang="en-US" dirty="0"/>
              <a:t> </a:t>
            </a:r>
          </a:p>
          <a:p>
            <a:pPr marL="0" indent="0">
              <a:buNone/>
            </a:pPr>
            <a:r>
              <a:rPr lang="en-US" dirty="0"/>
              <a:t>EZ Tax: </a:t>
            </a:r>
            <a:r>
              <a:rPr lang="en-US" dirty="0">
                <a:hlinkClick r:id="rId6"/>
              </a:rPr>
              <a:t>https://eztaxexpress.oesc.state.ok.us</a:t>
            </a:r>
            <a:endParaRPr lang="en-US" dirty="0"/>
          </a:p>
          <a:p>
            <a:pPr marL="0" indent="0">
              <a:buNone/>
            </a:pPr>
            <a:r>
              <a:rPr lang="en-US" dirty="0"/>
              <a:t>OESC Statutes and Rules: </a:t>
            </a:r>
            <a:r>
              <a:rPr lang="en-US" dirty="0">
                <a:hlinkClick r:id="rId7"/>
              </a:rPr>
              <a:t>https://oklahoma.gov/oesc/about/policies.html</a:t>
            </a:r>
            <a:r>
              <a:rPr lang="en-US" dirty="0"/>
              <a:t> </a:t>
            </a:r>
          </a:p>
          <a:p>
            <a:pPr marL="0" indent="0">
              <a:buNone/>
            </a:pPr>
            <a:r>
              <a:rPr lang="en-US" dirty="0"/>
              <a:t>Work Opportunity Tax Credit, Federal Bonding, Trade Adjustment Assistance and Migrant Seasonal Farm Workers: </a:t>
            </a:r>
            <a:r>
              <a:rPr lang="en-US" dirty="0">
                <a:hlinkClick r:id="rId8"/>
              </a:rPr>
              <a:t>https://oklahoma.gov/oesc/individuals/programs.html</a:t>
            </a:r>
            <a:endParaRPr lang="en-US" dirty="0"/>
          </a:p>
          <a:p>
            <a:pPr marL="0" indent="0">
              <a:buNone/>
            </a:pPr>
            <a:r>
              <a:rPr lang="en-US" dirty="0"/>
              <a:t>Employer resources and forms page: </a:t>
            </a:r>
            <a:r>
              <a:rPr lang="en-US" dirty="0">
                <a:hlinkClick r:id="rId9"/>
              </a:rPr>
              <a:t>https://oklahoma.gov/oesc/employers/employer-resources-and-forms.html</a:t>
            </a:r>
            <a:endParaRPr lang="en-US" dirty="0"/>
          </a:p>
          <a:p>
            <a:pPr marL="0" indent="0">
              <a:buNone/>
            </a:pPr>
            <a:r>
              <a:rPr lang="en-US" b="1" i="1" u="sng" dirty="0"/>
              <a:t>Telephone </a:t>
            </a:r>
          </a:p>
          <a:p>
            <a:pPr marL="0" indent="0">
              <a:buNone/>
            </a:pPr>
            <a:r>
              <a:rPr lang="en-US" dirty="0"/>
              <a:t>Employer Line	(405) 552-6799</a:t>
            </a:r>
          </a:p>
          <a:p>
            <a:pPr marL="0" indent="0">
              <a:buNone/>
            </a:pPr>
            <a:r>
              <a:rPr lang="en-US" dirty="0"/>
              <a:t>Fax Line for Protesting Claims (405) 962-7524</a:t>
            </a:r>
          </a:p>
          <a:p>
            <a:pPr marL="0" indent="0">
              <a:buNone/>
            </a:pP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3</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t>OESC | Employer Presentation Summer of ‘24</a:t>
            </a:r>
          </a:p>
        </p:txBody>
      </p:sp>
    </p:spTree>
    <p:extLst>
      <p:ext uri="{BB962C8B-B14F-4D97-AF65-F5344CB8AC3E}">
        <p14:creationId xmlns:p14="http://schemas.microsoft.com/office/powerpoint/2010/main" val="1073897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3459018" cy="837374"/>
          </a:xfrm>
        </p:spPr>
        <p:txBody>
          <a:bodyPr/>
          <a:lstStyle/>
          <a:p>
            <a:r>
              <a:rPr lang="en-US" sz="3200" dirty="0"/>
              <a:t>Statistics</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198" y="1104823"/>
            <a:ext cx="4779819" cy="4480560"/>
          </a:xfrm>
        </p:spPr>
        <p:txBody>
          <a:bodyPr/>
          <a:lstStyle/>
          <a:p>
            <a:pPr marL="0" indent="0">
              <a:buNone/>
            </a:pPr>
            <a:r>
              <a:rPr lang="en-US" dirty="0"/>
              <a:t>The numbers below are the UI Benefits statistics from May 2023 through April 2024. </a:t>
            </a:r>
          </a:p>
          <a:p>
            <a:r>
              <a:rPr lang="en-US" dirty="0"/>
              <a:t>Number of Initial Claims Filed: 79,046</a:t>
            </a:r>
          </a:p>
          <a:p>
            <a:r>
              <a:rPr lang="en-US" dirty="0"/>
              <a:t>Number of weeks compensated: 400,355</a:t>
            </a:r>
          </a:p>
          <a:p>
            <a:r>
              <a:rPr lang="en-US" dirty="0"/>
              <a:t>Total amount compensated: $159,644,005.00</a:t>
            </a:r>
          </a:p>
          <a:p>
            <a:r>
              <a:rPr lang="en-US" dirty="0"/>
              <a:t>Total non-monetary voluntary quit determinations: 7872. Total denials 6679 (85%)</a:t>
            </a:r>
          </a:p>
          <a:p>
            <a:r>
              <a:rPr lang="en-US" dirty="0"/>
              <a:t>Total non-monetary discharge determinations: 25,758. Total denials 11,717 (45%) </a:t>
            </a:r>
          </a:p>
          <a:p>
            <a:r>
              <a:rPr lang="en-US" dirty="0"/>
              <a:t>Total non-separation non-monetary determinations: 45,740. Total denials 44,589 (97%)</a:t>
            </a:r>
          </a:p>
          <a:p>
            <a:pPr marL="0" indent="0">
              <a:buNone/>
            </a:pP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30</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sp>
        <p:nvSpPr>
          <p:cNvPr id="10" name="TextBox 9">
            <a:extLst>
              <a:ext uri="{FF2B5EF4-FFF2-40B4-BE49-F238E27FC236}">
                <a16:creationId xmlns:a16="http://schemas.microsoft.com/office/drawing/2014/main" id="{7FE4267C-D52C-83FA-96CD-58B8914474D6}"/>
              </a:ext>
            </a:extLst>
          </p:cNvPr>
          <p:cNvSpPr txBox="1"/>
          <p:nvPr/>
        </p:nvSpPr>
        <p:spPr>
          <a:xfrm>
            <a:off x="5882185" y="1104823"/>
            <a:ext cx="4967785" cy="4939814"/>
          </a:xfrm>
          <a:prstGeom prst="rect">
            <a:avLst/>
          </a:prstGeom>
          <a:noFill/>
        </p:spPr>
        <p:txBody>
          <a:bodyPr wrap="square" rtlCol="0">
            <a:spAutoFit/>
          </a:bodyPr>
          <a:lstStyle/>
          <a:p>
            <a:r>
              <a:rPr lang="en-US" sz="1500" dirty="0"/>
              <a:t>The numbers below are the Employment Service yearly totals from 2023. </a:t>
            </a:r>
          </a:p>
          <a:p>
            <a:endParaRPr lang="en-US" sz="1500" dirty="0"/>
          </a:p>
          <a:p>
            <a:pPr marL="285750" indent="-285750">
              <a:buFont typeface="Arial" panose="020B0604020202020204" pitchFamily="34" charset="0"/>
              <a:buChar char="•"/>
            </a:pPr>
            <a:r>
              <a:rPr lang="en-US" sz="1500" dirty="0"/>
              <a:t>Served 127,598 clients and provided 170,575 services to those clients</a:t>
            </a:r>
          </a:p>
          <a:p>
            <a:pPr marL="285750" indent="-285750">
              <a:buFont typeface="Arial" panose="020B0604020202020204" pitchFamily="34" charset="0"/>
              <a:buChar char="•"/>
            </a:pPr>
            <a:r>
              <a:rPr lang="en-US" sz="1500" dirty="0"/>
              <a:t>Made 9,306 employer contacts</a:t>
            </a:r>
          </a:p>
          <a:p>
            <a:pPr marL="285750" indent="-285750">
              <a:buFont typeface="Arial" panose="020B0604020202020204" pitchFamily="34" charset="0"/>
              <a:buChar char="•"/>
            </a:pPr>
            <a:r>
              <a:rPr lang="en-US" sz="1500" dirty="0"/>
              <a:t>Hosted 390 hiring events with 805 employers represented, 5,648 clients in attendance and 916 confirmed hires. </a:t>
            </a:r>
          </a:p>
          <a:p>
            <a:pPr marL="285750" indent="-285750">
              <a:buFont typeface="Arial" panose="020B0604020202020204" pitchFamily="34" charset="0"/>
              <a:buChar char="•"/>
            </a:pPr>
            <a:r>
              <a:rPr lang="en-US" sz="1500" dirty="0"/>
              <a:t>Attended 525 Community Events</a:t>
            </a:r>
          </a:p>
          <a:p>
            <a:pPr marL="285750" indent="-285750">
              <a:buFont typeface="Arial" panose="020B0604020202020204" pitchFamily="34" charset="0"/>
              <a:buChar char="•"/>
            </a:pPr>
            <a:r>
              <a:rPr lang="en-US" sz="1500" dirty="0"/>
              <a:t>Placed 626 veterans in jobs</a:t>
            </a:r>
          </a:p>
          <a:p>
            <a:pPr marL="285750" indent="-285750">
              <a:buFont typeface="Arial" panose="020B0604020202020204" pitchFamily="34" charset="0"/>
              <a:buChar char="•"/>
            </a:pPr>
            <a:r>
              <a:rPr lang="en-US" sz="1500" dirty="0"/>
              <a:t>Approximately 7,531 individuals who used our services in the last year have returned </a:t>
            </a:r>
            <a:r>
              <a:rPr lang="en-US" sz="1500"/>
              <a:t>to work. </a:t>
            </a:r>
            <a:endParaRPr lang="en-US" sz="1500" dirty="0"/>
          </a:p>
          <a:p>
            <a:pPr marL="285750" indent="-285750">
              <a:buFont typeface="Arial" panose="020B0604020202020204" pitchFamily="34" charset="0"/>
              <a:buChar char="•"/>
            </a:pPr>
            <a:r>
              <a:rPr lang="en-US" sz="1500" dirty="0"/>
              <a:t>In 2024, we have approved 7 bond applications totaling $35,000. 129 qualifying letters were issued.</a:t>
            </a:r>
          </a:p>
          <a:p>
            <a:pPr marL="285750" indent="-285750">
              <a:buFont typeface="Arial" panose="020B0604020202020204" pitchFamily="34" charset="0"/>
              <a:buChar char="•"/>
            </a:pPr>
            <a:r>
              <a:rPr lang="en-US" sz="1500" dirty="0"/>
              <a:t>Between February and April of 2024, there were approximately 9,318 various applications certified through the WOTC program. This reflects a potential savings of $23,618,400 for employers who hire these individuals.  </a:t>
            </a:r>
          </a:p>
          <a:p>
            <a:pPr marL="285750" indent="-285750">
              <a:buFont typeface="Arial" panose="020B0604020202020204" pitchFamily="34" charset="0"/>
              <a:buChar char="•"/>
            </a:pPr>
            <a:endParaRPr lang="en-US" sz="1500" dirty="0"/>
          </a:p>
        </p:txBody>
      </p:sp>
      <p:pic>
        <p:nvPicPr>
          <p:cNvPr id="12" name="Picture 11">
            <a:extLst>
              <a:ext uri="{FF2B5EF4-FFF2-40B4-BE49-F238E27FC236}">
                <a16:creationId xmlns:a16="http://schemas.microsoft.com/office/drawing/2014/main" id="{D26971EE-7B07-7627-D2F1-A1A7E3892868}"/>
              </a:ext>
            </a:extLst>
          </p:cNvPr>
          <p:cNvPicPr>
            <a:picLocks noChangeAspect="1"/>
          </p:cNvPicPr>
          <p:nvPr/>
        </p:nvPicPr>
        <p:blipFill>
          <a:blip r:embed="rId2"/>
          <a:stretch>
            <a:fillRect/>
          </a:stretch>
        </p:blipFill>
        <p:spPr>
          <a:xfrm>
            <a:off x="1159601" y="4895059"/>
            <a:ext cx="2933333" cy="723810"/>
          </a:xfrm>
          <a:prstGeom prst="rect">
            <a:avLst/>
          </a:prstGeom>
        </p:spPr>
      </p:pic>
    </p:spTree>
    <p:extLst>
      <p:ext uri="{BB962C8B-B14F-4D97-AF65-F5344CB8AC3E}">
        <p14:creationId xmlns:p14="http://schemas.microsoft.com/office/powerpoint/2010/main" val="392789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3893127" cy="837374"/>
          </a:xfrm>
        </p:spPr>
        <p:txBody>
          <a:bodyPr/>
          <a:lstStyle/>
          <a:p>
            <a:r>
              <a:rPr lang="en-US" sz="3200"/>
              <a:t>Statistics (Cont) </a:t>
            </a:r>
            <a:endParaRPr lang="en-US" sz="3200" dirty="0"/>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200" y="1459345"/>
            <a:ext cx="5370946" cy="4733636"/>
          </a:xfrm>
        </p:spPr>
        <p:txBody>
          <a:bodyPr/>
          <a:lstStyle/>
          <a:p>
            <a:pPr marL="0" indent="0">
              <a:buNone/>
            </a:pPr>
            <a:r>
              <a:rPr lang="en-US" sz="1600" dirty="0"/>
              <a:t>OESC has partnered with the USPS to allow alternate sites for individuals to provide ID. </a:t>
            </a:r>
          </a:p>
          <a:p>
            <a:r>
              <a:rPr lang="en-US" sz="1600" dirty="0"/>
              <a:t>ID Verification through USPS: 4804</a:t>
            </a:r>
          </a:p>
          <a:p>
            <a:r>
              <a:rPr lang="en-US" sz="1600" dirty="0"/>
              <a:t>USPS and OESC locations where ID can be verified: </a:t>
            </a:r>
          </a:p>
          <a:p>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31</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pic>
        <p:nvPicPr>
          <p:cNvPr id="8" name="Picture 7">
            <a:extLst>
              <a:ext uri="{FF2B5EF4-FFF2-40B4-BE49-F238E27FC236}">
                <a16:creationId xmlns:a16="http://schemas.microsoft.com/office/drawing/2014/main" id="{50CE4D21-6B44-DFA6-7D54-6AB582C8C222}"/>
              </a:ext>
            </a:extLst>
          </p:cNvPr>
          <p:cNvPicPr>
            <a:picLocks noChangeAspect="1"/>
          </p:cNvPicPr>
          <p:nvPr/>
        </p:nvPicPr>
        <p:blipFill>
          <a:blip r:embed="rId2"/>
          <a:stretch>
            <a:fillRect/>
          </a:stretch>
        </p:blipFill>
        <p:spPr>
          <a:xfrm>
            <a:off x="277093" y="3020450"/>
            <a:ext cx="5283200" cy="2638095"/>
          </a:xfrm>
          <a:prstGeom prst="rect">
            <a:avLst/>
          </a:prstGeom>
        </p:spPr>
      </p:pic>
      <p:sp>
        <p:nvSpPr>
          <p:cNvPr id="9" name="TextBox 8">
            <a:extLst>
              <a:ext uri="{FF2B5EF4-FFF2-40B4-BE49-F238E27FC236}">
                <a16:creationId xmlns:a16="http://schemas.microsoft.com/office/drawing/2014/main" id="{D74642E5-5C6D-E822-F214-31BC32F472D1}"/>
              </a:ext>
            </a:extLst>
          </p:cNvPr>
          <p:cNvSpPr txBox="1"/>
          <p:nvPr/>
        </p:nvSpPr>
        <p:spPr>
          <a:xfrm>
            <a:off x="6363856" y="1459345"/>
            <a:ext cx="474857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There are approximately 107,000 active employer tax accounts. </a:t>
            </a:r>
          </a:p>
          <a:p>
            <a:pPr marL="285750" indent="-285750">
              <a:buFont typeface="Arial" panose="020B0604020202020204" pitchFamily="34" charset="0"/>
              <a:buChar char="•"/>
            </a:pPr>
            <a:r>
              <a:rPr lang="en-US" dirty="0"/>
              <a:t>Many businesses use Professional Employer Organizations to handle their tax accounts. Some of these handle up to 1000 employers. </a:t>
            </a:r>
          </a:p>
          <a:p>
            <a:pPr marL="285750" indent="-285750">
              <a:buFont typeface="Arial" panose="020B0604020202020204" pitchFamily="34" charset="0"/>
              <a:buChar char="•"/>
            </a:pPr>
            <a:r>
              <a:rPr lang="en-US" dirty="0"/>
              <a:t>73% of all employers are at the lowest possible tax rate. </a:t>
            </a:r>
          </a:p>
          <a:p>
            <a:pPr marL="285750" indent="-285750">
              <a:buFont typeface="Arial" panose="020B0604020202020204" pitchFamily="34" charset="0"/>
              <a:buChar char="•"/>
            </a:pPr>
            <a:r>
              <a:rPr lang="en-US" dirty="0"/>
              <a:t>Current lowest rate is .3%. If no conditional factors, it will drop to .1%. </a:t>
            </a:r>
          </a:p>
          <a:p>
            <a:pPr marL="285750" indent="-285750">
              <a:buFont typeface="Arial" panose="020B0604020202020204" pitchFamily="34" charset="0"/>
              <a:buChar char="•"/>
            </a:pPr>
            <a:r>
              <a:rPr lang="en-US" dirty="0"/>
              <a:t>2024 taxable wage is $27,000. Employers must pay tax on the first $27K earned by each employee. </a:t>
            </a:r>
          </a:p>
        </p:txBody>
      </p:sp>
    </p:spTree>
    <p:extLst>
      <p:ext uri="{BB962C8B-B14F-4D97-AF65-F5344CB8AC3E}">
        <p14:creationId xmlns:p14="http://schemas.microsoft.com/office/powerpoint/2010/main" val="2285290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B08EE8-9636-4778-853A-31FCB44E7C7D}"/>
              </a:ext>
            </a:extLst>
          </p:cNvPr>
          <p:cNvSpPr>
            <a:spLocks noGrp="1"/>
          </p:cNvSpPr>
          <p:nvPr>
            <p:ph type="sldNum" sz="quarter" idx="12"/>
          </p:nvPr>
        </p:nvSpPr>
        <p:spPr/>
        <p:txBody>
          <a:bodyPr/>
          <a:lstStyle/>
          <a:p>
            <a:fld id="{DB7DDC46-2E90-8640-BEFE-F54DCCD857ED}" type="slidenum">
              <a:rPr lang="en-US" smtClean="0"/>
              <a:pPr/>
              <a:t>32</a:t>
            </a:fld>
            <a:endParaRPr lang="en-US"/>
          </a:p>
        </p:txBody>
      </p:sp>
      <p:sp>
        <p:nvSpPr>
          <p:cNvPr id="5" name="Text Placeholder 4">
            <a:extLst>
              <a:ext uri="{FF2B5EF4-FFF2-40B4-BE49-F238E27FC236}">
                <a16:creationId xmlns:a16="http://schemas.microsoft.com/office/drawing/2014/main" id="{55C41EE2-03D7-4D78-968C-A00958A82536}"/>
              </a:ext>
            </a:extLst>
          </p:cNvPr>
          <p:cNvSpPr>
            <a:spLocks noGrp="1"/>
          </p:cNvSpPr>
          <p:nvPr>
            <p:ph type="body" sz="quarter" idx="14"/>
          </p:nvPr>
        </p:nvSpPr>
        <p:spPr/>
        <p:txBody>
          <a:bodyPr/>
          <a:lstStyle/>
          <a:p>
            <a:r>
              <a:rPr lang="en-US" dirty="0"/>
              <a:t>Here </a:t>
            </a:r>
            <a:r>
              <a:rPr lang="en-US" dirty="0" err="1"/>
              <a:t>Endeth</a:t>
            </a:r>
            <a:r>
              <a:rPr lang="en-US" dirty="0"/>
              <a:t> the Lesson</a:t>
            </a:r>
          </a:p>
          <a:p>
            <a:r>
              <a:rPr lang="en-US" sz="1200" dirty="0"/>
              <a:t>Sean Connery as Jim Malone, “The Untouchables” and many others</a:t>
            </a:r>
          </a:p>
        </p:txBody>
      </p:sp>
      <p:sp>
        <p:nvSpPr>
          <p:cNvPr id="6" name="Footer Placeholder 5">
            <a:extLst>
              <a:ext uri="{FF2B5EF4-FFF2-40B4-BE49-F238E27FC236}">
                <a16:creationId xmlns:a16="http://schemas.microsoft.com/office/drawing/2014/main" id="{1E8F0A82-6D85-4FA2-BAFF-4C2063D56B1C}"/>
              </a:ext>
            </a:extLst>
          </p:cNvPr>
          <p:cNvSpPr>
            <a:spLocks noGrp="1"/>
          </p:cNvSpPr>
          <p:nvPr>
            <p:ph type="ftr" sz="quarter" idx="15"/>
          </p:nvPr>
        </p:nvSpPr>
        <p:spPr/>
        <p:txBody>
          <a:bodyPr/>
          <a:lstStyle/>
          <a:p>
            <a:r>
              <a:rPr lang="en-US" dirty="0"/>
              <a:t>OESC | Employer Presentation Summer of ‘24</a:t>
            </a:r>
          </a:p>
        </p:txBody>
      </p:sp>
    </p:spTree>
    <p:extLst>
      <p:ext uri="{BB962C8B-B14F-4D97-AF65-F5344CB8AC3E}">
        <p14:creationId xmlns:p14="http://schemas.microsoft.com/office/powerpoint/2010/main" val="297779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09B35-E025-4766-AC48-45C10BBF9F12}"/>
              </a:ext>
            </a:extLst>
          </p:cNvPr>
          <p:cNvSpPr>
            <a:spLocks noGrp="1"/>
          </p:cNvSpPr>
          <p:nvPr>
            <p:ph type="title"/>
          </p:nvPr>
        </p:nvSpPr>
        <p:spPr/>
        <p:txBody>
          <a:bodyPr/>
          <a:lstStyle/>
          <a:p>
            <a:r>
              <a:rPr lang="en-US" dirty="0"/>
              <a:t>Employment Service</a:t>
            </a:r>
          </a:p>
        </p:txBody>
      </p:sp>
      <p:sp>
        <p:nvSpPr>
          <p:cNvPr id="6" name="Text Placeholder 5">
            <a:extLst>
              <a:ext uri="{FF2B5EF4-FFF2-40B4-BE49-F238E27FC236}">
                <a16:creationId xmlns:a16="http://schemas.microsoft.com/office/drawing/2014/main" id="{2EDBCFED-E483-42C3-987F-08C31944241F}"/>
              </a:ext>
            </a:extLst>
          </p:cNvPr>
          <p:cNvSpPr>
            <a:spLocks noGrp="1"/>
          </p:cNvSpPr>
          <p:nvPr>
            <p:ph type="body" idx="1"/>
          </p:nvPr>
        </p:nvSpPr>
        <p:spPr/>
        <p:txBody>
          <a:bodyPr/>
          <a:lstStyle/>
          <a:p>
            <a:r>
              <a:rPr lang="en-US" dirty="0"/>
              <a:t>Special Programs and Services </a:t>
            </a:r>
          </a:p>
        </p:txBody>
      </p:sp>
      <p:sp>
        <p:nvSpPr>
          <p:cNvPr id="4" name="Slide Number Placeholder 3">
            <a:extLst>
              <a:ext uri="{FF2B5EF4-FFF2-40B4-BE49-F238E27FC236}">
                <a16:creationId xmlns:a16="http://schemas.microsoft.com/office/drawing/2014/main" id="{0149B985-7D01-4A1A-A68E-1D53DBE10D36}"/>
              </a:ext>
            </a:extLst>
          </p:cNvPr>
          <p:cNvSpPr>
            <a:spLocks noGrp="1"/>
          </p:cNvSpPr>
          <p:nvPr>
            <p:ph type="sldNum" sz="quarter" idx="12"/>
          </p:nvPr>
        </p:nvSpPr>
        <p:spPr/>
        <p:txBody>
          <a:bodyPr/>
          <a:lstStyle/>
          <a:p>
            <a:fld id="{DB7DDC46-2E90-8640-BEFE-F54DCCD857ED}" type="slidenum">
              <a:rPr lang="en-US" smtClean="0"/>
              <a:pPr/>
              <a:t>4</a:t>
            </a:fld>
            <a:endParaRPr lang="en-US"/>
          </a:p>
        </p:txBody>
      </p:sp>
    </p:spTree>
    <p:extLst>
      <p:ext uri="{BB962C8B-B14F-4D97-AF65-F5344CB8AC3E}">
        <p14:creationId xmlns:p14="http://schemas.microsoft.com/office/powerpoint/2010/main" val="156596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886691" y="542222"/>
            <a:ext cx="5323715" cy="1332760"/>
          </a:xfrm>
        </p:spPr>
        <p:txBody>
          <a:bodyPr vert="horz" lIns="91440" tIns="45720" rIns="91440" bIns="45720" rtlCol="0" anchor="b">
            <a:normAutofit/>
          </a:bodyPr>
          <a:lstStyle/>
          <a:p>
            <a:pPr>
              <a:lnSpc>
                <a:spcPct val="90000"/>
              </a:lnSpc>
            </a:pPr>
            <a:r>
              <a:rPr lang="en-US" sz="4000" kern="1200" dirty="0">
                <a:latin typeface="+mj-lt"/>
                <a:ea typeface="+mj-ea"/>
                <a:cs typeface="+mj-cs"/>
              </a:rPr>
              <a:t>Employer Resources and Services</a:t>
            </a: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886691" y="5847988"/>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12" name="TextBox 11">
            <a:extLst>
              <a:ext uri="{FF2B5EF4-FFF2-40B4-BE49-F238E27FC236}">
                <a16:creationId xmlns:a16="http://schemas.microsoft.com/office/drawing/2014/main" id="{62A2FB85-F97F-FB9C-3286-F159CD80F70E}"/>
              </a:ext>
            </a:extLst>
          </p:cNvPr>
          <p:cNvSpPr txBox="1"/>
          <p:nvPr/>
        </p:nvSpPr>
        <p:spPr>
          <a:xfrm>
            <a:off x="1144923" y="2405894"/>
            <a:ext cx="5315189" cy="353508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300" dirty="0"/>
          </a:p>
        </p:txBody>
      </p:sp>
      <p:sp>
        <p:nvSpPr>
          <p:cNvPr id="23" name="Rectangle 2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E1B8EA3-9AD4-E9B5-6B5A-78F21A50A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8352" y="909081"/>
            <a:ext cx="3765760"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5</a:t>
            </a:fld>
            <a:endParaRPr lang="en-US" sz="1100">
              <a:solidFill>
                <a:srgbClr val="FFFFFF"/>
              </a:solidFill>
            </a:endParaRPr>
          </a:p>
        </p:txBody>
      </p:sp>
      <p:sp>
        <p:nvSpPr>
          <p:cNvPr id="17" name="TextBox 16">
            <a:extLst>
              <a:ext uri="{FF2B5EF4-FFF2-40B4-BE49-F238E27FC236}">
                <a16:creationId xmlns:a16="http://schemas.microsoft.com/office/drawing/2014/main" id="{E78124DB-6096-BC75-E28A-4FBC83DE4E9D}"/>
              </a:ext>
            </a:extLst>
          </p:cNvPr>
          <p:cNvSpPr txBox="1"/>
          <p:nvPr/>
        </p:nvSpPr>
        <p:spPr>
          <a:xfrm>
            <a:off x="886691" y="2253673"/>
            <a:ext cx="5080000" cy="3693319"/>
          </a:xfrm>
          <a:prstGeom prst="rect">
            <a:avLst/>
          </a:prstGeom>
          <a:noFill/>
        </p:spPr>
        <p:txBody>
          <a:bodyPr wrap="square" rtlCol="0">
            <a:spAutoFit/>
          </a:bodyPr>
          <a:lstStyle/>
          <a:p>
            <a:r>
              <a:rPr lang="en-US" dirty="0"/>
              <a:t>OESC provides multiple employer resources to assist in recruiting and retaining employees. </a:t>
            </a:r>
          </a:p>
          <a:p>
            <a:pPr marL="285750" indent="-285750">
              <a:buFont typeface="Arial" panose="020B0604020202020204" pitchFamily="34" charset="0"/>
              <a:buChar char="•"/>
            </a:pPr>
            <a:r>
              <a:rPr lang="en-US" dirty="0"/>
              <a:t>Veteran Assistance </a:t>
            </a:r>
          </a:p>
          <a:p>
            <a:pPr marL="285750" indent="-285750">
              <a:buFont typeface="Arial" panose="020B0604020202020204" pitchFamily="34" charset="0"/>
              <a:buChar char="•"/>
            </a:pPr>
            <a:r>
              <a:rPr lang="en-US" dirty="0"/>
              <a:t>Labor Market Information (LMI) to see comparable wages, cost of living, etc. </a:t>
            </a:r>
          </a:p>
          <a:p>
            <a:pPr marL="285750" indent="-285750">
              <a:buFont typeface="Arial" panose="020B0604020202020204" pitchFamily="34" charset="0"/>
              <a:buChar char="•"/>
            </a:pPr>
            <a:r>
              <a:rPr lang="en-US" dirty="0"/>
              <a:t>Tax credits and bonding certifications for hiring individuals who traditionally have barriers to employment. </a:t>
            </a:r>
          </a:p>
          <a:p>
            <a:pPr marL="285750" indent="-285750">
              <a:buFont typeface="Arial" panose="020B0604020202020204" pitchFamily="34" charset="0"/>
              <a:buChar char="•"/>
            </a:pPr>
            <a:r>
              <a:rPr lang="en-US" dirty="0"/>
              <a:t>Assistance in registering for OJT, Work-experience or apprenticeship programs</a:t>
            </a:r>
          </a:p>
          <a:p>
            <a:pPr marL="285750" indent="-285750">
              <a:buFont typeface="Arial" panose="020B0604020202020204" pitchFamily="34" charset="0"/>
              <a:buChar char="•"/>
            </a:pPr>
            <a:r>
              <a:rPr lang="en-US" dirty="0"/>
              <a:t>Hiring events</a:t>
            </a:r>
          </a:p>
          <a:p>
            <a:pPr marL="285750" indent="-285750">
              <a:buFont typeface="Arial" panose="020B0604020202020204" pitchFamily="34" charset="0"/>
              <a:buChar char="•"/>
            </a:pPr>
            <a:r>
              <a:rPr lang="en-US" dirty="0"/>
              <a:t>Recruitment assistance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22830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966225" y="398622"/>
            <a:ext cx="5315190" cy="1443854"/>
          </a:xfrm>
        </p:spPr>
        <p:txBody>
          <a:bodyPr vert="horz" lIns="91440" tIns="45720" rIns="91440" bIns="45720" rtlCol="0" anchor="b">
            <a:normAutofit fontScale="90000"/>
          </a:bodyPr>
          <a:lstStyle/>
          <a:p>
            <a:pPr>
              <a:lnSpc>
                <a:spcPct val="90000"/>
              </a:lnSpc>
            </a:pPr>
            <a:br>
              <a:rPr lang="en-US" sz="3700" kern="1200" dirty="0">
                <a:latin typeface="+mj-lt"/>
                <a:ea typeface="+mj-ea"/>
                <a:cs typeface="+mj-cs"/>
              </a:rPr>
            </a:br>
            <a:br>
              <a:rPr lang="en-US" sz="3700" kern="1200" dirty="0">
                <a:latin typeface="+mj-lt"/>
                <a:ea typeface="+mj-ea"/>
                <a:cs typeface="+mj-cs"/>
              </a:rPr>
            </a:br>
            <a:br>
              <a:rPr lang="en-US" sz="3700" kern="1200" dirty="0">
                <a:latin typeface="+mj-lt"/>
                <a:ea typeface="+mj-ea"/>
                <a:cs typeface="+mj-cs"/>
              </a:rPr>
            </a:br>
            <a:r>
              <a:rPr lang="en-US" sz="3700" kern="1200" dirty="0">
                <a:latin typeface="+mj-lt"/>
                <a:ea typeface="+mj-ea"/>
                <a:cs typeface="+mj-cs"/>
              </a:rPr>
              <a:t>Veterans Employment Services</a:t>
            </a: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a:xfrm>
            <a:off x="341745" y="6121529"/>
            <a:ext cx="4114800" cy="365125"/>
          </a:xfrm>
        </p:spPr>
        <p:txBody>
          <a:bodyPr vert="horz" lIns="91440" tIns="45720" rIns="91440" bIns="45720" rtlCol="0" anchor="ctr">
            <a:normAutofit/>
          </a:bodyPr>
          <a:lstStyle/>
          <a:p>
            <a:pPr>
              <a:spcAft>
                <a:spcPts val="600"/>
              </a:spcAft>
            </a:pPr>
            <a:r>
              <a:rPr lang="en-US" sz="1100" kern="1200" dirty="0">
                <a:solidFill>
                  <a:schemeClr val="tx1">
                    <a:lumMod val="50000"/>
                    <a:lumOff val="50000"/>
                  </a:schemeClr>
                </a:solidFill>
                <a:latin typeface="+mn-lt"/>
                <a:ea typeface="+mn-ea"/>
                <a:cs typeface="+mn-cs"/>
              </a:rPr>
              <a:t>OESC | Employer Presentation Summer of ‘24</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1112543" y="1842476"/>
            <a:ext cx="5315189" cy="3976433"/>
          </a:xfrm>
        </p:spPr>
        <p:txBody>
          <a:bodyPr vert="horz" lIns="91440" tIns="45720" rIns="91440" bIns="45720" rtlCol="0" anchor="t">
            <a:normAutofit lnSpcReduction="10000"/>
          </a:bodyPr>
          <a:lstStyle/>
          <a:p>
            <a:pPr marL="0" indent="0">
              <a:lnSpc>
                <a:spcPct val="90000"/>
              </a:lnSpc>
              <a:buNone/>
            </a:pPr>
            <a:r>
              <a:rPr lang="en-US" sz="2000" dirty="0"/>
              <a:t>Hiring veterans has advantages. </a:t>
            </a:r>
          </a:p>
          <a:p>
            <a:pPr>
              <a:lnSpc>
                <a:spcPct val="90000"/>
              </a:lnSpc>
            </a:pPr>
            <a:r>
              <a:rPr lang="en-US" sz="2000" dirty="0"/>
              <a:t>Veterans work well as a team. It is an essential part of military life. </a:t>
            </a:r>
          </a:p>
          <a:p>
            <a:pPr>
              <a:lnSpc>
                <a:spcPct val="90000"/>
              </a:lnSpc>
            </a:pPr>
            <a:r>
              <a:rPr lang="en-US" sz="2000" dirty="0"/>
              <a:t>Veterans have self confidence, a sense of duty and a strong work ethic. </a:t>
            </a:r>
          </a:p>
          <a:p>
            <a:pPr>
              <a:lnSpc>
                <a:spcPct val="90000"/>
              </a:lnSpc>
            </a:pPr>
            <a:r>
              <a:rPr lang="en-US" sz="2000" dirty="0"/>
              <a:t>Veterans are organized and disciplined. </a:t>
            </a:r>
          </a:p>
          <a:p>
            <a:pPr>
              <a:lnSpc>
                <a:spcPct val="90000"/>
              </a:lnSpc>
            </a:pPr>
            <a:r>
              <a:rPr lang="en-US" sz="2000" dirty="0"/>
              <a:t>Veterans have dealt with difficult circumstances</a:t>
            </a:r>
          </a:p>
          <a:p>
            <a:pPr>
              <a:lnSpc>
                <a:spcPct val="90000"/>
              </a:lnSpc>
            </a:pPr>
            <a:r>
              <a:rPr lang="en-US" sz="2000" dirty="0"/>
              <a:t>Veterans can adapt to changing circumstances, follow rules, and problem solve</a:t>
            </a:r>
          </a:p>
          <a:p>
            <a:pPr>
              <a:lnSpc>
                <a:spcPct val="90000"/>
              </a:lnSpc>
            </a:pPr>
            <a:r>
              <a:rPr lang="en-US" sz="2000" dirty="0"/>
              <a:t>Returning Heroes and Wounded Warriors tax credits</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197ECB-C583-899E-8B3D-36FC724BB272}"/>
              </a:ext>
            </a:extLst>
          </p:cNvPr>
          <p:cNvPicPr>
            <a:picLocks noChangeAspect="1"/>
          </p:cNvPicPr>
          <p:nvPr/>
        </p:nvPicPr>
        <p:blipFill>
          <a:blip r:embed="rId2"/>
          <a:stretch>
            <a:fillRect/>
          </a:stretch>
        </p:blipFill>
        <p:spPr>
          <a:xfrm>
            <a:off x="7195936" y="909081"/>
            <a:ext cx="3930591" cy="5071731"/>
          </a:xfrm>
          <a:prstGeom prst="rect">
            <a:avLst/>
          </a:prstGeom>
        </p:spPr>
      </p:pic>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DB7DDC46-2E90-8640-BEFE-F54DCCD857ED}" type="slidenum">
              <a:rPr lang="en-US" sz="1100">
                <a:solidFill>
                  <a:srgbClr val="FFFFFF"/>
                </a:solidFill>
              </a:rPr>
              <a:pPr>
                <a:spcAft>
                  <a:spcPts val="600"/>
                </a:spcAft>
              </a:pPr>
              <a:t>6</a:t>
            </a:fld>
            <a:endParaRPr lang="en-US" sz="1100">
              <a:solidFill>
                <a:srgbClr val="FFFFFF"/>
              </a:solidFill>
            </a:endParaRPr>
          </a:p>
        </p:txBody>
      </p:sp>
    </p:spTree>
    <p:extLst>
      <p:ext uri="{BB962C8B-B14F-4D97-AF65-F5344CB8AC3E}">
        <p14:creationId xmlns:p14="http://schemas.microsoft.com/office/powerpoint/2010/main" val="247829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orker holding safety helmet">
            <a:extLst>
              <a:ext uri="{FF2B5EF4-FFF2-40B4-BE49-F238E27FC236}">
                <a16:creationId xmlns:a16="http://schemas.microsoft.com/office/drawing/2014/main" id="{65239818-BCC3-56A1-BA68-9337FD760906}"/>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nSpc>
                <a:spcPct val="90000"/>
              </a:lnSpc>
            </a:pPr>
            <a:r>
              <a:rPr lang="en-US" sz="4000" dirty="0"/>
              <a:t>Employment and Training Programs</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838200" y="2434201"/>
            <a:ext cx="3822189" cy="3742762"/>
          </a:xfrm>
        </p:spPr>
        <p:txBody>
          <a:bodyPr vert="horz" lIns="91440" tIns="45720" rIns="91440" bIns="45720" rtlCol="0">
            <a:normAutofit/>
          </a:bodyPr>
          <a:lstStyle/>
          <a:p>
            <a:pPr>
              <a:lnSpc>
                <a:spcPct val="90000"/>
              </a:lnSpc>
            </a:pPr>
            <a:r>
              <a:rPr lang="en-US" sz="1700" dirty="0"/>
              <a:t>In addition to connecting employers   with quality employees, we also provide several employment and training programs that are beneficial to the employer. In this section we will talk about four of these programs: </a:t>
            </a:r>
          </a:p>
          <a:p>
            <a:pPr>
              <a:lnSpc>
                <a:spcPct val="90000"/>
              </a:lnSpc>
            </a:pPr>
            <a:r>
              <a:rPr lang="en-US" sz="1700" dirty="0"/>
              <a:t>Work Opportunity Tax Credit</a:t>
            </a:r>
          </a:p>
          <a:p>
            <a:pPr>
              <a:lnSpc>
                <a:spcPct val="90000"/>
              </a:lnSpc>
            </a:pPr>
            <a:r>
              <a:rPr lang="en-US" sz="1700" dirty="0"/>
              <a:t>Federal Bonding</a:t>
            </a:r>
          </a:p>
          <a:p>
            <a:pPr>
              <a:lnSpc>
                <a:spcPct val="90000"/>
              </a:lnSpc>
            </a:pPr>
            <a:r>
              <a:rPr lang="en-US" sz="1700" dirty="0"/>
              <a:t>Trade Adjustment Assistance</a:t>
            </a:r>
          </a:p>
          <a:p>
            <a:pPr>
              <a:lnSpc>
                <a:spcPct val="90000"/>
              </a:lnSpc>
            </a:pPr>
            <a:r>
              <a:rPr lang="en-US" sz="1700" dirty="0"/>
              <a:t>Migrant Seasonal Farmworkers</a:t>
            </a:r>
          </a:p>
          <a:p>
            <a:pPr marL="0" indent="0">
              <a:lnSpc>
                <a:spcPct val="90000"/>
              </a:lnSpc>
              <a:buNone/>
            </a:pPr>
            <a:endParaRPr lang="en-US" sz="1700"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sz="1200">
                <a:solidFill>
                  <a:srgbClr val="FFFFFF"/>
                </a:solidFill>
                <a:latin typeface="Calibri" panose="020F0502020204030204"/>
              </a:rPr>
              <a:pPr>
                <a:spcAft>
                  <a:spcPts val="600"/>
                </a:spcAft>
                <a:defRPr/>
              </a:pPr>
              <a:t>7</a:t>
            </a:fld>
            <a:endParaRPr lang="en-US" sz="1200">
              <a:solidFill>
                <a:srgbClr val="FFFFFF"/>
              </a:solidFill>
              <a:latin typeface="Calibri" panose="020F0502020204030204"/>
            </a:endParaRPr>
          </a:p>
        </p:txBody>
      </p:sp>
      <p:sp>
        <p:nvSpPr>
          <p:cNvPr id="5" name="Footer Placeholder 5">
            <a:extLst>
              <a:ext uri="{FF2B5EF4-FFF2-40B4-BE49-F238E27FC236}">
                <a16:creationId xmlns:a16="http://schemas.microsoft.com/office/drawing/2014/main" id="{E42B1BF3-CF15-C91F-AC29-B12F94200F98}"/>
              </a:ext>
            </a:extLst>
          </p:cNvPr>
          <p:cNvSpPr txBox="1">
            <a:spLocks/>
          </p:cNvSpPr>
          <p:nvPr/>
        </p:nvSpPr>
        <p:spPr>
          <a:xfrm>
            <a:off x="341745" y="6121529"/>
            <a:ext cx="41148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a:solidFill>
                  <a:schemeClr val="tx1">
                    <a:lumMod val="50000"/>
                    <a:lumOff val="50000"/>
                  </a:schemeClr>
                </a:solidFill>
              </a:rPr>
              <a:t>OESC | Employer Presentation Summer of ‘24</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65860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5019964" cy="837374"/>
          </a:xfrm>
        </p:spPr>
        <p:txBody>
          <a:bodyPr/>
          <a:lstStyle/>
          <a:p>
            <a:r>
              <a:rPr lang="en-US" dirty="0"/>
              <a:t>Work Opportunity Tax Credit</a:t>
            </a:r>
            <a:br>
              <a:rPr lang="en-US" dirty="0"/>
            </a:br>
            <a:r>
              <a:rPr lang="en-US" dirty="0"/>
              <a:t>(WOTC) </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199" y="1505527"/>
            <a:ext cx="5019965" cy="4687454"/>
          </a:xfrm>
        </p:spPr>
        <p:txBody>
          <a:bodyPr/>
          <a:lstStyle/>
          <a:p>
            <a:pPr marL="0" indent="0">
              <a:buNone/>
            </a:pPr>
            <a:r>
              <a:rPr lang="en-US" sz="1200" dirty="0"/>
              <a:t>WOTC is a federal tax credit offered to employers as an incentive to hire individuals who are members of certain groups which have traditionally faced barriers to employment. The credit is used to reduce the federal tax liability of the private/for-profit employers. Employers must submit IRS Form 8850 and ETA Form 9061. </a:t>
            </a:r>
          </a:p>
          <a:p>
            <a:pPr marL="0" indent="0">
              <a:buNone/>
            </a:pPr>
            <a:r>
              <a:rPr lang="en-US" sz="1200" dirty="0"/>
              <a:t>Targeted groups are: </a:t>
            </a:r>
          </a:p>
          <a:p>
            <a:r>
              <a:rPr lang="en-US" sz="1200" dirty="0"/>
              <a:t>Qualified TANF (Temp Assistance to Needy Families) recipient; </a:t>
            </a:r>
          </a:p>
          <a:p>
            <a:r>
              <a:rPr lang="en-US" sz="1200" dirty="0"/>
              <a:t>Veteran/Disabled Vet/Unemployed Vet</a:t>
            </a:r>
          </a:p>
          <a:p>
            <a:r>
              <a:rPr lang="en-US" sz="1200" dirty="0"/>
              <a:t>Ex-Felon</a:t>
            </a:r>
          </a:p>
          <a:p>
            <a:r>
              <a:rPr lang="en-US" sz="1200" dirty="0"/>
              <a:t>Designated Community Resident</a:t>
            </a:r>
          </a:p>
          <a:p>
            <a:r>
              <a:rPr lang="en-US" sz="1200" dirty="0"/>
              <a:t>Vocational Rehab recipient</a:t>
            </a:r>
          </a:p>
          <a:p>
            <a:r>
              <a:rPr lang="en-US" sz="1200" dirty="0"/>
              <a:t>Summer Youth</a:t>
            </a:r>
          </a:p>
          <a:p>
            <a:r>
              <a:rPr lang="en-US" sz="1200" dirty="0"/>
              <a:t>Food Stamp Recipient</a:t>
            </a:r>
          </a:p>
          <a:p>
            <a:r>
              <a:rPr lang="en-US" sz="1200" dirty="0"/>
              <a:t>Supplemental Security Income (SSI) Recipient</a:t>
            </a:r>
          </a:p>
          <a:p>
            <a:r>
              <a:rPr lang="en-US" sz="1200" dirty="0"/>
              <a:t>Long-term Family Assistance Recipients</a:t>
            </a:r>
          </a:p>
          <a:p>
            <a:pPr marL="0" indent="0">
              <a:buNone/>
            </a:pPr>
            <a:r>
              <a:rPr lang="en-US" sz="1200" dirty="0"/>
              <a:t>OESC Website Information: </a:t>
            </a:r>
            <a:r>
              <a:rPr lang="en-US" sz="1200" dirty="0">
                <a:hlinkClick r:id="rId2"/>
              </a:rPr>
              <a:t>https://oklahoma.gov/oesc/individuals/programs.html</a:t>
            </a:r>
            <a:endParaRPr lang="en-US" sz="1200" dirty="0"/>
          </a:p>
          <a:p>
            <a:pPr marL="0" indent="0">
              <a:buNone/>
            </a:pPr>
            <a:endParaRPr lang="en-US" dirty="0"/>
          </a:p>
        </p:txBody>
      </p:sp>
      <p:sp>
        <p:nvSpPr>
          <p:cNvPr id="4" name="Slide Number Placeholder 3">
            <a:extLst>
              <a:ext uri="{FF2B5EF4-FFF2-40B4-BE49-F238E27FC236}">
                <a16:creationId xmlns:a16="http://schemas.microsoft.com/office/drawing/2014/main" id="{4C965AB0-AE16-432F-B842-7E6775FEC91D}"/>
              </a:ext>
            </a:extLst>
          </p:cNvPr>
          <p:cNvSpPr>
            <a:spLocks noGrp="1"/>
          </p:cNvSpPr>
          <p:nvPr>
            <p:ph type="sldNum" sz="quarter" idx="12"/>
          </p:nvPr>
        </p:nvSpPr>
        <p:spPr/>
        <p:txBody>
          <a:bodyPr/>
          <a:lstStyle/>
          <a:p>
            <a:fld id="{DB7DDC46-2E90-8640-BEFE-F54DCCD857ED}" type="slidenum">
              <a:rPr lang="en-US" smtClean="0"/>
              <a:t>8</a:t>
            </a:fld>
            <a:endParaRPr lang="en-US"/>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pic>
        <p:nvPicPr>
          <p:cNvPr id="7" name="Picture 6">
            <a:extLst>
              <a:ext uri="{FF2B5EF4-FFF2-40B4-BE49-F238E27FC236}">
                <a16:creationId xmlns:a16="http://schemas.microsoft.com/office/drawing/2014/main" id="{52AB0F2D-10B3-20A5-B17C-A65A95C5DCC9}"/>
              </a:ext>
            </a:extLst>
          </p:cNvPr>
          <p:cNvPicPr>
            <a:picLocks noChangeAspect="1"/>
          </p:cNvPicPr>
          <p:nvPr/>
        </p:nvPicPr>
        <p:blipFill>
          <a:blip r:embed="rId3"/>
          <a:stretch>
            <a:fillRect/>
          </a:stretch>
        </p:blipFill>
        <p:spPr>
          <a:xfrm>
            <a:off x="6596388" y="180312"/>
            <a:ext cx="5023505" cy="6497375"/>
          </a:xfrm>
          <a:prstGeom prst="rect">
            <a:avLst/>
          </a:prstGeom>
        </p:spPr>
      </p:pic>
    </p:spTree>
    <p:extLst>
      <p:ext uri="{BB962C8B-B14F-4D97-AF65-F5344CB8AC3E}">
        <p14:creationId xmlns:p14="http://schemas.microsoft.com/office/powerpoint/2010/main" val="3310949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F6C5-AFD2-4DA4-8826-43CA64C11E96}"/>
              </a:ext>
            </a:extLst>
          </p:cNvPr>
          <p:cNvSpPr>
            <a:spLocks noGrp="1"/>
          </p:cNvSpPr>
          <p:nvPr>
            <p:ph type="title"/>
          </p:nvPr>
        </p:nvSpPr>
        <p:spPr>
          <a:xfrm>
            <a:off x="457200" y="415230"/>
            <a:ext cx="3662218" cy="837374"/>
          </a:xfrm>
        </p:spPr>
        <p:txBody>
          <a:bodyPr/>
          <a:lstStyle/>
          <a:p>
            <a:r>
              <a:rPr lang="en-US" dirty="0"/>
              <a:t>Federal Bonding</a:t>
            </a:r>
          </a:p>
        </p:txBody>
      </p:sp>
      <p:sp>
        <p:nvSpPr>
          <p:cNvPr id="3" name="Content Placeholder 2">
            <a:extLst>
              <a:ext uri="{FF2B5EF4-FFF2-40B4-BE49-F238E27FC236}">
                <a16:creationId xmlns:a16="http://schemas.microsoft.com/office/drawing/2014/main" id="{5D12B027-8037-49CA-82BC-5D1543005B8F}"/>
              </a:ext>
            </a:extLst>
          </p:cNvPr>
          <p:cNvSpPr>
            <a:spLocks noGrp="1"/>
          </p:cNvSpPr>
          <p:nvPr>
            <p:ph idx="1"/>
          </p:nvPr>
        </p:nvSpPr>
        <p:spPr>
          <a:xfrm>
            <a:off x="457200" y="1252604"/>
            <a:ext cx="5269346" cy="4940377"/>
          </a:xfrm>
        </p:spPr>
        <p:txBody>
          <a:bodyPr/>
          <a:lstStyle/>
          <a:p>
            <a:pPr marL="0" indent="0">
              <a:buNone/>
            </a:pPr>
            <a:r>
              <a:rPr lang="en-US" sz="1200" dirty="0"/>
              <a:t>The Federal Bonding program provides fidelity bonds (protection for the employer against theft or dishonesty) to employers for job applicants that are deemed </a:t>
            </a:r>
            <a:r>
              <a:rPr lang="en-US" sz="1200" dirty="0" err="1"/>
              <a:t>unbondable</a:t>
            </a:r>
            <a:r>
              <a:rPr lang="en-US" sz="1200" dirty="0"/>
              <a:t> by commercial carriers. Any “at-risk” job candidate is eligible for bonding including: </a:t>
            </a:r>
          </a:p>
          <a:p>
            <a:r>
              <a:rPr lang="en-US" sz="1200" dirty="0"/>
              <a:t>Ex-offenders and other justice-involved individuals</a:t>
            </a:r>
          </a:p>
          <a:p>
            <a:r>
              <a:rPr lang="en-US" sz="1200" dirty="0"/>
              <a:t>Individuals with a history of substance abuse</a:t>
            </a:r>
          </a:p>
          <a:p>
            <a:r>
              <a:rPr lang="en-US" sz="1200" dirty="0"/>
              <a:t>TANF or public assistance recipients</a:t>
            </a:r>
          </a:p>
          <a:p>
            <a:r>
              <a:rPr lang="en-US" sz="1200" dirty="0"/>
              <a:t>Individuals with poor credit records</a:t>
            </a:r>
          </a:p>
          <a:p>
            <a:r>
              <a:rPr lang="en-US" sz="1200" dirty="0"/>
              <a:t>Economically disadvantaged individuals with little or no work history</a:t>
            </a:r>
          </a:p>
          <a:p>
            <a:r>
              <a:rPr lang="en-US" sz="1200" dirty="0"/>
              <a:t>Individuals dishonorably discharged from the military</a:t>
            </a:r>
          </a:p>
          <a:p>
            <a:r>
              <a:rPr lang="en-US" sz="1200" dirty="0"/>
              <a:t>Anyone who cannot secure employment because they are not commercially bondable. </a:t>
            </a:r>
          </a:p>
          <a:p>
            <a:r>
              <a:rPr lang="en-US" sz="1200" dirty="0"/>
              <a:t>Must have extended an offer to a qualified candidate</a:t>
            </a:r>
          </a:p>
          <a:p>
            <a:r>
              <a:rPr lang="en-US" sz="1200" dirty="0"/>
              <a:t>Does not cover liability due to poor workmanship, job injuries, or work accidents. </a:t>
            </a:r>
          </a:p>
          <a:p>
            <a:endParaRPr lang="en-US" sz="1200" dirty="0"/>
          </a:p>
          <a:p>
            <a:pPr marL="0" indent="0">
              <a:buNone/>
            </a:pPr>
            <a:r>
              <a:rPr lang="en-US" sz="1200" dirty="0"/>
              <a:t>OESC website information: </a:t>
            </a:r>
            <a:r>
              <a:rPr lang="en-US" sz="1200" dirty="0">
                <a:hlinkClick r:id="rId2"/>
              </a:rPr>
              <a:t>https://oklahoma.gov/oesc/individuals/programs/federal-bonding.html</a:t>
            </a:r>
            <a:r>
              <a:rPr lang="en-US" sz="1200" dirty="0"/>
              <a:t> </a:t>
            </a:r>
          </a:p>
          <a:p>
            <a:pPr marL="0" indent="0">
              <a:buNone/>
            </a:pPr>
            <a:endParaRPr lang="en-US" dirty="0"/>
          </a:p>
        </p:txBody>
      </p:sp>
      <p:sp>
        <p:nvSpPr>
          <p:cNvPr id="6" name="Footer Placeholder 5">
            <a:extLst>
              <a:ext uri="{FF2B5EF4-FFF2-40B4-BE49-F238E27FC236}">
                <a16:creationId xmlns:a16="http://schemas.microsoft.com/office/drawing/2014/main" id="{2FD2983B-8B99-4398-9113-A5CB7F77974A}"/>
              </a:ext>
            </a:extLst>
          </p:cNvPr>
          <p:cNvSpPr>
            <a:spLocks noGrp="1"/>
          </p:cNvSpPr>
          <p:nvPr>
            <p:ph type="ftr" sz="quarter" idx="13"/>
          </p:nvPr>
        </p:nvSpPr>
        <p:spPr/>
        <p:txBody>
          <a:bodyPr/>
          <a:lstStyle/>
          <a:p>
            <a:r>
              <a:rPr lang="en-US" dirty="0">
                <a:solidFill>
                  <a:schemeClr val="bg2">
                    <a:lumMod val="75000"/>
                  </a:schemeClr>
                </a:solidFill>
              </a:rPr>
              <a:t>OESC | Employer Presentation Summer of ‘24</a:t>
            </a:r>
          </a:p>
        </p:txBody>
      </p:sp>
      <p:pic>
        <p:nvPicPr>
          <p:cNvPr id="11" name="Picture 10">
            <a:extLst>
              <a:ext uri="{FF2B5EF4-FFF2-40B4-BE49-F238E27FC236}">
                <a16:creationId xmlns:a16="http://schemas.microsoft.com/office/drawing/2014/main" id="{14AE98E1-B436-2941-1559-51BEFCD6A9BE}"/>
              </a:ext>
            </a:extLst>
          </p:cNvPr>
          <p:cNvPicPr>
            <a:picLocks noChangeAspect="1"/>
          </p:cNvPicPr>
          <p:nvPr/>
        </p:nvPicPr>
        <p:blipFill>
          <a:blip r:embed="rId3"/>
          <a:stretch>
            <a:fillRect/>
          </a:stretch>
        </p:blipFill>
        <p:spPr>
          <a:xfrm>
            <a:off x="5747205" y="3389383"/>
            <a:ext cx="6010686" cy="1982068"/>
          </a:xfrm>
          <a:prstGeom prst="rect">
            <a:avLst/>
          </a:prstGeom>
        </p:spPr>
      </p:pic>
      <p:pic>
        <p:nvPicPr>
          <p:cNvPr id="13" name="Picture 12">
            <a:extLst>
              <a:ext uri="{FF2B5EF4-FFF2-40B4-BE49-F238E27FC236}">
                <a16:creationId xmlns:a16="http://schemas.microsoft.com/office/drawing/2014/main" id="{51F180BD-2783-96A3-5AB3-63D17727154E}"/>
              </a:ext>
            </a:extLst>
          </p:cNvPr>
          <p:cNvPicPr>
            <a:picLocks noChangeAspect="1"/>
          </p:cNvPicPr>
          <p:nvPr/>
        </p:nvPicPr>
        <p:blipFill>
          <a:blip r:embed="rId4"/>
          <a:stretch>
            <a:fillRect/>
          </a:stretch>
        </p:blipFill>
        <p:spPr>
          <a:xfrm>
            <a:off x="5747205" y="433703"/>
            <a:ext cx="5987595" cy="2389953"/>
          </a:xfrm>
          <a:prstGeom prst="rect">
            <a:avLst/>
          </a:prstGeom>
        </p:spPr>
      </p:pic>
    </p:spTree>
    <p:extLst>
      <p:ext uri="{BB962C8B-B14F-4D97-AF65-F5344CB8AC3E}">
        <p14:creationId xmlns:p14="http://schemas.microsoft.com/office/powerpoint/2010/main" val="1797543099"/>
      </p:ext>
    </p:extLst>
  </p:cSld>
  <p:clrMapOvr>
    <a:masterClrMapping/>
  </p:clrMapOvr>
</p:sld>
</file>

<file path=ppt/theme/theme1.xml><?xml version="1.0" encoding="utf-8"?>
<a:theme xmlns:a="http://schemas.openxmlformats.org/drawingml/2006/main" name="Oklahoma">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D46424B778D249B162FD5D4E338A17" ma:contentTypeVersion="10" ma:contentTypeDescription="Create a new document." ma:contentTypeScope="" ma:versionID="b7a2356856ccfff4d60c6f6f27b1da97">
  <xsd:schema xmlns:xsd="http://www.w3.org/2001/XMLSchema" xmlns:xs="http://www.w3.org/2001/XMLSchema" xmlns:p="http://schemas.microsoft.com/office/2006/metadata/properties" xmlns:ns2="1d6c211f-b302-4380-a85c-9565870fc61d" xmlns:ns3="1bf1f7b4-4edf-4ea3-8cd7-5e758a8b0837" targetNamespace="http://schemas.microsoft.com/office/2006/metadata/properties" ma:root="true" ma:fieldsID="81ae03dea8c690f0f8aaeb17d4bca2d3" ns2:_="" ns3:_="">
    <xsd:import namespace="1d6c211f-b302-4380-a85c-9565870fc61d"/>
    <xsd:import namespace="1bf1f7b4-4edf-4ea3-8cd7-5e758a8b08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6c211f-b302-4380-a85c-9565870fc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1f7b4-4edf-4ea3-8cd7-5e758a8b083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1A5D3F-A445-44C4-BBBA-EF8135CA1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6c211f-b302-4380-a85c-9565870fc61d"/>
    <ds:schemaRef ds:uri="1bf1f7b4-4edf-4ea3-8cd7-5e758a8b08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2818D1-8B6A-44EF-B855-6353E94225E3}">
  <ds:schemaRefs>
    <ds:schemaRef ds:uri="http://schemas.microsoft.com/sharepoint/v3/contenttype/forms"/>
  </ds:schemaRefs>
</ds:datastoreItem>
</file>

<file path=customXml/itemProps3.xml><?xml version="1.0" encoding="utf-8"?>
<ds:datastoreItem xmlns:ds="http://schemas.openxmlformats.org/officeDocument/2006/customXml" ds:itemID="{14B15B18-D02E-4F60-828A-8B290C254EF0}">
  <ds:schemaRefs>
    <ds:schemaRef ds:uri="http://www.w3.org/XML/1998/namespace"/>
    <ds:schemaRef ds:uri="http://schemas.microsoft.com/office/2006/documentManagement/types"/>
    <ds:schemaRef ds:uri="1d6c211f-b302-4380-a85c-9565870fc61d"/>
    <ds:schemaRef ds:uri="1bf1f7b4-4edf-4ea3-8cd7-5e758a8b0837"/>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19259</TotalTime>
  <Words>3998</Words>
  <Application>Microsoft Office PowerPoint</Application>
  <PresentationFormat>Widescreen</PresentationFormat>
  <Paragraphs>322</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Oklahoma</vt:lpstr>
      <vt:lpstr>OESC/Employer Meeting </vt:lpstr>
      <vt:lpstr>Agenda  </vt:lpstr>
      <vt:lpstr>Contact Information</vt:lpstr>
      <vt:lpstr>Employment Service</vt:lpstr>
      <vt:lpstr>Employer Resources and Services</vt:lpstr>
      <vt:lpstr>   Veterans Employment Services </vt:lpstr>
      <vt:lpstr>Employment and Training Programs</vt:lpstr>
      <vt:lpstr>Work Opportunity Tax Credit (WOTC) </vt:lpstr>
      <vt:lpstr>Federal Bonding</vt:lpstr>
      <vt:lpstr>Job Fairs</vt:lpstr>
      <vt:lpstr>Unemployment Insurance </vt:lpstr>
      <vt:lpstr>Respond to Notices </vt:lpstr>
      <vt:lpstr>Protesting a Claim: Pre-filing Your Protest</vt:lpstr>
      <vt:lpstr>Protesting a Claim:  Responding to the OES-617</vt:lpstr>
      <vt:lpstr>Protesting a Claim:  Responding to the OES-617  (cont) </vt:lpstr>
      <vt:lpstr>Protesting a Claim: The Employer Response Statement</vt:lpstr>
      <vt:lpstr>Protesting a Claim: SIDES and  SIDES E-Response</vt:lpstr>
      <vt:lpstr>Responding to a Claim:  Fact-Finding</vt:lpstr>
      <vt:lpstr>The Non-Monetary Determination</vt:lpstr>
      <vt:lpstr>Reporting New Hires</vt:lpstr>
      <vt:lpstr>Unemployment Insurance  </vt:lpstr>
      <vt:lpstr>Base Period Employers</vt:lpstr>
      <vt:lpstr>Why Did I Not Receive a Notice of Application (OES-617)?</vt:lpstr>
      <vt:lpstr>Section 3-106 Benefit Wages  Charged and Relief Therefrom</vt:lpstr>
      <vt:lpstr>Section 3-106 Benefit Wages  Charged and Relief Therefrom (Cont) </vt:lpstr>
      <vt:lpstr>Applying for Relief of Charges</vt:lpstr>
      <vt:lpstr>Applying for Relief of Charges (Cont)  </vt:lpstr>
      <vt:lpstr>Notice of Determination to  Base Period Employer</vt:lpstr>
      <vt:lpstr>Please Keep These in Mind 3-106 K: An employer shall not be eligible to be relieved of a benefit wage charge under paragraphs 1 and 2 of subsection G of this section if the employer was sent a notice of benefit claims, pursuant to Section 2-503 of this title, and failed to timely file protest to the benefit claim. In addition, you must protest the benefit wage charge.   Remember: Employers play a substantial role in keeping the UI Trust Fund balance at a rate high enough to remove conditional factors. In order to be a good steward, report and pay taxes on time. If you report on time but wait to pay, it will have a negative impact on your rates.  </vt:lpstr>
      <vt:lpstr>Statistics</vt:lpstr>
      <vt:lpstr>Statistics (Cont)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Chaveli Salinas</cp:lastModifiedBy>
  <cp:revision>46</cp:revision>
  <cp:lastPrinted>2024-05-20T18:25:14Z</cp:lastPrinted>
  <dcterms:created xsi:type="dcterms:W3CDTF">2020-01-16T04:22:20Z</dcterms:created>
  <dcterms:modified xsi:type="dcterms:W3CDTF">2024-06-11T20:06:44Z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0x01010064D46424B778D249B162FD5D4E338A17</vt:lpwstr>
  </property>
</Properties>
</file>