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41"/>
  </p:notesMasterIdLst>
  <p:handoutMasterIdLst>
    <p:handoutMasterId r:id="rId42"/>
  </p:handoutMasterIdLst>
  <p:sldIdLst>
    <p:sldId id="352" r:id="rId2"/>
    <p:sldId id="835" r:id="rId3"/>
    <p:sldId id="470" r:id="rId4"/>
    <p:sldId id="377" r:id="rId5"/>
    <p:sldId id="836" r:id="rId6"/>
    <p:sldId id="837" r:id="rId7"/>
    <p:sldId id="838" r:id="rId8"/>
    <p:sldId id="839" r:id="rId9"/>
    <p:sldId id="867" r:id="rId10"/>
    <p:sldId id="868" r:id="rId11"/>
    <p:sldId id="840" r:id="rId12"/>
    <p:sldId id="841" r:id="rId13"/>
    <p:sldId id="842" r:id="rId14"/>
    <p:sldId id="843" r:id="rId15"/>
    <p:sldId id="844" r:id="rId16"/>
    <p:sldId id="869" r:id="rId17"/>
    <p:sldId id="845" r:id="rId18"/>
    <p:sldId id="846" r:id="rId19"/>
    <p:sldId id="847" r:id="rId20"/>
    <p:sldId id="848" r:id="rId21"/>
    <p:sldId id="849" r:id="rId22"/>
    <p:sldId id="861" r:id="rId23"/>
    <p:sldId id="862" r:id="rId24"/>
    <p:sldId id="863" r:id="rId25"/>
    <p:sldId id="850" r:id="rId26"/>
    <p:sldId id="851" r:id="rId27"/>
    <p:sldId id="852" r:id="rId28"/>
    <p:sldId id="853" r:id="rId29"/>
    <p:sldId id="854" r:id="rId30"/>
    <p:sldId id="855" r:id="rId31"/>
    <p:sldId id="856" r:id="rId32"/>
    <p:sldId id="857" r:id="rId33"/>
    <p:sldId id="858" r:id="rId34"/>
    <p:sldId id="859" r:id="rId35"/>
    <p:sldId id="860" r:id="rId36"/>
    <p:sldId id="864" r:id="rId37"/>
    <p:sldId id="865" r:id="rId38"/>
    <p:sldId id="866" r:id="rId39"/>
    <p:sldId id="459" r:id="rId40"/>
  </p:sldIdLst>
  <p:sldSz cx="24387175" cy="13716000"/>
  <p:notesSz cx="7023100" cy="9309100"/>
  <p:defaultTextStyle>
    <a:defPPr>
      <a:defRPr lang="en-US"/>
    </a:defPPr>
    <a:lvl1pPr algn="l" defTabSz="1087438" rtl="0" eaLnBrk="0" fontAlgn="base" hangingPunct="0">
      <a:spcBef>
        <a:spcPct val="0"/>
      </a:spcBef>
      <a:spcAft>
        <a:spcPct val="0"/>
      </a:spcAft>
      <a:defRPr sz="4300" kern="1200">
        <a:solidFill>
          <a:schemeClr val="tx1"/>
        </a:solidFill>
        <a:latin typeface="Calibri" panose="020F0502020204030204" pitchFamily="34" charset="0"/>
        <a:ea typeface="MS PGothic" panose="020B0600070205080204" pitchFamily="34" charset="-128"/>
        <a:cs typeface="+mn-cs"/>
      </a:defRPr>
    </a:lvl1pPr>
    <a:lvl2pPr marL="1087438" indent="-630238" algn="l" defTabSz="1087438" rtl="0" eaLnBrk="0" fontAlgn="base" hangingPunct="0">
      <a:spcBef>
        <a:spcPct val="0"/>
      </a:spcBef>
      <a:spcAft>
        <a:spcPct val="0"/>
      </a:spcAft>
      <a:defRPr sz="4300" kern="1200">
        <a:solidFill>
          <a:schemeClr val="tx1"/>
        </a:solidFill>
        <a:latin typeface="Calibri" panose="020F0502020204030204" pitchFamily="34" charset="0"/>
        <a:ea typeface="MS PGothic" panose="020B0600070205080204" pitchFamily="34" charset="-128"/>
        <a:cs typeface="+mn-cs"/>
      </a:defRPr>
    </a:lvl2pPr>
    <a:lvl3pPr marL="2174875" indent="-1260475" algn="l" defTabSz="1087438" rtl="0" eaLnBrk="0" fontAlgn="base" hangingPunct="0">
      <a:spcBef>
        <a:spcPct val="0"/>
      </a:spcBef>
      <a:spcAft>
        <a:spcPct val="0"/>
      </a:spcAft>
      <a:defRPr sz="4300" kern="1200">
        <a:solidFill>
          <a:schemeClr val="tx1"/>
        </a:solidFill>
        <a:latin typeface="Calibri" panose="020F0502020204030204" pitchFamily="34" charset="0"/>
        <a:ea typeface="MS PGothic" panose="020B0600070205080204" pitchFamily="34" charset="-128"/>
        <a:cs typeface="+mn-cs"/>
      </a:defRPr>
    </a:lvl3pPr>
    <a:lvl4pPr marL="3262313" indent="-1890713" algn="l" defTabSz="1087438" rtl="0" eaLnBrk="0" fontAlgn="base" hangingPunct="0">
      <a:spcBef>
        <a:spcPct val="0"/>
      </a:spcBef>
      <a:spcAft>
        <a:spcPct val="0"/>
      </a:spcAft>
      <a:defRPr sz="4300" kern="1200">
        <a:solidFill>
          <a:schemeClr val="tx1"/>
        </a:solidFill>
        <a:latin typeface="Calibri" panose="020F0502020204030204" pitchFamily="34" charset="0"/>
        <a:ea typeface="MS PGothic" panose="020B0600070205080204" pitchFamily="34" charset="-128"/>
        <a:cs typeface="+mn-cs"/>
      </a:defRPr>
    </a:lvl4pPr>
    <a:lvl5pPr marL="4349750" indent="-2520950" algn="l" defTabSz="1087438" rtl="0" eaLnBrk="0" fontAlgn="base" hangingPunct="0">
      <a:spcBef>
        <a:spcPct val="0"/>
      </a:spcBef>
      <a:spcAft>
        <a:spcPct val="0"/>
      </a:spcAft>
      <a:defRPr sz="4300"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sz="4300"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sz="4300"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sz="4300"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sz="4300" kern="1200">
        <a:solidFill>
          <a:schemeClr val="tx1"/>
        </a:solidFill>
        <a:latin typeface="Calibri" panose="020F050202020403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15:clr>
            <a:srgbClr val="A4A3A4"/>
          </p15:clr>
        </p15:guide>
        <p15:guide id="2" pos="14308">
          <p15:clr>
            <a:srgbClr val="A4A3A4"/>
          </p15:clr>
        </p15:guide>
        <p15:guide id="3" pos="1053">
          <p15:clr>
            <a:srgbClr val="A4A3A4"/>
          </p15:clr>
        </p15:guide>
      </p15:sldGuideLst>
    </p:ext>
    <p:ext uri="{2D200454-40CA-4A62-9FC3-DE9A4176ACB9}">
      <p15:notesGuideLst xmlns:p15="http://schemas.microsoft.com/office/powerpoint/2012/main">
        <p15:guide id="1" orient="horz" pos="2884" userDrawn="1">
          <p15:clr>
            <a:srgbClr val="A4A3A4"/>
          </p15:clr>
        </p15:guide>
        <p15:guide id="2" orient="horz" pos="2932" userDrawn="1">
          <p15:clr>
            <a:srgbClr val="A4A3A4"/>
          </p15:clr>
        </p15:guide>
        <p15:guide id="3" pos="2164" userDrawn="1">
          <p15:clr>
            <a:srgbClr val="A4A3A4"/>
          </p15:clr>
        </p15:guide>
        <p15:guide id="4" pos="2212"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529" autoAdjust="0"/>
    <p:restoredTop sz="74755" autoAdjust="0"/>
  </p:normalViewPr>
  <p:slideViewPr>
    <p:cSldViewPr snapToGrid="0" snapToObjects="1">
      <p:cViewPr varScale="1">
        <p:scale>
          <a:sx n="41" d="100"/>
          <a:sy n="41" d="100"/>
        </p:scale>
        <p:origin x="1452" y="78"/>
      </p:cViewPr>
      <p:guideLst>
        <p:guide orient="horz"/>
        <p:guide pos="14308"/>
        <p:guide pos="1053"/>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37" d="100"/>
        <a:sy n="37" d="100"/>
      </p:scale>
      <p:origin x="0" y="0"/>
    </p:cViewPr>
  </p:sorterViewPr>
  <p:notesViewPr>
    <p:cSldViewPr snapToGrid="0" snapToObjects="1">
      <p:cViewPr varScale="1">
        <p:scale>
          <a:sx n="83" d="100"/>
          <a:sy n="83" d="100"/>
        </p:scale>
        <p:origin x="-3852" y="-96"/>
      </p:cViewPr>
      <p:guideLst>
        <p:guide orient="horz" pos="2884"/>
        <p:guide orient="horz" pos="2932"/>
        <p:guide pos="2164"/>
        <p:guide pos="2212"/>
      </p:guideLst>
    </p:cSldViewPr>
  </p:notesViewPr>
  <p:gridSpacing cx="76200" cy="76200"/>
</p:viewPr>
</file>

<file path=ppt/_rels/presentation.xml.rels>&#65279;<?xml version="1.0" encoding="utf-8"?><Relationships xmlns="http://schemas.openxmlformats.org/package/2006/relationships"><Relationship Type="http://schemas.openxmlformats.org/officeDocument/2006/relationships/slide" Target="slides/slide12.xml" Id="rId13" /><Relationship Type="http://schemas.openxmlformats.org/officeDocument/2006/relationships/slide" Target="slides/slide17.xml" Id="rId18" /><Relationship Type="http://schemas.openxmlformats.org/officeDocument/2006/relationships/slide" Target="slides/slide25.xml" Id="rId26" /><Relationship Type="http://schemas.openxmlformats.org/officeDocument/2006/relationships/slide" Target="slides/slide38.xml" Id="rId39" /><Relationship Type="http://schemas.openxmlformats.org/officeDocument/2006/relationships/slide" Target="slides/slide20.xml" Id="rId21" /><Relationship Type="http://schemas.openxmlformats.org/officeDocument/2006/relationships/slide" Target="slides/slide33.xml" Id="rId34" /><Relationship Type="http://schemas.openxmlformats.org/officeDocument/2006/relationships/handoutMaster" Target="handoutMasters/handoutMaster1.xml" Id="rId42" /><Relationship Type="http://schemas.openxmlformats.org/officeDocument/2006/relationships/slide" Target="slides/slide6.xml" Id="rId7" /><Relationship Type="http://schemas.openxmlformats.org/officeDocument/2006/relationships/slide" Target="slides/slide1.xml" Id="rId2" /><Relationship Type="http://schemas.openxmlformats.org/officeDocument/2006/relationships/slide" Target="slides/slide15.xml" Id="rId16" /><Relationship Type="http://schemas.openxmlformats.org/officeDocument/2006/relationships/slide" Target="slides/slide28.xml" Id="rId29" /><Relationship Type="http://schemas.openxmlformats.org/officeDocument/2006/relationships/slideMaster" Target="slideMasters/slideMaster1.xml" Id="rId1" /><Relationship Type="http://schemas.openxmlformats.org/officeDocument/2006/relationships/slide" Target="slides/slide5.xml" Id="rId6" /><Relationship Type="http://schemas.openxmlformats.org/officeDocument/2006/relationships/slide" Target="slides/slide10.xml" Id="rId11" /><Relationship Type="http://schemas.openxmlformats.org/officeDocument/2006/relationships/slide" Target="slides/slide23.xml" Id="rId24" /><Relationship Type="http://schemas.openxmlformats.org/officeDocument/2006/relationships/slide" Target="slides/slide31.xml" Id="rId32" /><Relationship Type="http://schemas.openxmlformats.org/officeDocument/2006/relationships/slide" Target="slides/slide36.xml" Id="rId37" /><Relationship Type="http://schemas.openxmlformats.org/officeDocument/2006/relationships/slide" Target="slides/slide39.xml" Id="rId40" /><Relationship Type="http://schemas.openxmlformats.org/officeDocument/2006/relationships/theme" Target="theme/theme1.xml" Id="rId45" /><Relationship Type="http://schemas.openxmlformats.org/officeDocument/2006/relationships/slide" Target="slides/slide4.xml" Id="rId5" /><Relationship Type="http://schemas.openxmlformats.org/officeDocument/2006/relationships/slide" Target="slides/slide14.xml" Id="rId15" /><Relationship Type="http://schemas.openxmlformats.org/officeDocument/2006/relationships/slide" Target="slides/slide22.xml" Id="rId23" /><Relationship Type="http://schemas.openxmlformats.org/officeDocument/2006/relationships/slide" Target="slides/slide27.xml" Id="rId28" /><Relationship Type="http://schemas.openxmlformats.org/officeDocument/2006/relationships/slide" Target="slides/slide35.xml" Id="rId36" /><Relationship Type="http://schemas.openxmlformats.org/officeDocument/2006/relationships/slide" Target="slides/slide9.xml" Id="rId10" /><Relationship Type="http://schemas.openxmlformats.org/officeDocument/2006/relationships/slide" Target="slides/slide18.xml" Id="rId19" /><Relationship Type="http://schemas.openxmlformats.org/officeDocument/2006/relationships/slide" Target="slides/slide30.xml" Id="rId31" /><Relationship Type="http://schemas.openxmlformats.org/officeDocument/2006/relationships/viewProps" Target="viewProps.xml" Id="rId44" /><Relationship Type="http://schemas.openxmlformats.org/officeDocument/2006/relationships/slide" Target="slides/slide3.xml" Id="rId4" /><Relationship Type="http://schemas.openxmlformats.org/officeDocument/2006/relationships/slide" Target="slides/slide8.xml" Id="rId9" /><Relationship Type="http://schemas.openxmlformats.org/officeDocument/2006/relationships/slide" Target="slides/slide13.xml" Id="rId14" /><Relationship Type="http://schemas.openxmlformats.org/officeDocument/2006/relationships/slide" Target="slides/slide21.xml" Id="rId22" /><Relationship Type="http://schemas.openxmlformats.org/officeDocument/2006/relationships/slide" Target="slides/slide26.xml" Id="rId27" /><Relationship Type="http://schemas.openxmlformats.org/officeDocument/2006/relationships/slide" Target="slides/slide29.xml" Id="rId30" /><Relationship Type="http://schemas.openxmlformats.org/officeDocument/2006/relationships/slide" Target="slides/slide34.xml" Id="rId35" /><Relationship Type="http://schemas.openxmlformats.org/officeDocument/2006/relationships/presProps" Target="presProps.xml" Id="rId43" /><Relationship Type="http://schemas.openxmlformats.org/officeDocument/2006/relationships/slide" Target="slides/slide7.xml" Id="rId8" /><Relationship Type="http://schemas.openxmlformats.org/officeDocument/2006/relationships/slide" Target="slides/slide2.xml" Id="rId3" /><Relationship Type="http://schemas.openxmlformats.org/officeDocument/2006/relationships/slide" Target="slides/slide11.xml" Id="rId12" /><Relationship Type="http://schemas.openxmlformats.org/officeDocument/2006/relationships/slide" Target="slides/slide16.xml" Id="rId17" /><Relationship Type="http://schemas.openxmlformats.org/officeDocument/2006/relationships/slide" Target="slides/slide24.xml" Id="rId25" /><Relationship Type="http://schemas.openxmlformats.org/officeDocument/2006/relationships/slide" Target="slides/slide32.xml" Id="rId33" /><Relationship Type="http://schemas.openxmlformats.org/officeDocument/2006/relationships/slide" Target="slides/slide37.xml" Id="rId38" /><Relationship Type="http://schemas.openxmlformats.org/officeDocument/2006/relationships/tableStyles" Target="tableStyles.xml" Id="rId46" /><Relationship Type="http://schemas.openxmlformats.org/officeDocument/2006/relationships/slide" Target="slides/slide19.xml" Id="rId20" /><Relationship Type="http://schemas.openxmlformats.org/officeDocument/2006/relationships/notesMaster" Target="notesMasters/notesMaster1.xml" Id="rId41" /><Relationship Type="http://schemas.openxmlformats.org/officeDocument/2006/relationships/customXml" Target="/customXML/item.xml" Id="imanage.xml" /></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58A9E5C-BD82-8508-25C1-86E466EB0CDE}"/>
              </a:ext>
            </a:extLst>
          </p:cNvPr>
          <p:cNvSpPr>
            <a:spLocks noGrp="1"/>
          </p:cNvSpPr>
          <p:nvPr>
            <p:ph type="hdr" sz="quarter"/>
          </p:nvPr>
        </p:nvSpPr>
        <p:spPr>
          <a:xfrm>
            <a:off x="1" y="0"/>
            <a:ext cx="3043979" cy="465773"/>
          </a:xfrm>
          <a:prstGeom prst="rect">
            <a:avLst/>
          </a:prstGeom>
        </p:spPr>
        <p:txBody>
          <a:bodyPr vert="horz" lIns="93312" tIns="46657" rIns="93312" bIns="46657" rtlCol="0"/>
          <a:lstStyle>
            <a:lvl1pPr algn="l" defTabSz="1109713" eaLnBrk="1" fontAlgn="auto" hangingPunct="1">
              <a:spcBef>
                <a:spcPts val="0"/>
              </a:spcBef>
              <a:spcAft>
                <a:spcPts val="0"/>
              </a:spcAft>
              <a:defRPr sz="1200">
                <a:latin typeface="Open Sans Light"/>
                <a:ea typeface="+mn-ea"/>
                <a:cs typeface="+mn-cs"/>
              </a:defRPr>
            </a:lvl1pPr>
          </a:lstStyle>
          <a:p>
            <a:pPr>
              <a:defRPr/>
            </a:pPr>
            <a:endParaRPr lang="en-US"/>
          </a:p>
        </p:txBody>
      </p:sp>
      <p:sp>
        <p:nvSpPr>
          <p:cNvPr id="3" name="Date Placeholder 2">
            <a:extLst>
              <a:ext uri="{FF2B5EF4-FFF2-40B4-BE49-F238E27FC236}">
                <a16:creationId xmlns:a16="http://schemas.microsoft.com/office/drawing/2014/main" id="{820243DA-4A84-BD50-896C-5673EBBD43F1}"/>
              </a:ext>
            </a:extLst>
          </p:cNvPr>
          <p:cNvSpPr>
            <a:spLocks noGrp="1"/>
          </p:cNvSpPr>
          <p:nvPr>
            <p:ph type="dt" sz="quarter" idx="1"/>
          </p:nvPr>
        </p:nvSpPr>
        <p:spPr>
          <a:xfrm>
            <a:off x="3977531" y="0"/>
            <a:ext cx="3043979" cy="465773"/>
          </a:xfrm>
          <a:prstGeom prst="rect">
            <a:avLst/>
          </a:prstGeom>
        </p:spPr>
        <p:txBody>
          <a:bodyPr vert="horz" wrap="square" lIns="93312" tIns="46657" rIns="93312" bIns="46657" numCol="1" anchor="t" anchorCtr="0" compatLnSpc="1">
            <a:prstTxWarp prst="textNoShape">
              <a:avLst/>
            </a:prstTxWarp>
          </a:bodyPr>
          <a:lstStyle>
            <a:lvl1pPr algn="r" eaLnBrk="1" hangingPunct="1">
              <a:defRPr sz="1200">
                <a:latin typeface="Open Sans Light" charset="0"/>
                <a:ea typeface="MS PGothic" charset="0"/>
                <a:cs typeface="MS PGothic" charset="0"/>
              </a:defRPr>
            </a:lvl1pPr>
          </a:lstStyle>
          <a:p>
            <a:pPr>
              <a:defRPr/>
            </a:pPr>
            <a:fld id="{1FAE0ADF-62F3-8043-B5ED-80B7ADEC244E}" type="datetimeFigureOut">
              <a:rPr lang="en-US"/>
              <a:pPr>
                <a:defRPr/>
              </a:pPr>
              <a:t>9/9/2024</a:t>
            </a:fld>
            <a:endParaRPr lang="en-US" dirty="0"/>
          </a:p>
        </p:txBody>
      </p:sp>
      <p:sp>
        <p:nvSpPr>
          <p:cNvPr id="4" name="Footer Placeholder 3">
            <a:extLst>
              <a:ext uri="{FF2B5EF4-FFF2-40B4-BE49-F238E27FC236}">
                <a16:creationId xmlns:a16="http://schemas.microsoft.com/office/drawing/2014/main" id="{F8203B0F-6DF0-BD69-1EA1-A6EA38EFA3FE}"/>
              </a:ext>
            </a:extLst>
          </p:cNvPr>
          <p:cNvSpPr>
            <a:spLocks noGrp="1"/>
          </p:cNvSpPr>
          <p:nvPr>
            <p:ph type="ftr" sz="quarter" idx="2"/>
          </p:nvPr>
        </p:nvSpPr>
        <p:spPr>
          <a:xfrm>
            <a:off x="1" y="8841738"/>
            <a:ext cx="3043979" cy="465773"/>
          </a:xfrm>
          <a:prstGeom prst="rect">
            <a:avLst/>
          </a:prstGeom>
        </p:spPr>
        <p:txBody>
          <a:bodyPr vert="horz" lIns="93312" tIns="46657" rIns="93312" bIns="46657" rtlCol="0" anchor="b"/>
          <a:lstStyle>
            <a:lvl1pPr algn="l" defTabSz="1109713" eaLnBrk="1" fontAlgn="auto" hangingPunct="1">
              <a:spcBef>
                <a:spcPts val="0"/>
              </a:spcBef>
              <a:spcAft>
                <a:spcPts val="0"/>
              </a:spcAft>
              <a:defRPr sz="1200">
                <a:latin typeface="Open Sans Light"/>
                <a:ea typeface="+mn-ea"/>
                <a:cs typeface="+mn-cs"/>
              </a:defRPr>
            </a:lvl1pPr>
          </a:lstStyle>
          <a:p>
            <a:pPr>
              <a:defRPr/>
            </a:pPr>
            <a:endParaRPr lang="en-US"/>
          </a:p>
        </p:txBody>
      </p:sp>
      <p:sp>
        <p:nvSpPr>
          <p:cNvPr id="5" name="Slide Number Placeholder 4">
            <a:extLst>
              <a:ext uri="{FF2B5EF4-FFF2-40B4-BE49-F238E27FC236}">
                <a16:creationId xmlns:a16="http://schemas.microsoft.com/office/drawing/2014/main" id="{41DB9B51-36CF-BB3A-A7EF-9EE492E78C1A}"/>
              </a:ext>
            </a:extLst>
          </p:cNvPr>
          <p:cNvSpPr>
            <a:spLocks noGrp="1"/>
          </p:cNvSpPr>
          <p:nvPr>
            <p:ph type="sldNum" sz="quarter" idx="3"/>
          </p:nvPr>
        </p:nvSpPr>
        <p:spPr>
          <a:xfrm>
            <a:off x="3977531" y="8841738"/>
            <a:ext cx="3043979" cy="465773"/>
          </a:xfrm>
          <a:prstGeom prst="rect">
            <a:avLst/>
          </a:prstGeom>
        </p:spPr>
        <p:txBody>
          <a:bodyPr vert="horz" wrap="square" lIns="93312" tIns="46657" rIns="93312" bIns="46657" numCol="1" anchor="b" anchorCtr="0" compatLnSpc="1">
            <a:prstTxWarp prst="textNoShape">
              <a:avLst/>
            </a:prstTxWarp>
          </a:bodyPr>
          <a:lstStyle>
            <a:lvl1pPr algn="r" eaLnBrk="1" hangingPunct="1">
              <a:defRPr sz="1200">
                <a:latin typeface="Open Sans Light" panose="020B0306030504020204" pitchFamily="34" charset="0"/>
              </a:defRPr>
            </a:lvl1pPr>
          </a:lstStyle>
          <a:p>
            <a:pPr>
              <a:defRPr/>
            </a:pPr>
            <a:fld id="{66F4263B-B8CB-CA42-BE9F-2730674C200F}"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FC7D91C-D75F-52F8-40BC-884CB451FDAF}"/>
              </a:ext>
            </a:extLst>
          </p:cNvPr>
          <p:cNvSpPr>
            <a:spLocks noGrp="1"/>
          </p:cNvSpPr>
          <p:nvPr>
            <p:ph type="hdr" sz="quarter"/>
          </p:nvPr>
        </p:nvSpPr>
        <p:spPr>
          <a:xfrm>
            <a:off x="1" y="0"/>
            <a:ext cx="3043979" cy="465773"/>
          </a:xfrm>
          <a:prstGeom prst="rect">
            <a:avLst/>
          </a:prstGeom>
        </p:spPr>
        <p:txBody>
          <a:bodyPr vert="horz" lIns="93312" tIns="46657" rIns="93312" bIns="46657" rtlCol="0"/>
          <a:lstStyle>
            <a:lvl1pPr algn="l" defTabSz="1109713" eaLnBrk="1" fontAlgn="auto" hangingPunct="1">
              <a:spcBef>
                <a:spcPts val="0"/>
              </a:spcBef>
              <a:spcAft>
                <a:spcPts val="0"/>
              </a:spcAft>
              <a:defRPr sz="1200">
                <a:latin typeface="Open Sans Light"/>
                <a:ea typeface="+mn-ea"/>
                <a:cs typeface="+mn-cs"/>
              </a:defRPr>
            </a:lvl1pPr>
          </a:lstStyle>
          <a:p>
            <a:pPr>
              <a:defRPr/>
            </a:pPr>
            <a:endParaRPr lang="en-US"/>
          </a:p>
        </p:txBody>
      </p:sp>
      <p:sp>
        <p:nvSpPr>
          <p:cNvPr id="3" name="Date Placeholder 2">
            <a:extLst>
              <a:ext uri="{FF2B5EF4-FFF2-40B4-BE49-F238E27FC236}">
                <a16:creationId xmlns:a16="http://schemas.microsoft.com/office/drawing/2014/main" id="{A2E630B2-2908-0D44-9DF6-1FE72A25A0CC}"/>
              </a:ext>
            </a:extLst>
          </p:cNvPr>
          <p:cNvSpPr>
            <a:spLocks noGrp="1"/>
          </p:cNvSpPr>
          <p:nvPr>
            <p:ph type="dt" idx="1"/>
          </p:nvPr>
        </p:nvSpPr>
        <p:spPr>
          <a:xfrm>
            <a:off x="3977531" y="0"/>
            <a:ext cx="3043979" cy="465773"/>
          </a:xfrm>
          <a:prstGeom prst="rect">
            <a:avLst/>
          </a:prstGeom>
        </p:spPr>
        <p:txBody>
          <a:bodyPr vert="horz" wrap="square" lIns="93312" tIns="46657" rIns="93312" bIns="46657" numCol="1" anchor="t" anchorCtr="0" compatLnSpc="1">
            <a:prstTxWarp prst="textNoShape">
              <a:avLst/>
            </a:prstTxWarp>
          </a:bodyPr>
          <a:lstStyle>
            <a:lvl1pPr algn="r" eaLnBrk="1" hangingPunct="1">
              <a:defRPr sz="1200">
                <a:latin typeface="Open Sans Light" charset="0"/>
                <a:ea typeface="MS PGothic" charset="0"/>
                <a:cs typeface="MS PGothic" charset="0"/>
              </a:defRPr>
            </a:lvl1pPr>
          </a:lstStyle>
          <a:p>
            <a:pPr>
              <a:defRPr/>
            </a:pPr>
            <a:fld id="{83943887-1D14-E641-8E25-7196079313C1}" type="datetimeFigureOut">
              <a:rPr lang="en-US"/>
              <a:pPr>
                <a:defRPr/>
              </a:pPr>
              <a:t>9/9/2024</a:t>
            </a:fld>
            <a:endParaRPr lang="en-US" dirty="0"/>
          </a:p>
        </p:txBody>
      </p:sp>
      <p:sp>
        <p:nvSpPr>
          <p:cNvPr id="4" name="Slide Image Placeholder 3">
            <a:extLst>
              <a:ext uri="{FF2B5EF4-FFF2-40B4-BE49-F238E27FC236}">
                <a16:creationId xmlns:a16="http://schemas.microsoft.com/office/drawing/2014/main" id="{30E1146B-586A-3B78-E802-7867CFB597E3}"/>
              </a:ext>
            </a:extLst>
          </p:cNvPr>
          <p:cNvSpPr>
            <a:spLocks noGrp="1" noRot="1" noChangeAspect="1"/>
          </p:cNvSpPr>
          <p:nvPr>
            <p:ph type="sldImg" idx="2"/>
          </p:nvPr>
        </p:nvSpPr>
        <p:spPr>
          <a:xfrm>
            <a:off x="409575" y="700088"/>
            <a:ext cx="6203950" cy="3489325"/>
          </a:xfrm>
          <a:prstGeom prst="rect">
            <a:avLst/>
          </a:prstGeom>
          <a:noFill/>
          <a:ln w="12700">
            <a:solidFill>
              <a:prstClr val="black"/>
            </a:solidFill>
          </a:ln>
        </p:spPr>
        <p:txBody>
          <a:bodyPr vert="horz" lIns="93312" tIns="46657" rIns="93312" bIns="46657" rtlCol="0" anchor="ctr"/>
          <a:lstStyle/>
          <a:p>
            <a:pPr lvl="0"/>
            <a:endParaRPr lang="en-US" noProof="0" dirty="0"/>
          </a:p>
        </p:txBody>
      </p:sp>
      <p:sp>
        <p:nvSpPr>
          <p:cNvPr id="5" name="Notes Placeholder 4">
            <a:extLst>
              <a:ext uri="{FF2B5EF4-FFF2-40B4-BE49-F238E27FC236}">
                <a16:creationId xmlns:a16="http://schemas.microsoft.com/office/drawing/2014/main" id="{A74D8170-BDBC-1A14-3A36-2882CEA07138}"/>
              </a:ext>
            </a:extLst>
          </p:cNvPr>
          <p:cNvSpPr>
            <a:spLocks noGrp="1"/>
          </p:cNvSpPr>
          <p:nvPr>
            <p:ph type="body" sz="quarter" idx="3"/>
          </p:nvPr>
        </p:nvSpPr>
        <p:spPr>
          <a:xfrm>
            <a:off x="702946" y="4422459"/>
            <a:ext cx="5617208" cy="4188778"/>
          </a:xfrm>
          <a:prstGeom prst="rect">
            <a:avLst/>
          </a:prstGeom>
        </p:spPr>
        <p:txBody>
          <a:bodyPr vert="horz" lIns="93312" tIns="46657" rIns="93312" bIns="46657" rtlCol="0"/>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a:extLst>
              <a:ext uri="{FF2B5EF4-FFF2-40B4-BE49-F238E27FC236}">
                <a16:creationId xmlns:a16="http://schemas.microsoft.com/office/drawing/2014/main" id="{7058D4DB-C92A-DF0D-796A-A2A6688DD917}"/>
              </a:ext>
            </a:extLst>
          </p:cNvPr>
          <p:cNvSpPr>
            <a:spLocks noGrp="1"/>
          </p:cNvSpPr>
          <p:nvPr>
            <p:ph type="ftr" sz="quarter" idx="4"/>
          </p:nvPr>
        </p:nvSpPr>
        <p:spPr>
          <a:xfrm>
            <a:off x="1" y="8841738"/>
            <a:ext cx="3043979" cy="465773"/>
          </a:xfrm>
          <a:prstGeom prst="rect">
            <a:avLst/>
          </a:prstGeom>
        </p:spPr>
        <p:txBody>
          <a:bodyPr vert="horz" lIns="93312" tIns="46657" rIns="93312" bIns="46657" rtlCol="0" anchor="b"/>
          <a:lstStyle>
            <a:lvl1pPr algn="l" defTabSz="1109713" eaLnBrk="1" fontAlgn="auto" hangingPunct="1">
              <a:spcBef>
                <a:spcPts val="0"/>
              </a:spcBef>
              <a:spcAft>
                <a:spcPts val="0"/>
              </a:spcAft>
              <a:defRPr sz="1200">
                <a:latin typeface="Open Sans Light"/>
                <a:ea typeface="+mn-ea"/>
                <a:cs typeface="+mn-cs"/>
              </a:defRPr>
            </a:lvl1pPr>
          </a:lstStyle>
          <a:p>
            <a:pPr>
              <a:defRPr/>
            </a:pPr>
            <a:endParaRPr lang="en-US"/>
          </a:p>
        </p:txBody>
      </p:sp>
      <p:sp>
        <p:nvSpPr>
          <p:cNvPr id="7" name="Slide Number Placeholder 6">
            <a:extLst>
              <a:ext uri="{FF2B5EF4-FFF2-40B4-BE49-F238E27FC236}">
                <a16:creationId xmlns:a16="http://schemas.microsoft.com/office/drawing/2014/main" id="{802A8161-BC9A-18A1-E8D4-5FF7706CDFFF}"/>
              </a:ext>
            </a:extLst>
          </p:cNvPr>
          <p:cNvSpPr>
            <a:spLocks noGrp="1"/>
          </p:cNvSpPr>
          <p:nvPr>
            <p:ph type="sldNum" sz="quarter" idx="5"/>
          </p:nvPr>
        </p:nvSpPr>
        <p:spPr>
          <a:xfrm>
            <a:off x="3977531" y="8841738"/>
            <a:ext cx="3043979" cy="465773"/>
          </a:xfrm>
          <a:prstGeom prst="rect">
            <a:avLst/>
          </a:prstGeom>
        </p:spPr>
        <p:txBody>
          <a:bodyPr vert="horz" wrap="square" lIns="93312" tIns="46657" rIns="93312" bIns="46657" numCol="1" anchor="b" anchorCtr="0" compatLnSpc="1">
            <a:prstTxWarp prst="textNoShape">
              <a:avLst/>
            </a:prstTxWarp>
          </a:bodyPr>
          <a:lstStyle>
            <a:lvl1pPr algn="r" eaLnBrk="1" hangingPunct="1">
              <a:defRPr sz="1200">
                <a:latin typeface="Open Sans Light" panose="020B0306030504020204" pitchFamily="34" charset="0"/>
              </a:defRPr>
            </a:lvl1pPr>
          </a:lstStyle>
          <a:p>
            <a:pPr>
              <a:defRPr/>
            </a:pPr>
            <a:fld id="{A8E8F781-CD33-BA41-8194-99B9415E7B79}"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f hdr="0" ftr="0" dt="0"/>
  <p:notesStyle>
    <a:lvl1pPr algn="l" defTabSz="455613" rtl="0" eaLnBrk="0" fontAlgn="base" hangingPunct="0">
      <a:spcBef>
        <a:spcPct val="30000"/>
      </a:spcBef>
      <a:spcAft>
        <a:spcPct val="0"/>
      </a:spcAft>
      <a:defRPr sz="1200" kern="1200">
        <a:solidFill>
          <a:schemeClr val="tx1"/>
        </a:solidFill>
        <a:latin typeface="Open Sans Light"/>
        <a:ea typeface="MS PGothic" pitchFamily="34" charset="-128"/>
        <a:cs typeface="MS PGothic" charset="0"/>
      </a:defRPr>
    </a:lvl1pPr>
    <a:lvl2pPr marL="455613" algn="l" defTabSz="455613" rtl="0" eaLnBrk="0" fontAlgn="base" hangingPunct="0">
      <a:spcBef>
        <a:spcPct val="30000"/>
      </a:spcBef>
      <a:spcAft>
        <a:spcPct val="0"/>
      </a:spcAft>
      <a:defRPr sz="1200" kern="1200">
        <a:solidFill>
          <a:schemeClr val="tx1"/>
        </a:solidFill>
        <a:latin typeface="Open Sans Light"/>
        <a:ea typeface="MS PGothic" pitchFamily="34" charset="-128"/>
        <a:cs typeface="MS PGothic" charset="0"/>
      </a:defRPr>
    </a:lvl2pPr>
    <a:lvl3pPr marL="912813" algn="l" defTabSz="455613" rtl="0" eaLnBrk="0" fontAlgn="base" hangingPunct="0">
      <a:spcBef>
        <a:spcPct val="30000"/>
      </a:spcBef>
      <a:spcAft>
        <a:spcPct val="0"/>
      </a:spcAft>
      <a:defRPr sz="1200" kern="1200">
        <a:solidFill>
          <a:schemeClr val="tx1"/>
        </a:solidFill>
        <a:latin typeface="Open Sans Light"/>
        <a:ea typeface="MS PGothic" pitchFamily="34" charset="-128"/>
        <a:cs typeface="MS PGothic" charset="0"/>
      </a:defRPr>
    </a:lvl3pPr>
    <a:lvl4pPr marL="1370013" algn="l" defTabSz="455613" rtl="0" eaLnBrk="0" fontAlgn="base" hangingPunct="0">
      <a:spcBef>
        <a:spcPct val="30000"/>
      </a:spcBef>
      <a:spcAft>
        <a:spcPct val="0"/>
      </a:spcAft>
      <a:defRPr sz="1200" kern="1200">
        <a:solidFill>
          <a:schemeClr val="tx1"/>
        </a:solidFill>
        <a:latin typeface="Open Sans Light"/>
        <a:ea typeface="MS PGothic" pitchFamily="34" charset="-128"/>
        <a:cs typeface="MS PGothic" charset="0"/>
      </a:defRPr>
    </a:lvl4pPr>
    <a:lvl5pPr marL="1825625" algn="l" defTabSz="455613" rtl="0" eaLnBrk="0" fontAlgn="base" hangingPunct="0">
      <a:spcBef>
        <a:spcPct val="30000"/>
      </a:spcBef>
      <a:spcAft>
        <a:spcPct val="0"/>
      </a:spcAft>
      <a:defRPr sz="1200" kern="1200">
        <a:solidFill>
          <a:schemeClr val="tx1"/>
        </a:solidFill>
        <a:latin typeface="Open Sans Light"/>
        <a:ea typeface="MS PGothic" pitchFamily="34" charset="-128"/>
        <a:cs typeface="MS PGothic" charset="0"/>
      </a:defRPr>
    </a:lvl5pPr>
    <a:lvl6pPr marL="2283492" algn="l" defTabSz="456697" rtl="0" eaLnBrk="1" latinLnBrk="0" hangingPunct="1">
      <a:defRPr sz="1200" kern="1200">
        <a:solidFill>
          <a:schemeClr val="tx1"/>
        </a:solidFill>
        <a:latin typeface="+mn-lt"/>
        <a:ea typeface="+mn-ea"/>
        <a:cs typeface="+mn-cs"/>
      </a:defRPr>
    </a:lvl6pPr>
    <a:lvl7pPr marL="2740191" algn="l" defTabSz="456697" rtl="0" eaLnBrk="1" latinLnBrk="0" hangingPunct="1">
      <a:defRPr sz="1200" kern="1200">
        <a:solidFill>
          <a:schemeClr val="tx1"/>
        </a:solidFill>
        <a:latin typeface="+mn-lt"/>
        <a:ea typeface="+mn-ea"/>
        <a:cs typeface="+mn-cs"/>
      </a:defRPr>
    </a:lvl7pPr>
    <a:lvl8pPr marL="3196889" algn="l" defTabSz="456697" rtl="0" eaLnBrk="1" latinLnBrk="0" hangingPunct="1">
      <a:defRPr sz="1200" kern="1200">
        <a:solidFill>
          <a:schemeClr val="tx1"/>
        </a:solidFill>
        <a:latin typeface="+mn-lt"/>
        <a:ea typeface="+mn-ea"/>
        <a:cs typeface="+mn-cs"/>
      </a:defRPr>
    </a:lvl8pPr>
    <a:lvl9pPr marL="3653588" algn="l" defTabSz="45669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whitehouse.gov/wp-content/uploads/2022/10/Blueprint-for-an-AI-Bill-of-Rights.pdf"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www.littler.com/publication-press/publication/eeoc-issues-guidance-artificial-intelligence-and-americans"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a:extLst>
              <a:ext uri="{FF2B5EF4-FFF2-40B4-BE49-F238E27FC236}">
                <a16:creationId xmlns:a16="http://schemas.microsoft.com/office/drawing/2014/main" id="{758E9D15-1B1B-5220-D324-7CD366E6591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6" name="Notes Placeholder 2">
            <a:extLst>
              <a:ext uri="{FF2B5EF4-FFF2-40B4-BE49-F238E27FC236}">
                <a16:creationId xmlns:a16="http://schemas.microsoft.com/office/drawing/2014/main" id="{48ECBFC6-508D-C9BA-CDAA-E39A4FEB5A7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latin typeface="Open Sans Light" panose="020B0306030504020204" pitchFamily="34" charset="0"/>
            </a:endParaRPr>
          </a:p>
        </p:txBody>
      </p:sp>
      <p:sp>
        <p:nvSpPr>
          <p:cNvPr id="16387" name="Slide Number Placeholder 3">
            <a:extLst>
              <a:ext uri="{FF2B5EF4-FFF2-40B4-BE49-F238E27FC236}">
                <a16:creationId xmlns:a16="http://schemas.microsoft.com/office/drawing/2014/main" id="{98150259-9BEA-3AB8-34D7-7126C99200A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28C7EBC1-98BD-B54F-BD3B-C5D7BBB477FA}" type="slidenum">
              <a:rPr lang="en-US" altLang="en-US" smtClean="0"/>
              <a:pPr/>
              <a:t>1</a:t>
            </a:fld>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Court cited </a:t>
            </a:r>
            <a:r>
              <a:rPr lang="en-US" i="1" dirty="0" err="1"/>
              <a:t>Loper</a:t>
            </a:r>
            <a:r>
              <a:rPr lang="en-US" i="1" dirty="0"/>
              <a:t> Bright</a:t>
            </a:r>
            <a:r>
              <a:rPr lang="en-US" i="0" dirty="0"/>
              <a:t> and held that the Department of Labor’s rule was not entitled to deference and the court was required to independently interpret the meaning of the statute.</a:t>
            </a:r>
          </a:p>
          <a:p>
            <a:endParaRPr lang="en-US" i="0" dirty="0"/>
          </a:p>
          <a:p>
            <a:r>
              <a:rPr lang="en-US" i="0" dirty="0"/>
              <a:t>The Court held that the 80/20/30 Rule was “not in accordance with the law” because it was contrary to the FLSA’s clear statutory text that defines “tipped employee” to mean “any employee engaged in an occupation in which [they] customarily and regularly receive[] more than $30 a month in tips.</a:t>
            </a:r>
          </a:p>
          <a:p>
            <a:endParaRPr lang="en-US" i="0" dirty="0"/>
          </a:p>
          <a:p>
            <a:r>
              <a:rPr lang="en-US" i="0" dirty="0"/>
              <a:t>The Court determined that the 80/20/30 Rule was arbitrary and capricious because it “draws a line for application of the tip credit based on impermissible considerations [of time spend on specific duties] and contrary to the statutory scheme enacted by Congress,” which requires consideration of whether an employee is “engaged in a tipped occupation.”</a:t>
            </a:r>
            <a:endParaRPr lang="en-US" dirty="0"/>
          </a:p>
        </p:txBody>
      </p:sp>
      <p:sp>
        <p:nvSpPr>
          <p:cNvPr id="4" name="Slide Number Placeholder 3"/>
          <p:cNvSpPr>
            <a:spLocks noGrp="1"/>
          </p:cNvSpPr>
          <p:nvPr>
            <p:ph type="sldNum" sz="quarter" idx="5"/>
          </p:nvPr>
        </p:nvSpPr>
        <p:spPr/>
        <p:txBody>
          <a:bodyPr/>
          <a:lstStyle/>
          <a:p>
            <a:pPr>
              <a:defRPr/>
            </a:pPr>
            <a:fld id="{A8E8F781-CD33-BA41-8194-99B9415E7B79}" type="slidenum">
              <a:rPr lang="en-US" altLang="en-US" smtClean="0"/>
              <a:pPr>
                <a:defRPr/>
              </a:pPr>
              <a:t>10</a:t>
            </a:fld>
            <a:endParaRPr lang="en-US" altLang="en-US"/>
          </a:p>
        </p:txBody>
      </p:sp>
    </p:spTree>
    <p:extLst>
      <p:ext uri="{BB962C8B-B14F-4D97-AF65-F5344CB8AC3E}">
        <p14:creationId xmlns:p14="http://schemas.microsoft.com/office/powerpoint/2010/main" val="42859859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8E8F781-CD33-BA41-8194-99B9415E7B79}" type="slidenum">
              <a:rPr lang="en-US" altLang="en-US" smtClean="0"/>
              <a:pPr>
                <a:defRPr/>
              </a:pPr>
              <a:t>11</a:t>
            </a:fld>
            <a:endParaRPr lang="en-US" altLang="en-US"/>
          </a:p>
        </p:txBody>
      </p:sp>
    </p:spTree>
    <p:extLst>
      <p:ext uri="{BB962C8B-B14F-4D97-AF65-F5344CB8AC3E}">
        <p14:creationId xmlns:p14="http://schemas.microsoft.com/office/powerpoint/2010/main" val="3703155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A8E8F781-CD33-BA41-8194-99B9415E7B79}" type="slidenum">
              <a:rPr lang="en-US" altLang="en-US" smtClean="0"/>
              <a:pPr>
                <a:defRPr/>
              </a:pPr>
              <a:t>12</a:t>
            </a:fld>
            <a:endParaRPr lang="en-US" altLang="en-US"/>
          </a:p>
        </p:txBody>
      </p:sp>
    </p:spTree>
    <p:extLst>
      <p:ext uri="{BB962C8B-B14F-4D97-AF65-F5344CB8AC3E}">
        <p14:creationId xmlns:p14="http://schemas.microsoft.com/office/powerpoint/2010/main" val="28810759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A8E8F781-CD33-BA41-8194-99B9415E7B79}" type="slidenum">
              <a:rPr lang="en-US" altLang="en-US" smtClean="0"/>
              <a:pPr>
                <a:defRPr/>
              </a:pPr>
              <a:t>13</a:t>
            </a:fld>
            <a:endParaRPr lang="en-US" altLang="en-US"/>
          </a:p>
        </p:txBody>
      </p:sp>
    </p:spTree>
    <p:extLst>
      <p:ext uri="{BB962C8B-B14F-4D97-AF65-F5344CB8AC3E}">
        <p14:creationId xmlns:p14="http://schemas.microsoft.com/office/powerpoint/2010/main" val="26999330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A8E8F781-CD33-BA41-8194-99B9415E7B79}" type="slidenum">
              <a:rPr lang="en-US" altLang="en-US" smtClean="0"/>
              <a:pPr>
                <a:defRPr/>
              </a:pPr>
              <a:t>14</a:t>
            </a:fld>
            <a:endParaRPr lang="en-US" altLang="en-US"/>
          </a:p>
        </p:txBody>
      </p:sp>
    </p:spTree>
    <p:extLst>
      <p:ext uri="{BB962C8B-B14F-4D97-AF65-F5344CB8AC3E}">
        <p14:creationId xmlns:p14="http://schemas.microsoft.com/office/powerpoint/2010/main" val="32923694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A8E8F781-CD33-BA41-8194-99B9415E7B79}" type="slidenum">
              <a:rPr lang="en-US" altLang="en-US" smtClean="0"/>
              <a:pPr>
                <a:defRPr/>
              </a:pPr>
              <a:t>15</a:t>
            </a:fld>
            <a:endParaRPr lang="en-US" altLang="en-US"/>
          </a:p>
        </p:txBody>
      </p:sp>
    </p:spTree>
    <p:extLst>
      <p:ext uri="{BB962C8B-B14F-4D97-AF65-F5344CB8AC3E}">
        <p14:creationId xmlns:p14="http://schemas.microsoft.com/office/powerpoint/2010/main" val="28262066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000000"/>
                </a:solidFill>
                <a:effectLst/>
                <a:latin typeface="Inter"/>
              </a:rPr>
              <a:t>For many years, Oklahoma courts and companies have struggled with how to define the terms “direct solicitation” or “established customers.” That is all likely to change now. Under Senate Bill 1543:</a:t>
            </a:r>
          </a:p>
          <a:p>
            <a:pPr algn="l"/>
            <a:endParaRPr lang="en-US" b="0" i="0" dirty="0">
              <a:solidFill>
                <a:srgbClr val="000000"/>
              </a:solidFill>
              <a:effectLst/>
              <a:latin typeface="Inter"/>
            </a:endParaRPr>
          </a:p>
          <a:p>
            <a:pPr algn="l">
              <a:buFont typeface="Arial" panose="020B0604020202020204" pitchFamily="34" charset="0"/>
              <a:buChar char="•"/>
            </a:pPr>
            <a:r>
              <a:rPr lang="en-US" b="0" i="0" dirty="0">
                <a:solidFill>
                  <a:srgbClr val="000000"/>
                </a:solidFill>
                <a:effectLst/>
                <a:latin typeface="Inter"/>
              </a:rPr>
              <a:t>Employers will be permitted to prevent employees from soliciting customers “directly or indirectly, actively or inactively.” To minimize further debate over the term “established customer,” the word “established” will be stricken from the law</a:t>
            </a:r>
          </a:p>
          <a:p>
            <a:pPr algn="l">
              <a:buFont typeface="Arial" panose="020B0604020202020204" pitchFamily="34" charset="0"/>
              <a:buChar char="•"/>
            </a:pPr>
            <a:endParaRPr lang="en-US" b="0" i="0" dirty="0">
              <a:solidFill>
                <a:srgbClr val="000000"/>
              </a:solidFill>
              <a:effectLst/>
              <a:latin typeface="Inter"/>
            </a:endParaRPr>
          </a:p>
          <a:p>
            <a:pPr algn="l">
              <a:buFont typeface="Arial" panose="020B0604020202020204" pitchFamily="34" charset="0"/>
              <a:buChar char="•"/>
            </a:pPr>
            <a:r>
              <a:rPr lang="en-US" b="0" i="0" dirty="0">
                <a:solidFill>
                  <a:srgbClr val="000000"/>
                </a:solidFill>
                <a:effectLst/>
                <a:latin typeface="Inter"/>
              </a:rPr>
              <a:t>Additionally, employers will be permitted to prevent employees from soliciting any “independent contractors.”</a:t>
            </a:r>
          </a:p>
          <a:p>
            <a:pPr algn="l">
              <a:buFont typeface="Arial" panose="020B0604020202020204" pitchFamily="34" charset="0"/>
              <a:buChar char="•"/>
            </a:pPr>
            <a:endParaRPr lang="en-US" b="0" i="0" dirty="0">
              <a:solidFill>
                <a:srgbClr val="000000"/>
              </a:solidFill>
              <a:effectLst/>
              <a:latin typeface="Inter"/>
            </a:endParaRPr>
          </a:p>
          <a:p>
            <a:pPr algn="l"/>
            <a:r>
              <a:rPr lang="en-US" b="0" i="0" dirty="0">
                <a:solidFill>
                  <a:srgbClr val="000000"/>
                </a:solidFill>
                <a:effectLst/>
                <a:latin typeface="Inter"/>
              </a:rPr>
              <a:t>Senate Bill 1543 was passed by significant majorities in the Oklahoma House and Senate.  Governor Stitt, however, vetoed the bill on April 30, 2024, and the Oklahoma Legislature did not override the veto in the 2024 legislative session.</a:t>
            </a:r>
          </a:p>
          <a:p>
            <a:endParaRPr lang="en-US" dirty="0"/>
          </a:p>
        </p:txBody>
      </p:sp>
      <p:sp>
        <p:nvSpPr>
          <p:cNvPr id="4" name="Slide Number Placeholder 3"/>
          <p:cNvSpPr>
            <a:spLocks noGrp="1"/>
          </p:cNvSpPr>
          <p:nvPr>
            <p:ph type="sldNum" sz="quarter" idx="5"/>
          </p:nvPr>
        </p:nvSpPr>
        <p:spPr/>
        <p:txBody>
          <a:bodyPr/>
          <a:lstStyle/>
          <a:p>
            <a:pPr>
              <a:defRPr/>
            </a:pPr>
            <a:fld id="{A8E8F781-CD33-BA41-8194-99B9415E7B79}" type="slidenum">
              <a:rPr lang="en-US" altLang="en-US" smtClean="0"/>
              <a:pPr>
                <a:defRPr/>
              </a:pPr>
              <a:t>16</a:t>
            </a:fld>
            <a:endParaRPr lang="en-US" altLang="en-US"/>
          </a:p>
        </p:txBody>
      </p:sp>
    </p:spTree>
    <p:extLst>
      <p:ext uri="{BB962C8B-B14F-4D97-AF65-F5344CB8AC3E}">
        <p14:creationId xmlns:p14="http://schemas.microsoft.com/office/powerpoint/2010/main" val="5471105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8E8F781-CD33-BA41-8194-99B9415E7B79}" type="slidenum">
              <a:rPr lang="en-US" altLang="en-US" smtClean="0"/>
              <a:pPr>
                <a:defRPr/>
              </a:pPr>
              <a:t>17</a:t>
            </a:fld>
            <a:endParaRPr lang="en-US" altLang="en-US"/>
          </a:p>
        </p:txBody>
      </p:sp>
    </p:spTree>
    <p:extLst>
      <p:ext uri="{BB962C8B-B14F-4D97-AF65-F5344CB8AC3E}">
        <p14:creationId xmlns:p14="http://schemas.microsoft.com/office/powerpoint/2010/main" val="14060287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A8E8F781-CD33-BA41-8194-99B9415E7B79}" type="slidenum">
              <a:rPr lang="en-US" altLang="en-US" smtClean="0"/>
              <a:pPr>
                <a:defRPr/>
              </a:pPr>
              <a:t>18</a:t>
            </a:fld>
            <a:endParaRPr lang="en-US" altLang="en-US"/>
          </a:p>
        </p:txBody>
      </p:sp>
    </p:spTree>
    <p:extLst>
      <p:ext uri="{BB962C8B-B14F-4D97-AF65-F5344CB8AC3E}">
        <p14:creationId xmlns:p14="http://schemas.microsoft.com/office/powerpoint/2010/main" val="32559926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A8E8F781-CD33-BA41-8194-99B9415E7B79}" type="slidenum">
              <a:rPr lang="en-US" altLang="en-US" smtClean="0"/>
              <a:pPr>
                <a:defRPr/>
              </a:pPr>
              <a:t>19</a:t>
            </a:fld>
            <a:endParaRPr lang="en-US" altLang="en-US"/>
          </a:p>
        </p:txBody>
      </p:sp>
    </p:spTree>
    <p:extLst>
      <p:ext uri="{BB962C8B-B14F-4D97-AF65-F5344CB8AC3E}">
        <p14:creationId xmlns:p14="http://schemas.microsoft.com/office/powerpoint/2010/main" val="7878484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8E8F781-CD33-BA41-8194-99B9415E7B79}" type="slidenum">
              <a:rPr lang="en-US" altLang="en-US" smtClean="0"/>
              <a:pPr>
                <a:defRPr/>
              </a:pPr>
              <a:t>2</a:t>
            </a:fld>
            <a:endParaRPr lang="en-US" altLang="en-US"/>
          </a:p>
        </p:txBody>
      </p:sp>
    </p:spTree>
    <p:extLst>
      <p:ext uri="{BB962C8B-B14F-4D97-AF65-F5344CB8AC3E}">
        <p14:creationId xmlns:p14="http://schemas.microsoft.com/office/powerpoint/2010/main" val="6059274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far does it stretch?  In the Muldrow case, the harm was a transfer that did not result in a reduction of pay or benefits.  What are some other “harms” that could exist in the workplace?  A demotion without the loss of pay.  A write up when coupled with a policy that makes the employee ineligible for transfer, promotion, or raises? </a:t>
            </a:r>
          </a:p>
        </p:txBody>
      </p:sp>
      <p:sp>
        <p:nvSpPr>
          <p:cNvPr id="4" name="Slide Number Placeholder 3"/>
          <p:cNvSpPr>
            <a:spLocks noGrp="1"/>
          </p:cNvSpPr>
          <p:nvPr>
            <p:ph type="sldNum" sz="quarter" idx="5"/>
          </p:nvPr>
        </p:nvSpPr>
        <p:spPr/>
        <p:txBody>
          <a:bodyPr/>
          <a:lstStyle/>
          <a:p>
            <a:pPr>
              <a:defRPr/>
            </a:pPr>
            <a:fld id="{A8E8F781-CD33-BA41-8194-99B9415E7B79}" type="slidenum">
              <a:rPr lang="en-US" altLang="en-US" smtClean="0"/>
              <a:pPr>
                <a:defRPr/>
              </a:pPr>
              <a:t>20</a:t>
            </a:fld>
            <a:endParaRPr lang="en-US" altLang="en-US"/>
          </a:p>
        </p:txBody>
      </p:sp>
    </p:spTree>
    <p:extLst>
      <p:ext uri="{BB962C8B-B14F-4D97-AF65-F5344CB8AC3E}">
        <p14:creationId xmlns:p14="http://schemas.microsoft.com/office/powerpoint/2010/main" val="33742772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56296">
              <a:defRPr/>
            </a:pPr>
            <a:r>
              <a:rPr lang="en-US" dirty="0"/>
              <a:t>Application to other statutes - </a:t>
            </a:r>
            <a:r>
              <a:rPr lang="en-US" dirty="0">
                <a:latin typeface="+mn-lt"/>
              </a:rPr>
              <a:t>ADA, ADEA, GINA, etc.  The language in these statutes regarding discrimination is similar to Title VII and likewise does not mention a “significance” standard.</a:t>
            </a:r>
          </a:p>
          <a:p>
            <a:pPr defTabSz="456296">
              <a:defRPr/>
            </a:pPr>
            <a:endParaRPr lang="en-US" dirty="0">
              <a:latin typeface="+mn-lt"/>
            </a:endParaRPr>
          </a:p>
          <a:p>
            <a:pPr defTabSz="456296">
              <a:defRPr/>
            </a:pPr>
            <a:r>
              <a:rPr lang="en-US" dirty="0">
                <a:latin typeface="+mn-lt"/>
              </a:rPr>
              <a:t>Internal complaint management - </a:t>
            </a:r>
            <a:r>
              <a:rPr lang="en-US" b="0" i="0" dirty="0">
                <a:solidFill>
                  <a:srgbClr val="333333"/>
                </a:solidFill>
                <a:effectLst/>
                <a:latin typeface="Open Sans" panose="020B0606030504020204" pitchFamily="34" charset="0"/>
              </a:rPr>
              <a:t>many employers with grievance procedures have linked their review process to “significant” events, such as corrective action and performance reviews.  Such employers may wish to consider expanding the types of complaints they consider in their internal grievance processes to encompass the board span of discriminatory acts now covered under </a:t>
            </a:r>
            <a:r>
              <a:rPr lang="en-US" b="0" i="1" dirty="0">
                <a:solidFill>
                  <a:srgbClr val="333333"/>
                </a:solidFill>
                <a:effectLst/>
                <a:latin typeface="Open Sans" panose="020B0606030504020204" pitchFamily="34" charset="0"/>
              </a:rPr>
              <a:t>Muldrow</a:t>
            </a:r>
            <a:r>
              <a:rPr lang="en-US" b="0" i="0" dirty="0">
                <a:solidFill>
                  <a:srgbClr val="333333"/>
                </a:solidFill>
                <a:effectLst/>
                <a:latin typeface="Open Sans" panose="020B0606030504020204" pitchFamily="34" charset="0"/>
              </a:rPr>
              <a:t> – including such things as transfers, denial of training opportunities, and scheduling changes.  Employers without a formal internal process for handling complaints of discriminatory behavior might consider implementing such a program with the goal of managing issues internally and heading off possible charges and lawsuits.</a:t>
            </a:r>
          </a:p>
          <a:p>
            <a:pPr defTabSz="456296">
              <a:defRPr/>
            </a:pPr>
            <a:endParaRPr lang="en-US" b="0" i="0" dirty="0">
              <a:solidFill>
                <a:srgbClr val="333333"/>
              </a:solidFill>
              <a:effectLst/>
              <a:latin typeface="Open Sans" panose="020B0606030504020204" pitchFamily="34" charset="0"/>
            </a:endParaRPr>
          </a:p>
          <a:p>
            <a:pPr defTabSz="456296">
              <a:defRPr/>
            </a:pPr>
            <a:r>
              <a:rPr lang="en-US" b="0" i="0" dirty="0">
                <a:solidFill>
                  <a:srgbClr val="333333"/>
                </a:solidFill>
                <a:effectLst/>
                <a:latin typeface="Open Sans" panose="020B0606030504020204" pitchFamily="34" charset="0"/>
              </a:rPr>
              <a:t>Training - Supervisors should be aware that discrimination (or the appearance of discrimination) in making a wide range of employment decision (not just significant ones like corrective action, pay changes, and performance reviews) not only violates an organization’s values and culture but could also have real liability impacts for a company.</a:t>
            </a:r>
            <a:endParaRPr lang="en-US" dirty="0">
              <a:latin typeface="+mn-lt"/>
            </a:endParaRPr>
          </a:p>
          <a:p>
            <a:r>
              <a:rPr lang="en-US" dirty="0"/>
              <a:t> </a:t>
            </a:r>
          </a:p>
        </p:txBody>
      </p:sp>
      <p:sp>
        <p:nvSpPr>
          <p:cNvPr id="4" name="Slide Number Placeholder 3"/>
          <p:cNvSpPr>
            <a:spLocks noGrp="1"/>
          </p:cNvSpPr>
          <p:nvPr>
            <p:ph type="sldNum" sz="quarter" idx="5"/>
          </p:nvPr>
        </p:nvSpPr>
        <p:spPr/>
        <p:txBody>
          <a:bodyPr/>
          <a:lstStyle/>
          <a:p>
            <a:pPr>
              <a:defRPr/>
            </a:pPr>
            <a:fld id="{A8E8F781-CD33-BA41-8194-99B9415E7B79}" type="slidenum">
              <a:rPr lang="en-US" altLang="en-US" smtClean="0"/>
              <a:pPr>
                <a:defRPr/>
              </a:pPr>
              <a:t>21</a:t>
            </a:fld>
            <a:endParaRPr lang="en-US" altLang="en-US"/>
          </a:p>
        </p:txBody>
      </p:sp>
    </p:spTree>
    <p:extLst>
      <p:ext uri="{BB962C8B-B14F-4D97-AF65-F5344CB8AC3E}">
        <p14:creationId xmlns:p14="http://schemas.microsoft.com/office/powerpoint/2010/main" val="687823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56296">
              <a:defRPr/>
            </a:pPr>
            <a:endParaRPr lang="en-US" dirty="0"/>
          </a:p>
        </p:txBody>
      </p:sp>
      <p:sp>
        <p:nvSpPr>
          <p:cNvPr id="4" name="Slide Number Placeholder 3"/>
          <p:cNvSpPr>
            <a:spLocks noGrp="1"/>
          </p:cNvSpPr>
          <p:nvPr>
            <p:ph type="sldNum" sz="quarter" idx="5"/>
          </p:nvPr>
        </p:nvSpPr>
        <p:spPr/>
        <p:txBody>
          <a:bodyPr/>
          <a:lstStyle/>
          <a:p>
            <a:pPr>
              <a:defRPr/>
            </a:pPr>
            <a:fld id="{A8E8F781-CD33-BA41-8194-99B9415E7B79}" type="slidenum">
              <a:rPr lang="en-US" altLang="en-US" smtClean="0"/>
              <a:pPr>
                <a:defRPr/>
              </a:pPr>
              <a:t>22</a:t>
            </a:fld>
            <a:endParaRPr lang="en-US" altLang="en-US"/>
          </a:p>
        </p:txBody>
      </p:sp>
    </p:spTree>
    <p:extLst>
      <p:ext uri="{BB962C8B-B14F-4D97-AF65-F5344CB8AC3E}">
        <p14:creationId xmlns:p14="http://schemas.microsoft.com/office/powerpoint/2010/main" val="21721293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56296">
              <a:defRPr/>
            </a:pPr>
            <a:r>
              <a:rPr lang="en-US" b="0" i="0" dirty="0">
                <a:solidFill>
                  <a:srgbClr val="333333"/>
                </a:solidFill>
                <a:effectLst/>
                <a:latin typeface="Open Sans" panose="020B0606030504020204" pitchFamily="34" charset="0"/>
              </a:rPr>
              <a:t>When Congress uses its legislative powers to pass a statute, it often directs federal agencies to enforce the statute. But sometimes, those statutes are ambiguous or even entirely silent on specific issues the agencies are to monitor. So, federal agencies often promulgate their own regulations to “fill” those gaps in the statute. But what happens if a regulated party challenges the validity of those regulations? That is where the </a:t>
            </a:r>
            <a:r>
              <a:rPr lang="en-US" b="0" i="1" dirty="0">
                <a:solidFill>
                  <a:srgbClr val="333333"/>
                </a:solidFill>
                <a:effectLst/>
                <a:latin typeface="Open Sans" panose="020B0606030504020204" pitchFamily="34" charset="0"/>
              </a:rPr>
              <a:t>Chevron </a:t>
            </a:r>
            <a:r>
              <a:rPr lang="en-US" b="0" i="0" dirty="0">
                <a:solidFill>
                  <a:srgbClr val="333333"/>
                </a:solidFill>
                <a:effectLst/>
                <a:latin typeface="Open Sans" panose="020B0606030504020204" pitchFamily="34" charset="0"/>
              </a:rPr>
              <a:t>doctrine played a huge role for the better part of half of a century.</a:t>
            </a:r>
          </a:p>
          <a:p>
            <a:pPr defTabSz="456296">
              <a:defRPr/>
            </a:pPr>
            <a:endParaRPr lang="en-US" b="0" i="0" dirty="0">
              <a:solidFill>
                <a:srgbClr val="333333"/>
              </a:solidFill>
              <a:effectLst/>
              <a:latin typeface="Open Sans" panose="020B0606030504020204" pitchFamily="34" charset="0"/>
            </a:endParaRPr>
          </a:p>
          <a:p>
            <a:pPr defTabSz="456296">
              <a:defRPr/>
            </a:pPr>
            <a:r>
              <a:rPr lang="en-US" b="0" i="0" dirty="0">
                <a:solidFill>
                  <a:srgbClr val="333333"/>
                </a:solidFill>
                <a:effectLst/>
                <a:latin typeface="Open Sans" panose="020B0606030504020204" pitchFamily="34" charset="0"/>
              </a:rPr>
              <a:t>What do we mean by “expanding the reach” of a statute?  A perfect example would be the storm that is brewing under the PWFA regarding the extension of that statute’s protections to abortion.  Although the PWFA is silent on this concept, the EEOC regulations hold that undergoing an abortion is a “related medical condition” under the PWFA and employers are required to provide accommodations to employees who undergo an abortion.</a:t>
            </a:r>
            <a:endParaRPr lang="en-US" dirty="0"/>
          </a:p>
        </p:txBody>
      </p:sp>
      <p:sp>
        <p:nvSpPr>
          <p:cNvPr id="4" name="Slide Number Placeholder 3"/>
          <p:cNvSpPr>
            <a:spLocks noGrp="1"/>
          </p:cNvSpPr>
          <p:nvPr>
            <p:ph type="sldNum" sz="quarter" idx="5"/>
          </p:nvPr>
        </p:nvSpPr>
        <p:spPr/>
        <p:txBody>
          <a:bodyPr/>
          <a:lstStyle/>
          <a:p>
            <a:pPr>
              <a:defRPr/>
            </a:pPr>
            <a:fld id="{A8E8F781-CD33-BA41-8194-99B9415E7B79}" type="slidenum">
              <a:rPr lang="en-US" altLang="en-US" smtClean="0"/>
              <a:pPr>
                <a:defRPr/>
              </a:pPr>
              <a:t>23</a:t>
            </a:fld>
            <a:endParaRPr lang="en-US" altLang="en-US"/>
          </a:p>
        </p:txBody>
      </p:sp>
    </p:spTree>
    <p:extLst>
      <p:ext uri="{BB962C8B-B14F-4D97-AF65-F5344CB8AC3E}">
        <p14:creationId xmlns:p14="http://schemas.microsoft.com/office/powerpoint/2010/main" val="32258372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56296">
              <a:defRPr/>
            </a:pPr>
            <a:r>
              <a:rPr lang="en-US" b="0" i="0" dirty="0">
                <a:solidFill>
                  <a:srgbClr val="333333"/>
                </a:solidFill>
                <a:effectLst/>
                <a:latin typeface="Open Sans" panose="020B0606030504020204" pitchFamily="34" charset="0"/>
              </a:rPr>
              <a:t>When Congress uses its legislative powers to pass a statute, it often directs federal agencies to enforce the statute. But sometimes, those statutes are ambiguous or even entirely silent on specific issues the agencies are to monitor. So, federal agencies often promulgate their own regulations to “fill” those gaps in the statute. But what happens if a regulated party challenges the validity of those regulations? That is where the </a:t>
            </a:r>
            <a:r>
              <a:rPr lang="en-US" b="0" i="1" dirty="0">
                <a:solidFill>
                  <a:srgbClr val="333333"/>
                </a:solidFill>
                <a:effectLst/>
                <a:latin typeface="Open Sans" panose="020B0606030504020204" pitchFamily="34" charset="0"/>
              </a:rPr>
              <a:t>Chevron </a:t>
            </a:r>
            <a:r>
              <a:rPr lang="en-US" b="0" i="0" dirty="0">
                <a:solidFill>
                  <a:srgbClr val="333333"/>
                </a:solidFill>
                <a:effectLst/>
                <a:latin typeface="Open Sans" panose="020B0606030504020204" pitchFamily="34" charset="0"/>
              </a:rPr>
              <a:t>doctrine played a huge role for the better part of half of a century.</a:t>
            </a:r>
          </a:p>
          <a:p>
            <a:pPr defTabSz="456296">
              <a:defRPr/>
            </a:pPr>
            <a:endParaRPr lang="en-US" b="0" i="0" dirty="0">
              <a:solidFill>
                <a:srgbClr val="333333"/>
              </a:solidFill>
              <a:effectLst/>
              <a:latin typeface="Open Sans" panose="020B0606030504020204" pitchFamily="34" charset="0"/>
            </a:endParaRPr>
          </a:p>
          <a:p>
            <a:pPr defTabSz="456296">
              <a:defRPr/>
            </a:pPr>
            <a:r>
              <a:rPr lang="en-US" b="0" i="0" dirty="0">
                <a:solidFill>
                  <a:srgbClr val="333333"/>
                </a:solidFill>
                <a:effectLst/>
                <a:latin typeface="Open Sans" panose="020B0606030504020204" pitchFamily="34" charset="0"/>
              </a:rPr>
              <a:t>What do we mean by “expanding the reach” of a statute?  A perfect example would be the storm that is brewing under the PWFA regarding the extension of that statute’s protections to abortion.  Although the PWFA is silent on this concept, the EEOC regulations hold that undergoing an abortion is a “related medical condition” under the PWFA and employers are required to provide accommodations to employees who undergo an abortion.</a:t>
            </a:r>
          </a:p>
          <a:p>
            <a:pPr defTabSz="456296">
              <a:defRPr/>
            </a:pPr>
            <a:endParaRPr lang="en-US" b="0" i="0" dirty="0">
              <a:solidFill>
                <a:srgbClr val="333333"/>
              </a:solidFill>
              <a:effectLst/>
              <a:latin typeface="Open Sans" panose="020B0606030504020204" pitchFamily="34" charset="0"/>
            </a:endParaRPr>
          </a:p>
          <a:p>
            <a:pPr defTabSz="456296">
              <a:defRPr/>
            </a:pPr>
            <a:r>
              <a:rPr lang="en-US" b="0" i="0" dirty="0">
                <a:solidFill>
                  <a:srgbClr val="333333"/>
                </a:solidFill>
                <a:effectLst/>
                <a:latin typeface="Open Sans" panose="020B0606030504020204" pitchFamily="34" charset="0"/>
              </a:rPr>
              <a:t>The Supreme Court’s decision did not examine a challenge to an employment regulation, so existing regulations from the DOL, EEOC, OSHA, and NLRB are still in full force and effect. In fact, the Supreme Court expressly emphasized that prior decisions relying on </a:t>
            </a:r>
            <a:r>
              <a:rPr lang="en-US" b="0" i="1" dirty="0">
                <a:solidFill>
                  <a:srgbClr val="333333"/>
                </a:solidFill>
                <a:effectLst/>
                <a:latin typeface="Open Sans" panose="020B0606030504020204" pitchFamily="34" charset="0"/>
              </a:rPr>
              <a:t>Chevron</a:t>
            </a:r>
            <a:r>
              <a:rPr lang="en-US" b="0" i="0" dirty="0">
                <a:solidFill>
                  <a:srgbClr val="333333"/>
                </a:solidFill>
                <a:effectLst/>
                <a:latin typeface="Open Sans" panose="020B0606030504020204" pitchFamily="34" charset="0"/>
              </a:rPr>
              <a:t> were not overturned. But, federal employment regulations are now much easier to challenge, so agencies may soon begin to formulate narrower rules rather than adopting broad regulations that stretch the underlying statute past its perceived borders. Additionally, this decision will undoubtedly impact ongoing litigation involving scads of workplace regulations including the DOL’s new rule on wage requirements for exempt workers under the Fair Labor Standards Act (FLSA), the NLRB’s joint-employer rule under the National Labor Relations Act, the DOL’s new rule on who is an independent contractor or employee under the FLSA, and even the EEOC’s recent regulations on the Pregnant Workers Fairness Act.</a:t>
            </a:r>
            <a:endParaRPr lang="en-US" dirty="0"/>
          </a:p>
        </p:txBody>
      </p:sp>
      <p:sp>
        <p:nvSpPr>
          <p:cNvPr id="4" name="Slide Number Placeholder 3"/>
          <p:cNvSpPr>
            <a:spLocks noGrp="1"/>
          </p:cNvSpPr>
          <p:nvPr>
            <p:ph type="sldNum" sz="quarter" idx="5"/>
          </p:nvPr>
        </p:nvSpPr>
        <p:spPr/>
        <p:txBody>
          <a:bodyPr/>
          <a:lstStyle/>
          <a:p>
            <a:pPr>
              <a:defRPr/>
            </a:pPr>
            <a:fld id="{A8E8F781-CD33-BA41-8194-99B9415E7B79}" type="slidenum">
              <a:rPr lang="en-US" altLang="en-US" smtClean="0"/>
              <a:pPr>
                <a:defRPr/>
              </a:pPr>
              <a:t>24</a:t>
            </a:fld>
            <a:endParaRPr lang="en-US" altLang="en-US"/>
          </a:p>
        </p:txBody>
      </p:sp>
    </p:spTree>
    <p:extLst>
      <p:ext uri="{BB962C8B-B14F-4D97-AF65-F5344CB8AC3E}">
        <p14:creationId xmlns:p14="http://schemas.microsoft.com/office/powerpoint/2010/main" val="31629661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A8E8F781-CD33-BA41-8194-99B9415E7B79}" type="slidenum">
              <a:rPr lang="en-US" altLang="en-US" smtClean="0"/>
              <a:pPr>
                <a:defRPr/>
              </a:pPr>
              <a:t>25</a:t>
            </a:fld>
            <a:endParaRPr lang="en-US" altLang="en-US"/>
          </a:p>
        </p:txBody>
      </p:sp>
    </p:spTree>
    <p:extLst>
      <p:ext uri="{BB962C8B-B14F-4D97-AF65-F5344CB8AC3E}">
        <p14:creationId xmlns:p14="http://schemas.microsoft.com/office/powerpoint/2010/main" val="27675615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A8E8F781-CD33-BA41-8194-99B9415E7B79}" type="slidenum">
              <a:rPr lang="en-US" altLang="en-US" smtClean="0"/>
              <a:pPr>
                <a:defRPr/>
              </a:pPr>
              <a:t>26</a:t>
            </a:fld>
            <a:endParaRPr lang="en-US" altLang="en-US"/>
          </a:p>
        </p:txBody>
      </p:sp>
    </p:spTree>
    <p:extLst>
      <p:ext uri="{BB962C8B-B14F-4D97-AF65-F5344CB8AC3E}">
        <p14:creationId xmlns:p14="http://schemas.microsoft.com/office/powerpoint/2010/main" val="13903163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A8E8F781-CD33-BA41-8194-99B9415E7B79}" type="slidenum">
              <a:rPr lang="en-US" altLang="en-US" smtClean="0"/>
              <a:pPr>
                <a:defRPr/>
              </a:pPr>
              <a:t>27</a:t>
            </a:fld>
            <a:endParaRPr lang="en-US" altLang="en-US"/>
          </a:p>
        </p:txBody>
      </p:sp>
    </p:spTree>
    <p:extLst>
      <p:ext uri="{BB962C8B-B14F-4D97-AF65-F5344CB8AC3E}">
        <p14:creationId xmlns:p14="http://schemas.microsoft.com/office/powerpoint/2010/main" val="20021105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backlash primarily centered around the inclusion of abortion and abortion-related accommodations within the protections afforded by the PWFA.  As of now, the PWFA does not apply to employees employed by the State of Texas or employers in Louisiana or Mississippi.</a:t>
            </a:r>
          </a:p>
        </p:txBody>
      </p:sp>
      <p:sp>
        <p:nvSpPr>
          <p:cNvPr id="4" name="Slide Number Placeholder 3"/>
          <p:cNvSpPr>
            <a:spLocks noGrp="1"/>
          </p:cNvSpPr>
          <p:nvPr>
            <p:ph type="sldNum" sz="quarter" idx="5"/>
          </p:nvPr>
        </p:nvSpPr>
        <p:spPr/>
        <p:txBody>
          <a:bodyPr/>
          <a:lstStyle/>
          <a:p>
            <a:pPr>
              <a:defRPr/>
            </a:pPr>
            <a:fld id="{A8E8F781-CD33-BA41-8194-99B9415E7B79}" type="slidenum">
              <a:rPr lang="en-US" altLang="en-US" smtClean="0"/>
              <a:pPr>
                <a:defRPr/>
              </a:pPr>
              <a:t>28</a:t>
            </a:fld>
            <a:endParaRPr lang="en-US" altLang="en-US"/>
          </a:p>
        </p:txBody>
      </p:sp>
    </p:spTree>
    <p:extLst>
      <p:ext uri="{BB962C8B-B14F-4D97-AF65-F5344CB8AC3E}">
        <p14:creationId xmlns:p14="http://schemas.microsoft.com/office/powerpoint/2010/main" val="21158386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Known limitation - </a:t>
            </a:r>
            <a:r>
              <a:rPr lang="en-US" b="0" i="0" dirty="0">
                <a:solidFill>
                  <a:srgbClr val="333333"/>
                </a:solidFill>
                <a:effectLst/>
                <a:latin typeface="Open Sans" panose="020B0606030504020204" pitchFamily="34" charset="0"/>
              </a:rPr>
              <a:t>Limitations can be modest or minor and/or episodic. It could be a need or problem related to maintaining the employee’s health or the pregnancy or simply seeking health care related to the pregnancy, childbirth, or related medical condition.</a:t>
            </a:r>
          </a:p>
          <a:p>
            <a:endParaRPr lang="en-US" b="0" i="0" dirty="0">
              <a:solidFill>
                <a:srgbClr val="333333"/>
              </a:solidFill>
              <a:effectLst/>
              <a:latin typeface="Open Sans" panose="020B0606030504020204" pitchFamily="34" charset="0"/>
            </a:endParaRPr>
          </a:p>
          <a:p>
            <a:r>
              <a:rPr lang="en-US" b="0" i="0" dirty="0">
                <a:solidFill>
                  <a:srgbClr val="333333"/>
                </a:solidFill>
                <a:effectLst/>
                <a:latin typeface="Open Sans" panose="020B0606030504020204" pitchFamily="34" charset="0"/>
              </a:rPr>
              <a:t>Pregnancy/Childbirth - cover what one would expect, such as current pregnancy, labor, and childbirth. However, the EEOC’s comments in the final rule clarify that both past and potential or intended pregnancies are covered. This means that coverage now clearly includes fertility and infertility treatments, contraception, and abortion. Given the EEOC’s position on these topics under the PDA, one would expect the inclusion of these categories. The EEOC’s position, especially on contraception and abortion, has resulted in backlash, and it remains to be seen how these hot-button issues will impact the statute and compliance efforts in the long run.</a:t>
            </a:r>
          </a:p>
          <a:p>
            <a:endParaRPr lang="en-US" b="0" i="0" dirty="0">
              <a:solidFill>
                <a:srgbClr val="333333"/>
              </a:solidFill>
              <a:effectLst/>
              <a:latin typeface="Open Sans" panose="020B0606030504020204" pitchFamily="34" charset="0"/>
            </a:endParaRPr>
          </a:p>
          <a:p>
            <a:r>
              <a:rPr lang="en-US" b="0" i="0" dirty="0">
                <a:solidFill>
                  <a:srgbClr val="333333"/>
                </a:solidFill>
                <a:effectLst/>
                <a:latin typeface="Open Sans" panose="020B0606030504020204" pitchFamily="34" charset="0"/>
              </a:rPr>
              <a:t>Related Medical Conditions - “Related medical conditions” are defined as medical conditions relating to the pregnancy or childbirth “of the specific employee seeking an accommodation.” (Sorry, dads.  The PWFA doesn’t cover us.) Related medical conditions can include post-termination complications arising from miscarriage, abortion, stillbirth, and postpartum complications like anxiety, depression, menstruation, and lactation. The EEOC has provided a non-exhaustive list of conditions that it believes can be related to pregnancy or childbirth in the final rules.</a:t>
            </a:r>
          </a:p>
          <a:p>
            <a:endParaRPr lang="en-US" b="0" i="0" dirty="0">
              <a:solidFill>
                <a:srgbClr val="333333"/>
              </a:solidFill>
              <a:effectLst/>
              <a:latin typeface="Open Sans" panose="020B0606030504020204" pitchFamily="34" charset="0"/>
            </a:endParaRPr>
          </a:p>
          <a:p>
            <a:pPr algn="l"/>
            <a:r>
              <a:rPr lang="en-US" b="0" i="0" dirty="0">
                <a:solidFill>
                  <a:srgbClr val="333333"/>
                </a:solidFill>
                <a:effectLst/>
                <a:latin typeface="Open Sans" panose="020B0606030504020204" pitchFamily="34" charset="0"/>
              </a:rPr>
              <a:t>Qualified Employee - What do the words “temporary” and “near future” mean? Unfortunately, the final rule is unclear, generating compliance nightmares for employers. “Temporary” is defined as “lasting for a limited time, not permanent, and may extend beyond ‘in the near future.’” Further, “in the near future” is “generally forty weeks from the start of the temporary suspension of an essential function.” This 40-week period applies to accommodations related to a current pregnancy, which is the typical length of a full-term pregnancy.</a:t>
            </a:r>
          </a:p>
          <a:p>
            <a:pPr algn="l"/>
            <a:endParaRPr lang="en-US" b="0" i="0" dirty="0">
              <a:solidFill>
                <a:srgbClr val="333333"/>
              </a:solidFill>
              <a:effectLst/>
              <a:latin typeface="Open Sans" panose="020B0606030504020204" pitchFamily="34" charset="0"/>
            </a:endParaRPr>
          </a:p>
          <a:p>
            <a:pPr algn="l"/>
            <a:r>
              <a:rPr lang="en-US" b="0" i="0" dirty="0">
                <a:solidFill>
                  <a:srgbClr val="333333"/>
                </a:solidFill>
                <a:effectLst/>
                <a:latin typeface="Open Sans" panose="020B0606030504020204" pitchFamily="34" charset="0"/>
              </a:rPr>
              <a:t>The EEOC declined to provide any context for how the phrase “in the near future” may impact childbirth or related medical conditions. Instead, the EEOC noted that these issues should be decided case-by-case. The only hard guidance the EEOC offered here was that “in the near future” does not mean indefinitely. The EEOC also clarified that employers should consider whether an employee can perform the essential functions “in the near future” each time an employee seeks an accommodation requiring suspension of an essential function.</a:t>
            </a:r>
          </a:p>
          <a:p>
            <a:endParaRPr lang="en-US" dirty="0"/>
          </a:p>
        </p:txBody>
      </p:sp>
      <p:sp>
        <p:nvSpPr>
          <p:cNvPr id="4" name="Slide Number Placeholder 3"/>
          <p:cNvSpPr>
            <a:spLocks noGrp="1"/>
          </p:cNvSpPr>
          <p:nvPr>
            <p:ph type="sldNum" sz="quarter" idx="5"/>
          </p:nvPr>
        </p:nvSpPr>
        <p:spPr/>
        <p:txBody>
          <a:bodyPr/>
          <a:lstStyle/>
          <a:p>
            <a:pPr>
              <a:defRPr/>
            </a:pPr>
            <a:fld id="{A8E8F781-CD33-BA41-8194-99B9415E7B79}" type="slidenum">
              <a:rPr lang="en-US" altLang="en-US" smtClean="0"/>
              <a:pPr>
                <a:defRPr/>
              </a:pPr>
              <a:t>29</a:t>
            </a:fld>
            <a:endParaRPr lang="en-US" altLang="en-US"/>
          </a:p>
        </p:txBody>
      </p:sp>
    </p:spTree>
    <p:extLst>
      <p:ext uri="{BB962C8B-B14F-4D97-AF65-F5344CB8AC3E}">
        <p14:creationId xmlns:p14="http://schemas.microsoft.com/office/powerpoint/2010/main" val="31411059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8E8F781-CD33-BA41-8194-99B9415E7B79}" type="slidenum">
              <a:rPr lang="en-US" altLang="en-US" smtClean="0"/>
              <a:pPr>
                <a:defRPr/>
              </a:pPr>
              <a:t>3</a:t>
            </a:fld>
            <a:endParaRPr lang="en-US" altLang="en-US"/>
          </a:p>
        </p:txBody>
      </p:sp>
    </p:spTree>
    <p:extLst>
      <p:ext uri="{BB962C8B-B14F-4D97-AF65-F5344CB8AC3E}">
        <p14:creationId xmlns:p14="http://schemas.microsoft.com/office/powerpoint/2010/main" val="41937473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Effective accommodations - </a:t>
            </a:r>
            <a:r>
              <a:rPr lang="en-US" b="0" i="0" dirty="0">
                <a:solidFill>
                  <a:srgbClr val="333333"/>
                </a:solidFill>
                <a:effectLst/>
                <a:latin typeface="Open Sans" panose="020B0606030504020204" pitchFamily="34" charset="0"/>
              </a:rPr>
              <a:t>The final rules provide a non-exhaustive list of reasonable accommodations. These examples include frequent breaks, sitting/standing, schedule changes, part-time work and paid and unpaid leave, telework, parking adjustments, light duty, making facilities accessible or otherwise modifying the work environment, job restructuring, acquiring or modifying equipment, uniforms, etc., and adjusting or modifying examinations or policies.</a:t>
            </a:r>
          </a:p>
          <a:p>
            <a:endParaRPr lang="en-US" b="0" i="0" dirty="0">
              <a:solidFill>
                <a:srgbClr val="333333"/>
              </a:solidFill>
              <a:effectLst/>
              <a:latin typeface="Open Sans" panose="020B0606030504020204" pitchFamily="34" charset="0"/>
            </a:endParaRPr>
          </a:p>
          <a:p>
            <a:r>
              <a:rPr lang="en-US" b="0" i="0" dirty="0">
                <a:solidFill>
                  <a:srgbClr val="333333"/>
                </a:solidFill>
                <a:effectLst/>
                <a:latin typeface="Open Sans" panose="020B0606030504020204" pitchFamily="34" charset="0"/>
              </a:rPr>
              <a:t>Be aware that the EEOC’s position is that some accommodations should be granted almost as a matter of course. Couched in terms of “predictable assessments,” such accommodations included: (1) allowing an employee to carry or keep water nearby and drink as needed; (2) allowing an employee to take restroom breaks as needed; (3) allowing an employee whose work required standing to sit or sitting to stand as needed; and (4) allowing an employee to take breaks to eat and drink as needed.  The EEOC believes these accommodations are inherently reasonable and do not impose undue hardship in most situations.</a:t>
            </a:r>
          </a:p>
          <a:p>
            <a:endParaRPr lang="en-US" b="0" i="0" dirty="0">
              <a:solidFill>
                <a:srgbClr val="333333"/>
              </a:solidFill>
              <a:effectLst/>
              <a:latin typeface="Open Sans" panose="020B0606030504020204" pitchFamily="34" charset="0"/>
            </a:endParaRPr>
          </a:p>
          <a:p>
            <a:r>
              <a:rPr lang="en-US" b="0" i="0" dirty="0">
                <a:solidFill>
                  <a:srgbClr val="333333"/>
                </a:solidFill>
                <a:effectLst/>
                <a:latin typeface="Open Sans" panose="020B0606030504020204" pitchFamily="34" charset="0"/>
              </a:rPr>
              <a:t>Interactive process - First, the employer and employee should engage in the process in good faith to reach an effective, reasonable accommodation. Second, given the temporary nature of pregnancy-related conditions, the EEOC encouraged employers to respond quickly to an employee’s request for accommodation under the PWFA. Finally, best practice includes granting an accommodation in the interim if the employer requires additional information about the requested accommodation. However, the EEOC recognized that the PWFA does not require interim accommodations.</a:t>
            </a:r>
          </a:p>
          <a:p>
            <a:endParaRPr lang="en-US" b="0" i="0" dirty="0">
              <a:solidFill>
                <a:srgbClr val="333333"/>
              </a:solidFill>
              <a:effectLst/>
              <a:latin typeface="Open Sans" panose="020B0606030504020204" pitchFamily="34" charset="0"/>
            </a:endParaRPr>
          </a:p>
          <a:p>
            <a:r>
              <a:rPr lang="en-US" b="0" i="0" dirty="0">
                <a:solidFill>
                  <a:srgbClr val="333333"/>
                </a:solidFill>
                <a:effectLst/>
                <a:latin typeface="Open Sans" panose="020B0606030504020204" pitchFamily="34" charset="0"/>
              </a:rPr>
              <a:t>Documentation - An employer evaluating accommodation requests under the PWFA is not required to seek supporting documentation from the employee. Employers may only seek documentation supporting an accommodation when it is reasonable for the employer to need documentation to determine whether an employee has a limitation covered under the PWFA. Documentation is reasonable when it sufficiently describes or confirms (1) the physical or mental condition; (2) the condition is related to, affected by, or arising out of pregnancy, childbirth, or related medical condition(s); and (3) the accommodation needed due to the limitation.</a:t>
            </a:r>
            <a:endParaRPr lang="en-US" dirty="0"/>
          </a:p>
        </p:txBody>
      </p:sp>
      <p:sp>
        <p:nvSpPr>
          <p:cNvPr id="4" name="Slide Number Placeholder 3"/>
          <p:cNvSpPr>
            <a:spLocks noGrp="1"/>
          </p:cNvSpPr>
          <p:nvPr>
            <p:ph type="sldNum" sz="quarter" idx="5"/>
          </p:nvPr>
        </p:nvSpPr>
        <p:spPr/>
        <p:txBody>
          <a:bodyPr/>
          <a:lstStyle/>
          <a:p>
            <a:pPr>
              <a:defRPr/>
            </a:pPr>
            <a:fld id="{A8E8F781-CD33-BA41-8194-99B9415E7B79}" type="slidenum">
              <a:rPr lang="en-US" altLang="en-US" smtClean="0"/>
              <a:pPr>
                <a:defRPr/>
              </a:pPr>
              <a:t>30</a:t>
            </a:fld>
            <a:endParaRPr lang="en-US" altLang="en-US"/>
          </a:p>
        </p:txBody>
      </p:sp>
    </p:spTree>
    <p:extLst>
      <p:ext uri="{BB962C8B-B14F-4D97-AF65-F5344CB8AC3E}">
        <p14:creationId xmlns:p14="http://schemas.microsoft.com/office/powerpoint/2010/main" val="24537721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33333"/>
                </a:solidFill>
                <a:effectLst/>
                <a:latin typeface="Open Sans" panose="020B0606030504020204" pitchFamily="34" charset="0"/>
              </a:rPr>
              <a:t>Employer’s policy without regard to a known limitation = leave policy, wellness policy, etc.</a:t>
            </a:r>
            <a:endParaRPr lang="en-US" dirty="0"/>
          </a:p>
        </p:txBody>
      </p:sp>
      <p:sp>
        <p:nvSpPr>
          <p:cNvPr id="4" name="Slide Number Placeholder 3"/>
          <p:cNvSpPr>
            <a:spLocks noGrp="1"/>
          </p:cNvSpPr>
          <p:nvPr>
            <p:ph type="sldNum" sz="quarter" idx="5"/>
          </p:nvPr>
        </p:nvSpPr>
        <p:spPr/>
        <p:txBody>
          <a:bodyPr/>
          <a:lstStyle/>
          <a:p>
            <a:pPr>
              <a:defRPr/>
            </a:pPr>
            <a:fld id="{A8E8F781-CD33-BA41-8194-99B9415E7B79}" type="slidenum">
              <a:rPr lang="en-US" altLang="en-US" smtClean="0"/>
              <a:pPr>
                <a:defRPr/>
              </a:pPr>
              <a:t>31</a:t>
            </a:fld>
            <a:endParaRPr lang="en-US" altLang="en-US"/>
          </a:p>
        </p:txBody>
      </p:sp>
    </p:spTree>
    <p:extLst>
      <p:ext uri="{BB962C8B-B14F-4D97-AF65-F5344CB8AC3E}">
        <p14:creationId xmlns:p14="http://schemas.microsoft.com/office/powerpoint/2010/main" val="25138732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June 17, 2024 (Update): In a consolidated lawsuit brought by the states of Louisiana and Mississippi and four entities affiliated with the Roman Catholic Church, a federal district in the Western District of Louisiana partially enjoined enforcement of the Final Rule and postponed the effective date of the Final Rule's requirement that "covered entities provide accommodation for the elective abortions of employees that are not necessary to treat a medical condition related to pregnancy" (but not "terminations of pregnancy or abortions stemming from the underlying treatment of a medical condition related to pregnancy," which are not affected by the injunction). The injunction applies to the States of Louisiana and Mississippi and their agencies, any covered entity under the Final Rule regarding all employees whose primary duty station is located in those states, and Bishops Plaintiffs.</a:t>
            </a:r>
          </a:p>
        </p:txBody>
      </p:sp>
      <p:sp>
        <p:nvSpPr>
          <p:cNvPr id="4" name="Slide Number Placeholder 3"/>
          <p:cNvSpPr>
            <a:spLocks noGrp="1"/>
          </p:cNvSpPr>
          <p:nvPr>
            <p:ph type="sldNum" sz="quarter" idx="5"/>
          </p:nvPr>
        </p:nvSpPr>
        <p:spPr/>
        <p:txBody>
          <a:bodyPr/>
          <a:lstStyle/>
          <a:p>
            <a:pPr>
              <a:defRPr/>
            </a:pPr>
            <a:fld id="{A8E8F781-CD33-BA41-8194-99B9415E7B79}" type="slidenum">
              <a:rPr lang="en-US" altLang="en-US" smtClean="0"/>
              <a:pPr>
                <a:defRPr/>
              </a:pPr>
              <a:t>32</a:t>
            </a:fld>
            <a:endParaRPr lang="en-US" altLang="en-US"/>
          </a:p>
        </p:txBody>
      </p:sp>
    </p:spTree>
    <p:extLst>
      <p:ext uri="{BB962C8B-B14F-4D97-AF65-F5344CB8AC3E}">
        <p14:creationId xmlns:p14="http://schemas.microsoft.com/office/powerpoint/2010/main" val="20604247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8E8F781-CD33-BA41-8194-99B9415E7B79}" type="slidenum">
              <a:rPr lang="en-US" altLang="en-US" smtClean="0"/>
              <a:pPr>
                <a:defRPr/>
              </a:pPr>
              <a:t>33</a:t>
            </a:fld>
            <a:endParaRPr lang="en-US" altLang="en-US"/>
          </a:p>
        </p:txBody>
      </p:sp>
    </p:spTree>
    <p:extLst>
      <p:ext uri="{BB962C8B-B14F-4D97-AF65-F5344CB8AC3E}">
        <p14:creationId xmlns:p14="http://schemas.microsoft.com/office/powerpoint/2010/main" val="809602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physical inspections are referred to “walk arounds.”</a:t>
            </a:r>
          </a:p>
        </p:txBody>
      </p:sp>
      <p:sp>
        <p:nvSpPr>
          <p:cNvPr id="4" name="Slide Number Placeholder 3"/>
          <p:cNvSpPr>
            <a:spLocks noGrp="1"/>
          </p:cNvSpPr>
          <p:nvPr>
            <p:ph type="sldNum" sz="quarter" idx="5"/>
          </p:nvPr>
        </p:nvSpPr>
        <p:spPr/>
        <p:txBody>
          <a:bodyPr/>
          <a:lstStyle/>
          <a:p>
            <a:pPr>
              <a:defRPr/>
            </a:pPr>
            <a:fld id="{A8E8F781-CD33-BA41-8194-99B9415E7B79}" type="slidenum">
              <a:rPr lang="en-US" altLang="en-US" smtClean="0"/>
              <a:pPr>
                <a:defRPr/>
              </a:pPr>
              <a:t>34</a:t>
            </a:fld>
            <a:endParaRPr lang="en-US" altLang="en-US"/>
          </a:p>
        </p:txBody>
      </p:sp>
    </p:spTree>
    <p:extLst>
      <p:ext uri="{BB962C8B-B14F-4D97-AF65-F5344CB8AC3E}">
        <p14:creationId xmlns:p14="http://schemas.microsoft.com/office/powerpoint/2010/main" val="31631481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Reasonably necessary - </a:t>
            </a:r>
            <a:r>
              <a:rPr lang="en-US" b="0" i="0" dirty="0">
                <a:solidFill>
                  <a:srgbClr val="333333"/>
                </a:solidFill>
                <a:effectLst/>
                <a:latin typeface="Open Sans" panose="020B0606030504020204" pitchFamily="34" charset="0"/>
              </a:rPr>
              <a:t>OSHA’s guidance that accompanies the new rule explains that a non-employee or third-party representative is considered “reasonably necessary” because of his or her relevant knowledge, skills, or experience, including experience with hazards or conditions in the workplace or similar workplaces, or language or communication skills.</a:t>
            </a:r>
            <a:endParaRPr lang="en-US" dirty="0"/>
          </a:p>
        </p:txBody>
      </p:sp>
      <p:sp>
        <p:nvSpPr>
          <p:cNvPr id="4" name="Slide Number Placeholder 3"/>
          <p:cNvSpPr>
            <a:spLocks noGrp="1"/>
          </p:cNvSpPr>
          <p:nvPr>
            <p:ph type="sldNum" sz="quarter" idx="5"/>
          </p:nvPr>
        </p:nvSpPr>
        <p:spPr/>
        <p:txBody>
          <a:bodyPr/>
          <a:lstStyle/>
          <a:p>
            <a:pPr>
              <a:defRPr/>
            </a:pPr>
            <a:fld id="{A8E8F781-CD33-BA41-8194-99B9415E7B79}" type="slidenum">
              <a:rPr lang="en-US" altLang="en-US" smtClean="0"/>
              <a:pPr>
                <a:defRPr/>
              </a:pPr>
              <a:t>35</a:t>
            </a:fld>
            <a:endParaRPr lang="en-US" altLang="en-US"/>
          </a:p>
        </p:txBody>
      </p:sp>
    </p:spTree>
    <p:extLst>
      <p:ext uri="{BB962C8B-B14F-4D97-AF65-F5344CB8AC3E}">
        <p14:creationId xmlns:p14="http://schemas.microsoft.com/office/powerpoint/2010/main" val="10791149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Proposed Rule was released on July 2, 2024, but OSHA has been working on enforcement through the National Emphasis Program – Outdoor and Heat-Related Hazards – since 2022.</a:t>
            </a:r>
          </a:p>
          <a:p>
            <a:endParaRPr lang="en-US" dirty="0"/>
          </a:p>
          <a:p>
            <a:r>
              <a:rPr lang="en-US" dirty="0"/>
              <a:t>The proposed rule is broad and extends to both employees working indoors and outdoors.</a:t>
            </a:r>
          </a:p>
          <a:p>
            <a:endParaRPr lang="en-US" dirty="0"/>
          </a:p>
          <a:p>
            <a:r>
              <a:rPr lang="en-US" dirty="0"/>
              <a:t>For indoor work sites, employers would be required to identify areas where the heat index could be 80 degrees or more and include a temperature “monitoring plan” in their written heat injury and illness prevention plan (HIIP).</a:t>
            </a:r>
          </a:p>
          <a:p>
            <a:endParaRPr lang="en-US" dirty="0"/>
          </a:p>
          <a:p>
            <a:r>
              <a:rPr lang="en-US" dirty="0"/>
              <a:t>For outdoor work sites, employers would be required to monitor the temperature with “sufficient frequency to determine with reasonable accuracy employees’ exposure to heat.”  </a:t>
            </a:r>
          </a:p>
          <a:p>
            <a:endParaRPr lang="en-US" dirty="0"/>
          </a:p>
          <a:p>
            <a:pPr algn="l"/>
            <a:r>
              <a:rPr lang="en-US" dirty="0"/>
              <a:t>High heat trigger protective measures: </a:t>
            </a:r>
            <a:r>
              <a:rPr lang="en-US" b="0" i="0" dirty="0">
                <a:solidFill>
                  <a:srgbClr val="002856"/>
                </a:solidFill>
                <a:effectLst/>
                <a:latin typeface="freight-sans-pro"/>
              </a:rPr>
              <a:t>If the high heat trigger of a heat index of 90ºF was met, the following additional protective measures would have to be implemented:</a:t>
            </a:r>
          </a:p>
          <a:p>
            <a:pPr algn="l"/>
            <a:endParaRPr lang="en-US" b="0" i="0" dirty="0">
              <a:solidFill>
                <a:srgbClr val="002856"/>
              </a:solidFill>
              <a:effectLst/>
              <a:latin typeface="freight-sans-pro"/>
            </a:endParaRPr>
          </a:p>
          <a:p>
            <a:pPr algn="l">
              <a:buFont typeface="Arial" panose="020B0604020202020204" pitchFamily="34" charset="0"/>
              <a:buChar char="•"/>
            </a:pPr>
            <a:r>
              <a:rPr lang="en-US" b="0" i="0" dirty="0">
                <a:solidFill>
                  <a:srgbClr val="002856"/>
                </a:solidFill>
                <a:effectLst/>
                <a:latin typeface="freight-sans-pro"/>
              </a:rPr>
              <a:t>paid fifteen-minute rest breaks every two hours;</a:t>
            </a:r>
          </a:p>
          <a:p>
            <a:pPr algn="l">
              <a:buFont typeface="Arial" panose="020B0604020202020204" pitchFamily="34" charset="0"/>
              <a:buChar char="•"/>
            </a:pPr>
            <a:r>
              <a:rPr lang="en-US" b="0" i="0" dirty="0">
                <a:solidFill>
                  <a:srgbClr val="002856"/>
                </a:solidFill>
                <a:effectLst/>
                <a:latin typeface="freight-sans-pro"/>
              </a:rPr>
              <a:t>a “hazard alert” issued by the employer to notify employees of the importance of staying hydrated and taking the mandatory rest breaks (as well as additional breaks as needed) and the procedures to follow in an emergency;</a:t>
            </a:r>
          </a:p>
          <a:p>
            <a:pPr algn="l">
              <a:buFont typeface="Arial" panose="020B0604020202020204" pitchFamily="34" charset="0"/>
              <a:buChar char="•"/>
            </a:pPr>
            <a:r>
              <a:rPr lang="en-US" b="0" i="0" dirty="0">
                <a:solidFill>
                  <a:srgbClr val="002856"/>
                </a:solidFill>
                <a:effectLst/>
                <a:latin typeface="freight-sans-pro"/>
              </a:rPr>
              <a:t>one of the following methods of monitoring employees for signs and symptoms of heat illness: a buddy system where coworkers observe each other or observation by a supervisor or heat safety coordinator.</a:t>
            </a:r>
          </a:p>
          <a:p>
            <a:endParaRPr lang="en-US" dirty="0"/>
          </a:p>
        </p:txBody>
      </p:sp>
      <p:sp>
        <p:nvSpPr>
          <p:cNvPr id="4" name="Slide Number Placeholder 3"/>
          <p:cNvSpPr>
            <a:spLocks noGrp="1"/>
          </p:cNvSpPr>
          <p:nvPr>
            <p:ph type="sldNum" sz="quarter" idx="5"/>
          </p:nvPr>
        </p:nvSpPr>
        <p:spPr/>
        <p:txBody>
          <a:bodyPr/>
          <a:lstStyle/>
          <a:p>
            <a:pPr>
              <a:defRPr/>
            </a:pPr>
            <a:fld id="{A8E8F781-CD33-BA41-8194-99B9415E7B79}" type="slidenum">
              <a:rPr lang="en-US" altLang="en-US" smtClean="0"/>
              <a:pPr>
                <a:defRPr/>
              </a:pPr>
              <a:t>36</a:t>
            </a:fld>
            <a:endParaRPr lang="en-US" altLang="en-US"/>
          </a:p>
        </p:txBody>
      </p:sp>
    </p:spTree>
    <p:extLst>
      <p:ext uri="{BB962C8B-B14F-4D97-AF65-F5344CB8AC3E}">
        <p14:creationId xmlns:p14="http://schemas.microsoft.com/office/powerpoint/2010/main" val="222242097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A8E8F781-CD33-BA41-8194-99B9415E7B79}" type="slidenum">
              <a:rPr lang="en-US" altLang="en-US" smtClean="0"/>
              <a:pPr>
                <a:defRPr/>
              </a:pPr>
              <a:t>37</a:t>
            </a:fld>
            <a:endParaRPr lang="en-US" altLang="en-US"/>
          </a:p>
        </p:txBody>
      </p:sp>
    </p:spTree>
    <p:extLst>
      <p:ext uri="{BB962C8B-B14F-4D97-AF65-F5344CB8AC3E}">
        <p14:creationId xmlns:p14="http://schemas.microsoft.com/office/powerpoint/2010/main" val="243942161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Protective measures: </a:t>
            </a:r>
            <a:r>
              <a:rPr lang="en-US" b="0" i="0" dirty="0">
                <a:solidFill>
                  <a:srgbClr val="002856"/>
                </a:solidFill>
                <a:effectLst/>
                <a:latin typeface="freight-sans-pro"/>
              </a:rPr>
              <a:t>The proposal includes an extensive list of heat injury prevention measures that employers would implement, including:</a:t>
            </a:r>
          </a:p>
          <a:p>
            <a:pPr algn="l"/>
            <a:endParaRPr lang="en-US" b="0" i="0" dirty="0">
              <a:solidFill>
                <a:srgbClr val="002856"/>
              </a:solidFill>
              <a:effectLst/>
              <a:latin typeface="freight-sans-pro"/>
            </a:endParaRPr>
          </a:p>
          <a:p>
            <a:pPr algn="l">
              <a:buFont typeface="Arial" panose="020B0604020202020204" pitchFamily="34" charset="0"/>
              <a:buChar char="•"/>
            </a:pPr>
            <a:r>
              <a:rPr lang="en-US" b="0" i="0" dirty="0">
                <a:solidFill>
                  <a:srgbClr val="002856"/>
                </a:solidFill>
                <a:effectLst/>
                <a:latin typeface="freight-sans-pro"/>
              </a:rPr>
              <a:t>readily accessible “cool” drinking water in an amount greater than one quart per hour per employee;</a:t>
            </a:r>
          </a:p>
          <a:p>
            <a:pPr algn="l">
              <a:buFont typeface="Arial" panose="020B0604020202020204" pitchFamily="34" charset="0"/>
              <a:buChar char="•"/>
            </a:pPr>
            <a:r>
              <a:rPr lang="en-US" b="0" i="0" dirty="0">
                <a:solidFill>
                  <a:srgbClr val="002856"/>
                </a:solidFill>
                <a:effectLst/>
                <a:latin typeface="freight-sans-pro"/>
              </a:rPr>
              <a:t>break areas for outdoor work sites that are artificially or naturally shaded (shade from equipment is not sufficient) or enclosed spaces with air conditioning;</a:t>
            </a:r>
          </a:p>
          <a:p>
            <a:pPr algn="l">
              <a:buFont typeface="Arial" panose="020B0604020202020204" pitchFamily="34" charset="0"/>
              <a:buChar char="•"/>
            </a:pPr>
            <a:r>
              <a:rPr lang="en-US" b="0" i="0" dirty="0">
                <a:solidFill>
                  <a:srgbClr val="002856"/>
                </a:solidFill>
                <a:effectLst/>
                <a:latin typeface="freight-sans-pro"/>
              </a:rPr>
              <a:t>break areas for indoor work sites that are air-conditioned or have “increased air movement” from fans or natural ventilation; dehumidification would be required “if appropriate”;</a:t>
            </a:r>
          </a:p>
          <a:p>
            <a:pPr algn="l">
              <a:buFont typeface="Arial" panose="020B0604020202020204" pitchFamily="34" charset="0"/>
              <a:buChar char="•"/>
            </a:pPr>
            <a:r>
              <a:rPr lang="en-US" b="0" i="0" dirty="0">
                <a:solidFill>
                  <a:srgbClr val="002856"/>
                </a:solidFill>
                <a:effectLst/>
                <a:latin typeface="freight-sans-pro"/>
              </a:rPr>
              <a:t>“allow[</a:t>
            </a:r>
            <a:r>
              <a:rPr lang="en-US" b="0" i="0" dirty="0" err="1">
                <a:solidFill>
                  <a:srgbClr val="002856"/>
                </a:solidFill>
                <a:effectLst/>
                <a:latin typeface="freight-sans-pro"/>
              </a:rPr>
              <a:t>ing</a:t>
            </a:r>
            <a:r>
              <a:rPr lang="en-US" b="0" i="0" dirty="0">
                <a:solidFill>
                  <a:srgbClr val="002856"/>
                </a:solidFill>
                <a:effectLst/>
                <a:latin typeface="freight-sans-pro"/>
              </a:rPr>
              <a:t>] and </a:t>
            </a:r>
            <a:r>
              <a:rPr lang="en-US" b="0" i="0" dirty="0" err="1">
                <a:solidFill>
                  <a:srgbClr val="002856"/>
                </a:solidFill>
                <a:effectLst/>
                <a:latin typeface="freight-sans-pro"/>
              </a:rPr>
              <a:t>encourag</a:t>
            </a:r>
            <a:r>
              <a:rPr lang="en-US" b="0" i="0" dirty="0">
                <a:solidFill>
                  <a:srgbClr val="002856"/>
                </a:solidFill>
                <a:effectLst/>
                <a:latin typeface="freight-sans-pro"/>
              </a:rPr>
              <a:t>[</a:t>
            </a:r>
            <a:r>
              <a:rPr lang="en-US" b="0" i="0" dirty="0" err="1">
                <a:solidFill>
                  <a:srgbClr val="002856"/>
                </a:solidFill>
                <a:effectLst/>
                <a:latin typeface="freight-sans-pro"/>
              </a:rPr>
              <a:t>ing</a:t>
            </a:r>
            <a:r>
              <a:rPr lang="en-US" b="0" i="0" dirty="0">
                <a:solidFill>
                  <a:srgbClr val="002856"/>
                </a:solidFill>
                <a:effectLst/>
                <a:latin typeface="freight-sans-pro"/>
              </a:rPr>
              <a:t>] employees to take paid rest breaks” as “needed to prevent overheating”; and</a:t>
            </a:r>
          </a:p>
          <a:p>
            <a:pPr algn="l">
              <a:buFont typeface="Arial" panose="020B0604020202020204" pitchFamily="34" charset="0"/>
              <a:buChar char="•"/>
            </a:pPr>
            <a:r>
              <a:rPr lang="en-US" b="0" i="0" dirty="0">
                <a:solidFill>
                  <a:srgbClr val="002856"/>
                </a:solidFill>
                <a:effectLst/>
                <a:latin typeface="freight-sans-pro"/>
              </a:rPr>
              <a:t>two-way communication with employees.</a:t>
            </a:r>
          </a:p>
          <a:p>
            <a:pPr algn="l">
              <a:buFont typeface="Arial" panose="020B0604020202020204" pitchFamily="34" charset="0"/>
              <a:buChar char="•"/>
            </a:pPr>
            <a:endParaRPr lang="en-US" b="0" i="0" dirty="0">
              <a:solidFill>
                <a:srgbClr val="002856"/>
              </a:solidFill>
              <a:effectLst/>
              <a:latin typeface="freight-sans-pro"/>
            </a:endParaRPr>
          </a:p>
          <a:p>
            <a:pPr algn="l">
              <a:buFont typeface="Arial" panose="020B0604020202020204" pitchFamily="34" charset="0"/>
              <a:buNone/>
            </a:pPr>
            <a:r>
              <a:rPr lang="en-US" b="0" i="0" dirty="0">
                <a:solidFill>
                  <a:srgbClr val="002856"/>
                </a:solidFill>
                <a:effectLst/>
                <a:latin typeface="freight-sans-pro"/>
              </a:rPr>
              <a:t>Emergency response procedures: OSHA’s proposed rule calls for employers to develop procedures for “responding to an employee experiencing signs and symptoms of heat-related illness.” Those procedures would require that employers do the following for employees with symptoms: “relieve [the employees] from duty”; “monitor [them]”; “ensure that [the] employees … are not left alone”; provide “on-site first aid or medical services”; and “provide [the] employees … with means to reduce their body temperature.” If an employee is experiencing symptoms of a “heat emergency,” the employer would have to “take immediate actions to reduce the employee’s body temperature” and immediately call emergency medical services. “Signs and symptoms of heat-related illness” is a defined term that includes “headache, nausea, weakness, dizziness, elevated body temperature, muscle cramps, and muscle pain or spasms.” A “heat emergency” occurs when “the physiological manifestations of a heat-related illness” require “emergency response” and the term includes “excessive body temperature” accompanied by “loss of consciousness” or “disorient[</a:t>
            </a:r>
            <a:r>
              <a:rPr lang="en-US" b="0" i="0" dirty="0" err="1">
                <a:solidFill>
                  <a:srgbClr val="002856"/>
                </a:solidFill>
                <a:effectLst/>
                <a:latin typeface="freight-sans-pro"/>
              </a:rPr>
              <a:t>ation</a:t>
            </a:r>
            <a:r>
              <a:rPr lang="en-US" b="0" i="0" dirty="0">
                <a:solidFill>
                  <a:srgbClr val="002856"/>
                </a:solidFill>
                <a:effectLst/>
                <a:latin typeface="freight-sans-pro"/>
              </a:rPr>
              <a:t>].”</a:t>
            </a:r>
          </a:p>
          <a:p>
            <a:pPr algn="l">
              <a:buFont typeface="Arial" panose="020B0604020202020204" pitchFamily="34" charset="0"/>
              <a:buNone/>
            </a:pPr>
            <a:endParaRPr lang="en-US" b="0" i="0" dirty="0">
              <a:solidFill>
                <a:srgbClr val="002856"/>
              </a:solidFill>
              <a:effectLst/>
              <a:latin typeface="freight-sans-pro"/>
            </a:endParaRPr>
          </a:p>
          <a:p>
            <a:pPr algn="l">
              <a:buFont typeface="Arial" panose="020B0604020202020204" pitchFamily="34" charset="0"/>
              <a:buNone/>
            </a:pPr>
            <a:r>
              <a:rPr lang="en-US" b="1" i="0" dirty="0">
                <a:solidFill>
                  <a:srgbClr val="002856"/>
                </a:solidFill>
                <a:effectLst/>
                <a:latin typeface="freight-sans-pro"/>
              </a:rPr>
              <a:t>Final thoughts – There will be a rigorous comment period with organizations providing feasibility input.  There is also likely to be significant attacks against the rule because of </a:t>
            </a:r>
            <a:r>
              <a:rPr lang="en-US" b="1" i="0" dirty="0" err="1">
                <a:solidFill>
                  <a:srgbClr val="002856"/>
                </a:solidFill>
                <a:effectLst/>
                <a:latin typeface="freight-sans-pro"/>
              </a:rPr>
              <a:t>Loper</a:t>
            </a:r>
            <a:r>
              <a:rPr lang="en-US" b="1" i="0" dirty="0">
                <a:solidFill>
                  <a:srgbClr val="002856"/>
                </a:solidFill>
                <a:effectLst/>
                <a:latin typeface="freight-sans-pro"/>
              </a:rPr>
              <a:t> and the how vague certain aspects of the rule, including the terms used within the rule, are.</a:t>
            </a:r>
          </a:p>
          <a:p>
            <a:endParaRPr lang="en-US" dirty="0"/>
          </a:p>
        </p:txBody>
      </p:sp>
      <p:sp>
        <p:nvSpPr>
          <p:cNvPr id="4" name="Slide Number Placeholder 3"/>
          <p:cNvSpPr>
            <a:spLocks noGrp="1"/>
          </p:cNvSpPr>
          <p:nvPr>
            <p:ph type="sldNum" sz="quarter" idx="5"/>
          </p:nvPr>
        </p:nvSpPr>
        <p:spPr/>
        <p:txBody>
          <a:bodyPr/>
          <a:lstStyle/>
          <a:p>
            <a:pPr>
              <a:defRPr/>
            </a:pPr>
            <a:fld id="{A8E8F781-CD33-BA41-8194-99B9415E7B79}" type="slidenum">
              <a:rPr lang="en-US" altLang="en-US" smtClean="0"/>
              <a:pPr>
                <a:defRPr/>
              </a:pPr>
              <a:t>38</a:t>
            </a:fld>
            <a:endParaRPr lang="en-US" altLang="en-US"/>
          </a:p>
        </p:txBody>
      </p:sp>
    </p:spTree>
    <p:extLst>
      <p:ext uri="{BB962C8B-B14F-4D97-AF65-F5344CB8AC3E}">
        <p14:creationId xmlns:p14="http://schemas.microsoft.com/office/powerpoint/2010/main" val="89400832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A8E8F781-CD33-BA41-8194-99B9415E7B79}" type="slidenum">
              <a:rPr lang="en-US" altLang="en-US" smtClean="0"/>
              <a:pPr>
                <a:defRPr/>
              </a:pPr>
              <a:t>39</a:t>
            </a:fld>
            <a:endParaRPr lang="en-US" altLang="en-US"/>
          </a:p>
        </p:txBody>
      </p:sp>
    </p:spTree>
    <p:extLst>
      <p:ext uri="{BB962C8B-B14F-4D97-AF65-F5344CB8AC3E}">
        <p14:creationId xmlns:p14="http://schemas.microsoft.com/office/powerpoint/2010/main" val="5652198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A8E8F781-CD33-BA41-8194-99B9415E7B79}" type="slidenum">
              <a:rPr lang="en-US" altLang="en-US" smtClean="0"/>
              <a:pPr>
                <a:defRPr/>
              </a:pPr>
              <a:t>4</a:t>
            </a:fld>
            <a:endParaRPr lang="en-US" altLang="en-US"/>
          </a:p>
        </p:txBody>
      </p:sp>
    </p:spTree>
    <p:extLst>
      <p:ext uri="{BB962C8B-B14F-4D97-AF65-F5344CB8AC3E}">
        <p14:creationId xmlns:p14="http://schemas.microsoft.com/office/powerpoint/2010/main" val="23609608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Investment by the worker - The worker’s investment is more than just tools, it must be significant relative to the size of their business and that of their employer.</a:t>
            </a:r>
          </a:p>
          <a:p>
            <a:endParaRPr lang="en-US" dirty="0"/>
          </a:p>
          <a:p>
            <a:r>
              <a:rPr lang="en-US" dirty="0"/>
              <a:t>Degree of permanence - </a:t>
            </a:r>
            <a:r>
              <a:rPr lang="en-US" b="0" i="0" dirty="0">
                <a:solidFill>
                  <a:srgbClr val="333333"/>
                </a:solidFill>
                <a:effectLst/>
                <a:latin typeface="Open Sans" panose="020B0606030504020204" pitchFamily="34" charset="0"/>
              </a:rPr>
              <a:t>If the job is for a set period of time, then an independent contractor relationship is more likely to exist than if the relationship is indefinite in duration, continuous, or exclusive of work for other employers.</a:t>
            </a:r>
          </a:p>
          <a:p>
            <a:endParaRPr lang="en-US" b="0" i="0" dirty="0">
              <a:solidFill>
                <a:srgbClr val="333333"/>
              </a:solidFill>
              <a:effectLst/>
              <a:latin typeface="Open Sans" panose="020B0606030504020204" pitchFamily="34" charset="0"/>
            </a:endParaRPr>
          </a:p>
          <a:p>
            <a:r>
              <a:rPr lang="en-US" b="0" i="0" dirty="0">
                <a:solidFill>
                  <a:srgbClr val="333333"/>
                </a:solidFill>
                <a:effectLst/>
                <a:latin typeface="Open Sans" panose="020B0606030504020204" pitchFamily="34" charset="0"/>
              </a:rPr>
              <a:t>Control - The more control, the less chance a worker is really an independent contractor.</a:t>
            </a:r>
          </a:p>
          <a:p>
            <a:endParaRPr lang="en-US" b="0" i="0" dirty="0">
              <a:solidFill>
                <a:srgbClr val="333333"/>
              </a:solidFill>
              <a:effectLst/>
              <a:latin typeface="Open Sans" panose="020B0606030504020204" pitchFamily="34" charset="0"/>
            </a:endParaRPr>
          </a:p>
          <a:p>
            <a:r>
              <a:rPr lang="en-US" b="0" i="0" dirty="0">
                <a:solidFill>
                  <a:srgbClr val="333333"/>
                </a:solidFill>
                <a:effectLst/>
                <a:latin typeface="Open Sans" panose="020B0606030504020204" pitchFamily="34" charset="0"/>
              </a:rPr>
              <a:t>Integral - This factor weighs in favor of the worker being an employee when the work they perform is critical, necessary, or central to the employer’s principal business.  Compare a cleaning crew that comes in at night and cleans a widget factory to a crew who comes into the same widget factory to help make widgets.  The cleaning crew has a much better shot at being independent contractors then the so-called contractors who make the widgets, the item that is integral to what the company sells.</a:t>
            </a:r>
          </a:p>
          <a:p>
            <a:endParaRPr lang="en-US" b="0" i="0" dirty="0">
              <a:solidFill>
                <a:srgbClr val="333333"/>
              </a:solidFill>
              <a:effectLst/>
              <a:latin typeface="Open Sans" panose="020B0606030504020204" pitchFamily="34" charset="0"/>
            </a:endParaRPr>
          </a:p>
          <a:p>
            <a:r>
              <a:rPr lang="en-US" b="0" i="0" dirty="0">
                <a:solidFill>
                  <a:srgbClr val="333333"/>
                </a:solidFill>
                <a:effectLst/>
                <a:latin typeface="Open Sans" panose="020B0606030504020204" pitchFamily="34" charset="0"/>
              </a:rPr>
              <a:t>Skill/Initiative - To be an independent contractor, the worker must use specialized skills to perform the work </a:t>
            </a:r>
            <a:r>
              <a:rPr lang="en-US" b="0" i="0" u="sng" dirty="0">
                <a:solidFill>
                  <a:srgbClr val="333333"/>
                </a:solidFill>
                <a:effectLst/>
                <a:latin typeface="Open Sans" panose="020B0606030504020204" pitchFamily="34" charset="0"/>
              </a:rPr>
              <a:t>and</a:t>
            </a:r>
            <a:r>
              <a:rPr lang="en-US" b="0" i="0" dirty="0">
                <a:solidFill>
                  <a:srgbClr val="333333"/>
                </a:solidFill>
                <a:effectLst/>
                <a:latin typeface="Open Sans" panose="020B0606030504020204" pitchFamily="34" charset="0"/>
              </a:rPr>
              <a:t> use business owner type initiative in the relationship.</a:t>
            </a:r>
          </a:p>
          <a:p>
            <a:endParaRPr lang="en-US" b="0" i="0" dirty="0">
              <a:solidFill>
                <a:srgbClr val="333333"/>
              </a:solidFill>
              <a:effectLst/>
              <a:latin typeface="Open Sans" panose="020B0606030504020204" pitchFamily="34" charset="0"/>
            </a:endParaRPr>
          </a:p>
          <a:p>
            <a:r>
              <a:rPr lang="en-US" b="0" i="0" dirty="0">
                <a:solidFill>
                  <a:srgbClr val="333333"/>
                </a:solidFill>
                <a:effectLst/>
                <a:latin typeface="Open Sans" panose="020B0606030504020204" pitchFamily="34" charset="0"/>
              </a:rPr>
              <a:t>Additional Factors - This is the undefined catch-all section that will develop through the inevitable litigation that will follow.</a:t>
            </a:r>
          </a:p>
          <a:p>
            <a:endParaRPr lang="en-US" b="0" i="0" dirty="0">
              <a:solidFill>
                <a:srgbClr val="333333"/>
              </a:solidFill>
              <a:effectLst/>
              <a:latin typeface="Open Sans" panose="020B0606030504020204" pitchFamily="34" charset="0"/>
            </a:endParaRPr>
          </a:p>
          <a:p>
            <a:r>
              <a:rPr lang="en-US" b="0" i="0" dirty="0">
                <a:solidFill>
                  <a:srgbClr val="333333"/>
                </a:solidFill>
                <a:effectLst/>
                <a:latin typeface="Open Sans" panose="020B0606030504020204" pitchFamily="34" charset="0"/>
              </a:rPr>
              <a:t>At the end of the day, using the new Rule as a guide, employers must primarily concentrate on assessing whether the worker in question is in business for themselves, is free to take other jobs, and rules their own destiny. If so, they are likely to be adjudged to be independent contractors. If not, they are likely to be found by the DOL to be employees entitled to all rights and obligations that go along with it. Employers that use independent contractors as part of their operations should use the time remaining before the final Rule takes effect and collaborate with legal counsel to evaluate all independent contractor relationships to confirm they meet this economic realities test.</a:t>
            </a:r>
          </a:p>
          <a:p>
            <a:endParaRPr lang="en-US" b="0" i="0" dirty="0">
              <a:solidFill>
                <a:srgbClr val="333333"/>
              </a:solidFill>
              <a:effectLst/>
              <a:latin typeface="Open Sans" panose="020B0606030504020204" pitchFamily="34" charset="0"/>
            </a:endParaRPr>
          </a:p>
          <a:p>
            <a:r>
              <a:rPr lang="en-US" b="0" i="0" dirty="0">
                <a:solidFill>
                  <a:srgbClr val="333333"/>
                </a:solidFill>
                <a:effectLst/>
                <a:latin typeface="Open Sans" panose="020B0606030504020204" pitchFamily="34" charset="0"/>
              </a:rPr>
              <a:t>Just be aware that the new rule is subject to legal challenges that may impact implementation of the final rule.</a:t>
            </a:r>
            <a:endParaRPr lang="en-US" dirty="0"/>
          </a:p>
        </p:txBody>
      </p:sp>
      <p:sp>
        <p:nvSpPr>
          <p:cNvPr id="4" name="Slide Number Placeholder 3"/>
          <p:cNvSpPr>
            <a:spLocks noGrp="1"/>
          </p:cNvSpPr>
          <p:nvPr>
            <p:ph type="sldNum" sz="quarter" idx="5"/>
          </p:nvPr>
        </p:nvSpPr>
        <p:spPr/>
        <p:txBody>
          <a:bodyPr/>
          <a:lstStyle/>
          <a:p>
            <a:pPr>
              <a:defRPr/>
            </a:pPr>
            <a:fld id="{A8E8F781-CD33-BA41-8194-99B9415E7B79}" type="slidenum">
              <a:rPr lang="en-US" altLang="en-US" smtClean="0"/>
              <a:pPr>
                <a:defRPr/>
              </a:pPr>
              <a:t>5</a:t>
            </a:fld>
            <a:endParaRPr lang="en-US" altLang="en-US"/>
          </a:p>
        </p:txBody>
      </p:sp>
    </p:spTree>
    <p:extLst>
      <p:ext uri="{BB962C8B-B14F-4D97-AF65-F5344CB8AC3E}">
        <p14:creationId xmlns:p14="http://schemas.microsoft.com/office/powerpoint/2010/main" val="11101751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Worker engagement - </a:t>
            </a:r>
            <a:r>
              <a:rPr lang="en-US" b="0" i="0" dirty="0">
                <a:solidFill>
                  <a:srgbClr val="58595B"/>
                </a:solidFill>
                <a:effectLst/>
                <a:latin typeface="merriweather" panose="00000500000000000000" pitchFamily="2" charset="0"/>
              </a:rPr>
              <a:t>The DOL’s document states that workers and their representatives, especially those from underserved communities, should be informed of and have genuine input in the design, development, testing, training, use, and oversight of AI systems for use in the workplace. This principle reflects a strong emphasis on empowering workers and their representatives, which is aligned with President Biden’s historically pro-union position.</a:t>
            </a:r>
          </a:p>
          <a:p>
            <a:endParaRPr lang="en-US" b="0" i="0" dirty="0">
              <a:solidFill>
                <a:srgbClr val="58595B"/>
              </a:solidFill>
              <a:effectLst/>
              <a:latin typeface="merriweather" panose="00000500000000000000" pitchFamily="2" charset="0"/>
            </a:endParaRPr>
          </a:p>
          <a:p>
            <a:r>
              <a:rPr lang="en-US" dirty="0"/>
              <a:t>Ethics - </a:t>
            </a:r>
            <a:r>
              <a:rPr lang="en-US" b="0" i="0" dirty="0">
                <a:solidFill>
                  <a:srgbClr val="58595B"/>
                </a:solidFill>
                <a:effectLst/>
                <a:latin typeface="merriweather" panose="00000500000000000000" pitchFamily="2" charset="0"/>
              </a:rPr>
              <a:t>The document emphasizes that AI systems should be designed, developed, and trained in a way that protects workers. This echoes guidance from the </a:t>
            </a:r>
            <a:r>
              <a:rPr lang="en-US" b="0" i="0" u="none" strike="noStrike" dirty="0">
                <a:solidFill>
                  <a:srgbClr val="1A428A"/>
                </a:solidFill>
                <a:effectLst/>
                <a:latin typeface="merriweather" panose="00000500000000000000" pitchFamily="2" charset="0"/>
                <a:hlinkClick r:id="rId3"/>
              </a:rPr>
              <a:t>Blueprint for an AI Bill of Rights</a:t>
            </a:r>
            <a:r>
              <a:rPr lang="en-US" b="0" i="0" dirty="0">
                <a:solidFill>
                  <a:srgbClr val="58595B"/>
                </a:solidFill>
                <a:effectLst/>
                <a:latin typeface="merriweather" panose="00000500000000000000" pitchFamily="2" charset="0"/>
              </a:rPr>
              <a:t>, which provides that automated systems should be developed in consultation from experts and include pre-deployment testing, identification of risks, mitigating efforts, and ongoing monitoring.</a:t>
            </a:r>
          </a:p>
          <a:p>
            <a:endParaRPr lang="en-US" b="0" i="0" dirty="0">
              <a:solidFill>
                <a:srgbClr val="58595B"/>
              </a:solidFill>
              <a:effectLst/>
              <a:latin typeface="merriweather" panose="00000500000000000000" pitchFamily="2" charset="0"/>
            </a:endParaRPr>
          </a:p>
          <a:p>
            <a:r>
              <a:rPr lang="en-US" b="0" i="0" dirty="0">
                <a:solidFill>
                  <a:srgbClr val="58595B"/>
                </a:solidFill>
                <a:effectLst/>
                <a:latin typeface="merriweather" panose="00000500000000000000" pitchFamily="2" charset="0"/>
              </a:rPr>
              <a:t>Transparency - Employers should be transparent with workers and job seekers about the AI systems that are being used in the workplace. This principle is similar to guidance in the Blueprint for an AI Bill of Rights regarding notice, explanation and, insofar as possible, the grant of agency to those affected, regarding the collection, use, access, transfer, and deletion of their data in automated systems. </a:t>
            </a:r>
            <a:r>
              <a:rPr lang="en-US" b="0" i="0" u="none" strike="noStrike" dirty="0">
                <a:solidFill>
                  <a:srgbClr val="1A428A"/>
                </a:solidFill>
                <a:effectLst/>
                <a:latin typeface="merriweather" panose="00000500000000000000" pitchFamily="2" charset="0"/>
                <a:hlinkClick r:id="rId4"/>
              </a:rPr>
              <a:t>Technical guidance</a:t>
            </a:r>
            <a:r>
              <a:rPr lang="en-US" b="0" i="0" dirty="0">
                <a:solidFill>
                  <a:srgbClr val="58595B"/>
                </a:solidFill>
                <a:effectLst/>
                <a:latin typeface="merriweather" panose="00000500000000000000" pitchFamily="2" charset="0"/>
              </a:rPr>
              <a:t> issued from the U.S. Equal Employment Opportunity Commission (EEOC) also contains a similar provision regarding notice of use and function of AI tools in employment decisions. The EEOC also recommends providing alternatives unless this would cause undue hardship.</a:t>
            </a:r>
          </a:p>
          <a:p>
            <a:endParaRPr lang="en-US" b="0" i="0" dirty="0">
              <a:solidFill>
                <a:srgbClr val="58595B"/>
              </a:solidFill>
              <a:effectLst/>
              <a:latin typeface="merriweather" panose="00000500000000000000" pitchFamily="2" charset="0"/>
            </a:endParaRPr>
          </a:p>
          <a:p>
            <a:endParaRPr lang="en-US" dirty="0"/>
          </a:p>
        </p:txBody>
      </p:sp>
      <p:sp>
        <p:nvSpPr>
          <p:cNvPr id="4" name="Slide Number Placeholder 3"/>
          <p:cNvSpPr>
            <a:spLocks noGrp="1"/>
          </p:cNvSpPr>
          <p:nvPr>
            <p:ph type="sldNum" sz="quarter" idx="5"/>
          </p:nvPr>
        </p:nvSpPr>
        <p:spPr/>
        <p:txBody>
          <a:bodyPr/>
          <a:lstStyle/>
          <a:p>
            <a:pPr>
              <a:defRPr/>
            </a:pPr>
            <a:fld id="{A8E8F781-CD33-BA41-8194-99B9415E7B79}" type="slidenum">
              <a:rPr lang="en-US" altLang="en-US" smtClean="0"/>
              <a:pPr>
                <a:defRPr/>
              </a:pPr>
              <a:t>6</a:t>
            </a:fld>
            <a:endParaRPr lang="en-US" altLang="en-US"/>
          </a:p>
        </p:txBody>
      </p:sp>
    </p:spTree>
    <p:extLst>
      <p:ext uri="{BB962C8B-B14F-4D97-AF65-F5344CB8AC3E}">
        <p14:creationId xmlns:p14="http://schemas.microsoft.com/office/powerpoint/2010/main" val="39232075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Workers rights - </a:t>
            </a:r>
            <a:r>
              <a:rPr lang="en-US" b="0" i="0" dirty="0">
                <a:solidFill>
                  <a:srgbClr val="58595B"/>
                </a:solidFill>
                <a:effectLst/>
                <a:latin typeface="merriweather" panose="00000500000000000000" pitchFamily="2" charset="0"/>
              </a:rPr>
              <a:t>AI systems should not violate or undermine workers’ right to organize, health and safety rights, wage and hour rights, and anti-discrimination and anti-retaliation protections.</a:t>
            </a:r>
          </a:p>
          <a:p>
            <a:endParaRPr lang="en-US" b="0" i="0" dirty="0">
              <a:solidFill>
                <a:srgbClr val="58595B"/>
              </a:solidFill>
              <a:effectLst/>
              <a:latin typeface="merriweather" panose="00000500000000000000" pitchFamily="2" charset="0"/>
            </a:endParaRPr>
          </a:p>
          <a:p>
            <a:r>
              <a:rPr lang="en-US" b="0" i="0" dirty="0">
                <a:solidFill>
                  <a:srgbClr val="58595B"/>
                </a:solidFill>
                <a:effectLst/>
                <a:latin typeface="merriweather" panose="00000500000000000000" pitchFamily="2" charset="0"/>
              </a:rPr>
              <a:t>AI Governance - The DOL’s AI Principles also stress that organizations should have clear governance systems, procedures, human oversight, and evaluation processes for AI systems for use in the workplace.</a:t>
            </a:r>
          </a:p>
          <a:p>
            <a:endParaRPr lang="en-US" b="0" i="0" dirty="0">
              <a:solidFill>
                <a:srgbClr val="58595B"/>
              </a:solidFill>
              <a:effectLst/>
              <a:latin typeface="merriweather" panose="00000500000000000000" pitchFamily="2" charset="0"/>
            </a:endParaRPr>
          </a:p>
          <a:p>
            <a:r>
              <a:rPr lang="en-US" b="0" i="0" dirty="0">
                <a:solidFill>
                  <a:srgbClr val="58595B"/>
                </a:solidFill>
                <a:effectLst/>
                <a:latin typeface="merriweather" panose="00000500000000000000" pitchFamily="2" charset="0"/>
              </a:rPr>
              <a:t>Enable - AI systems should assist, complement, and enable workers, and improve job quality.</a:t>
            </a:r>
          </a:p>
          <a:p>
            <a:endParaRPr lang="en-US" b="0" i="0" dirty="0">
              <a:solidFill>
                <a:srgbClr val="58595B"/>
              </a:solidFill>
              <a:effectLst/>
              <a:latin typeface="merriweather" panose="00000500000000000000" pitchFamily="2" charset="0"/>
            </a:endParaRPr>
          </a:p>
          <a:p>
            <a:r>
              <a:rPr lang="en-US" b="0" i="0" dirty="0">
                <a:solidFill>
                  <a:srgbClr val="58595B"/>
                </a:solidFill>
                <a:effectLst/>
                <a:latin typeface="merriweather" panose="00000500000000000000" pitchFamily="2" charset="0"/>
              </a:rPr>
              <a:t>Support impacted workers - Employers should support or upskill workers during job transitions related to AI. The DOL provides no details on how employers can support workers displaced by AI. In fact, the AI Executive Order directed the DOL to issue a report on how the government can support workers displaced by AI by the end of April of 2024, but the DOL has not yet issued the report.</a:t>
            </a:r>
          </a:p>
          <a:p>
            <a:endParaRPr lang="en-US" b="0" i="0" dirty="0">
              <a:solidFill>
                <a:srgbClr val="58595B"/>
              </a:solidFill>
              <a:effectLst/>
              <a:latin typeface="merriweather" panose="00000500000000000000" pitchFamily="2" charset="0"/>
            </a:endParaRPr>
          </a:p>
          <a:p>
            <a:r>
              <a:rPr lang="en-US" b="0" i="0" dirty="0">
                <a:solidFill>
                  <a:srgbClr val="58595B"/>
                </a:solidFill>
                <a:effectLst/>
                <a:latin typeface="merriweather" panose="00000500000000000000" pitchFamily="2" charset="0"/>
              </a:rPr>
              <a:t>Worker data - Workers’ data collected, used, or created by AI systems should be limited in scope and location, used only to support legitimate business aims, and protected and handled responsibly. This is similar to the Blueprint for an AI Bill of Rights guidance that people should, to the maximum extent possible, have agency regarding the collection, use, access, transfer, and deletion of their data in automated systems.</a:t>
            </a:r>
            <a:endParaRPr lang="en-US" dirty="0"/>
          </a:p>
        </p:txBody>
      </p:sp>
      <p:sp>
        <p:nvSpPr>
          <p:cNvPr id="4" name="Slide Number Placeholder 3"/>
          <p:cNvSpPr>
            <a:spLocks noGrp="1"/>
          </p:cNvSpPr>
          <p:nvPr>
            <p:ph type="sldNum" sz="quarter" idx="5"/>
          </p:nvPr>
        </p:nvSpPr>
        <p:spPr/>
        <p:txBody>
          <a:bodyPr/>
          <a:lstStyle/>
          <a:p>
            <a:pPr>
              <a:defRPr/>
            </a:pPr>
            <a:fld id="{A8E8F781-CD33-BA41-8194-99B9415E7B79}" type="slidenum">
              <a:rPr lang="en-US" altLang="en-US" smtClean="0"/>
              <a:pPr>
                <a:defRPr/>
              </a:pPr>
              <a:t>7</a:t>
            </a:fld>
            <a:endParaRPr lang="en-US" altLang="en-US"/>
          </a:p>
        </p:txBody>
      </p:sp>
    </p:spTree>
    <p:extLst>
      <p:ext uri="{BB962C8B-B14F-4D97-AF65-F5344CB8AC3E}">
        <p14:creationId xmlns:p14="http://schemas.microsoft.com/office/powerpoint/2010/main" val="16411392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464646"/>
                </a:solidFill>
                <a:effectLst/>
                <a:latin typeface="Open Sans" panose="020B0606030504020204" pitchFamily="34" charset="0"/>
              </a:rPr>
              <a:t>The Rule is facing legal challenge in Texas</a:t>
            </a:r>
            <a:r>
              <a:rPr lang="en-US" b="0" i="0" u="sng" dirty="0">
                <a:solidFill>
                  <a:srgbClr val="427AA9"/>
                </a:solidFill>
                <a:effectLst/>
                <a:latin typeface="Open Sans" panose="020B0606030504020204" pitchFamily="34" charset="0"/>
              </a:rPr>
              <a:t> </a:t>
            </a:r>
            <a:r>
              <a:rPr lang="en-US" b="0" i="0" dirty="0">
                <a:solidFill>
                  <a:srgbClr val="464646"/>
                </a:solidFill>
                <a:effectLst/>
                <a:latin typeface="Open Sans" panose="020B0606030504020204" pitchFamily="34" charset="0"/>
              </a:rPr>
              <a:t>but will go into effect if the legal action is unsuccessful or incomplete by the effective date.  In Texas v. U.S. Department of Labor, the court enjoined application of the minimum salary rule to Texas state employers.  A nation-wide injunction was rejected by the Court but could occur when the Court rules on the full merits.  This is especially true given the Supreme Court’s </a:t>
            </a:r>
            <a:r>
              <a:rPr lang="en-US" b="0" i="0" dirty="0" err="1">
                <a:solidFill>
                  <a:srgbClr val="464646"/>
                </a:solidFill>
                <a:effectLst/>
                <a:latin typeface="Open Sans" panose="020B0606030504020204" pitchFamily="34" charset="0"/>
              </a:rPr>
              <a:t>Loper</a:t>
            </a:r>
            <a:r>
              <a:rPr lang="en-US" b="0" i="0" dirty="0">
                <a:solidFill>
                  <a:srgbClr val="464646"/>
                </a:solidFill>
                <a:effectLst/>
                <a:latin typeface="Open Sans" panose="020B0606030504020204" pitchFamily="34" charset="0"/>
              </a:rPr>
              <a:t> decision overruling Chevron deference.</a:t>
            </a:r>
          </a:p>
          <a:p>
            <a:endParaRPr lang="en-US" b="0" i="0" dirty="0">
              <a:solidFill>
                <a:srgbClr val="464646"/>
              </a:solidFill>
              <a:effectLst/>
              <a:latin typeface="Open Sans" panose="020B0606030504020204" pitchFamily="34" charset="0"/>
            </a:endParaRPr>
          </a:p>
          <a:p>
            <a:r>
              <a:rPr lang="en-US" b="0" i="0" dirty="0">
                <a:solidFill>
                  <a:srgbClr val="464646"/>
                </a:solidFill>
                <a:effectLst/>
                <a:latin typeface="Open Sans" panose="020B0606030504020204" pitchFamily="34" charset="0"/>
              </a:rPr>
              <a:t>In light of the DOL’s final rule, employers should (1) ensure their overtime-exempt employees are paid on a salary basis at or above the minimums in the DOL’s final rule, or begin the process of reclassification in advance of July 1, 2024; and (2) continue to monitor state and local law (except Oklahoma, which prohibits local wage laws), which often requires higher minimum salaries, and imposes more stringent requirements regarding the primary duties of exempt employees.  It is also a good time to ensure your employees meet the duties test.</a:t>
            </a:r>
            <a:endParaRPr lang="en-US" dirty="0"/>
          </a:p>
        </p:txBody>
      </p:sp>
      <p:sp>
        <p:nvSpPr>
          <p:cNvPr id="4" name="Slide Number Placeholder 3"/>
          <p:cNvSpPr>
            <a:spLocks noGrp="1"/>
          </p:cNvSpPr>
          <p:nvPr>
            <p:ph type="sldNum" sz="quarter" idx="5"/>
          </p:nvPr>
        </p:nvSpPr>
        <p:spPr/>
        <p:txBody>
          <a:bodyPr/>
          <a:lstStyle/>
          <a:p>
            <a:pPr>
              <a:defRPr/>
            </a:pPr>
            <a:fld id="{A8E8F781-CD33-BA41-8194-99B9415E7B79}" type="slidenum">
              <a:rPr lang="en-US" altLang="en-US" smtClean="0"/>
              <a:pPr>
                <a:defRPr/>
              </a:pPr>
              <a:t>8</a:t>
            </a:fld>
            <a:endParaRPr lang="en-US" altLang="en-US"/>
          </a:p>
        </p:txBody>
      </p:sp>
    </p:spTree>
    <p:extLst>
      <p:ext uri="{BB962C8B-B14F-4D97-AF65-F5344CB8AC3E}">
        <p14:creationId xmlns:p14="http://schemas.microsoft.com/office/powerpoint/2010/main" val="19771500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A8E8F781-CD33-BA41-8194-99B9415E7B79}" type="slidenum">
              <a:rPr lang="en-US" altLang="en-US" smtClean="0"/>
              <a:pPr>
                <a:defRPr/>
              </a:pPr>
              <a:t>9</a:t>
            </a:fld>
            <a:endParaRPr lang="en-US" altLang="en-US"/>
          </a:p>
        </p:txBody>
      </p:sp>
    </p:spTree>
    <p:extLst>
      <p:ext uri="{BB962C8B-B14F-4D97-AF65-F5344CB8AC3E}">
        <p14:creationId xmlns:p14="http://schemas.microsoft.com/office/powerpoint/2010/main" val="14179157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genda Template">
    <p:spTree>
      <p:nvGrpSpPr>
        <p:cNvPr id="1" name=""/>
        <p:cNvGrpSpPr/>
        <p:nvPr/>
      </p:nvGrpSpPr>
      <p:grpSpPr>
        <a:xfrm>
          <a:off x="0" y="0"/>
          <a:ext cx="0" cy="0"/>
          <a:chOff x="0" y="0"/>
          <a:chExt cx="0" cy="0"/>
        </a:xfrm>
      </p:grpSpPr>
      <p:pic>
        <p:nvPicPr>
          <p:cNvPr id="2" name="Picture Placeholder 16" descr="okc-square.jpg">
            <a:extLst>
              <a:ext uri="{FF2B5EF4-FFF2-40B4-BE49-F238E27FC236}">
                <a16:creationId xmlns:a16="http://schemas.microsoft.com/office/drawing/2014/main" id="{5BCF045F-6F2C-C4EB-1059-633284E13BD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656300" y="4114800"/>
            <a:ext cx="4826000"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Placeholder 13" descr="tulsa-square.jpg">
            <a:extLst>
              <a:ext uri="{FF2B5EF4-FFF2-40B4-BE49-F238E27FC236}">
                <a16:creationId xmlns:a16="http://schemas.microsoft.com/office/drawing/2014/main" id="{72BF2F86-02A2-7138-D9C2-BB7479F149C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766300" y="4114800"/>
            <a:ext cx="4826000"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Placeholder 5" descr="library-crop-square.jpg">
            <a:extLst>
              <a:ext uri="{FF2B5EF4-FFF2-40B4-BE49-F238E27FC236}">
                <a16:creationId xmlns:a16="http://schemas.microsoft.com/office/drawing/2014/main" id="{2D00CC8B-7AC7-13BE-A132-B395C9D7A86E}"/>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5334000" y="4114800"/>
            <a:ext cx="4813300"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Placeholder 3" descr="CD-sign-square.jpg">
            <a:extLst>
              <a:ext uri="{FF2B5EF4-FFF2-40B4-BE49-F238E27FC236}">
                <a16:creationId xmlns:a16="http://schemas.microsoft.com/office/drawing/2014/main" id="{38466F86-2BFC-89A3-58BD-21D1B68B4862}"/>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876300" y="4114800"/>
            <a:ext cx="4813300"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Placeholder 11" descr="gavel-crop-square.jpg">
            <a:extLst>
              <a:ext uri="{FF2B5EF4-FFF2-40B4-BE49-F238E27FC236}">
                <a16:creationId xmlns:a16="http://schemas.microsoft.com/office/drawing/2014/main" id="{B9D10B18-F11A-D579-EF08-8C1FA56A17A9}"/>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4211300" y="4114800"/>
            <a:ext cx="4826000"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sz="quarter" idx="10"/>
          </p:nvPr>
        </p:nvSpPr>
        <p:spPr>
          <a:xfrm>
            <a:off x="18671845" y="8303603"/>
            <a:ext cx="3989387" cy="1190625"/>
          </a:xfrm>
          <a:prstGeom prst="rect">
            <a:avLst/>
          </a:prstGeom>
        </p:spPr>
        <p:txBody>
          <a:bodyPr/>
          <a:lstStyle>
            <a:lvl1pPr>
              <a:defRPr sz="4400" baseline="0">
                <a:latin typeface="Franklin Gothic Book" panose="020B0503020102020204" pitchFamily="34" charset="0"/>
              </a:defRPr>
            </a:lvl1pPr>
          </a:lstStyle>
          <a:p>
            <a:pPr lvl="0"/>
            <a:r>
              <a:rPr lang="en-US"/>
              <a:t>Click to edit Master text styles</a:t>
            </a:r>
          </a:p>
        </p:txBody>
      </p:sp>
      <p:sp>
        <p:nvSpPr>
          <p:cNvPr id="15" name="Text Placeholder 2"/>
          <p:cNvSpPr>
            <a:spLocks noGrp="1"/>
          </p:cNvSpPr>
          <p:nvPr>
            <p:ph type="body" sz="quarter" idx="11"/>
          </p:nvPr>
        </p:nvSpPr>
        <p:spPr>
          <a:xfrm>
            <a:off x="5332962" y="8303603"/>
            <a:ext cx="3989387" cy="1190625"/>
          </a:xfrm>
          <a:prstGeom prst="rect">
            <a:avLst/>
          </a:prstGeom>
        </p:spPr>
        <p:txBody>
          <a:bodyPr/>
          <a:lstStyle>
            <a:lvl1pPr>
              <a:defRPr sz="4400" baseline="0">
                <a:latin typeface="Franklin Gothic Book" panose="020B0503020102020204" pitchFamily="34" charset="0"/>
              </a:defRPr>
            </a:lvl1pPr>
          </a:lstStyle>
          <a:p>
            <a:pPr lvl="0"/>
            <a:r>
              <a:rPr lang="en-US"/>
              <a:t>Click to edit Master text styles</a:t>
            </a:r>
          </a:p>
        </p:txBody>
      </p:sp>
      <p:sp>
        <p:nvSpPr>
          <p:cNvPr id="16" name="Text Placeholder 2"/>
          <p:cNvSpPr>
            <a:spLocks noGrp="1"/>
          </p:cNvSpPr>
          <p:nvPr>
            <p:ph type="body" sz="quarter" idx="12"/>
          </p:nvPr>
        </p:nvSpPr>
        <p:spPr>
          <a:xfrm>
            <a:off x="9749224" y="8303603"/>
            <a:ext cx="3989387" cy="1190625"/>
          </a:xfrm>
          <a:prstGeom prst="rect">
            <a:avLst/>
          </a:prstGeom>
        </p:spPr>
        <p:txBody>
          <a:bodyPr/>
          <a:lstStyle>
            <a:lvl1pPr marL="0" indent="0">
              <a:lnSpc>
                <a:spcPct val="100000"/>
              </a:lnSpc>
              <a:spcBef>
                <a:spcPts val="0"/>
              </a:spcBef>
              <a:defRPr sz="4400" baseline="0">
                <a:latin typeface="Franklin Gothic Book" panose="020B0503020102020204" pitchFamily="34" charset="0"/>
              </a:defRPr>
            </a:lvl1pPr>
          </a:lstStyle>
          <a:p>
            <a:pPr lvl="0"/>
            <a:r>
              <a:rPr lang="en-US"/>
              <a:t>Click to edit Master text styles</a:t>
            </a:r>
          </a:p>
        </p:txBody>
      </p:sp>
      <p:sp>
        <p:nvSpPr>
          <p:cNvPr id="17" name="Text Placeholder 2"/>
          <p:cNvSpPr>
            <a:spLocks noGrp="1"/>
          </p:cNvSpPr>
          <p:nvPr>
            <p:ph type="body" sz="quarter" idx="13"/>
          </p:nvPr>
        </p:nvSpPr>
        <p:spPr>
          <a:xfrm>
            <a:off x="14255583" y="8303603"/>
            <a:ext cx="3989387" cy="1190625"/>
          </a:xfrm>
          <a:prstGeom prst="rect">
            <a:avLst/>
          </a:prstGeom>
        </p:spPr>
        <p:txBody>
          <a:bodyPr/>
          <a:lstStyle>
            <a:lvl1pPr>
              <a:defRPr sz="4400" baseline="0">
                <a:latin typeface="Franklin Gothic Book" panose="020B0503020102020204" pitchFamily="34" charset="0"/>
              </a:defRPr>
            </a:lvl1pPr>
          </a:lstStyle>
          <a:p>
            <a:pPr lvl="0"/>
            <a:r>
              <a:rPr lang="en-US"/>
              <a:t>Click to edit Master text styles</a:t>
            </a:r>
          </a:p>
        </p:txBody>
      </p:sp>
      <p:sp>
        <p:nvSpPr>
          <p:cNvPr id="18" name="Text Placeholder 2"/>
          <p:cNvSpPr>
            <a:spLocks noGrp="1"/>
          </p:cNvSpPr>
          <p:nvPr>
            <p:ph type="body" sz="quarter" idx="14"/>
          </p:nvPr>
        </p:nvSpPr>
        <p:spPr>
          <a:xfrm>
            <a:off x="1039813" y="8303603"/>
            <a:ext cx="3989387" cy="1190625"/>
          </a:xfrm>
          <a:prstGeom prst="rect">
            <a:avLst/>
          </a:prstGeom>
        </p:spPr>
        <p:txBody>
          <a:bodyPr/>
          <a:lstStyle>
            <a:lvl1pPr>
              <a:defRPr sz="4400" baseline="0">
                <a:latin typeface="Franklin Gothic Book" panose="020B0503020102020204" pitchFamily="34" charset="0"/>
              </a:defRPr>
            </a:lvl1pPr>
          </a:lstStyle>
          <a:p>
            <a:pPr lvl="0"/>
            <a:r>
              <a:rPr lang="en-US"/>
              <a:t>Click to edit Master text styles</a:t>
            </a:r>
          </a:p>
        </p:txBody>
      </p:sp>
      <p:sp>
        <p:nvSpPr>
          <p:cNvPr id="4" name="Text Placeholder 3"/>
          <p:cNvSpPr>
            <a:spLocks noGrp="1"/>
          </p:cNvSpPr>
          <p:nvPr>
            <p:ph type="body" sz="quarter" idx="15"/>
          </p:nvPr>
        </p:nvSpPr>
        <p:spPr>
          <a:xfrm>
            <a:off x="3729038" y="1612900"/>
            <a:ext cx="17857787" cy="2116138"/>
          </a:xfrm>
          <a:prstGeom prst="rect">
            <a:avLst/>
          </a:prstGeom>
        </p:spPr>
        <p:txBody>
          <a:bodyPr/>
          <a:lstStyle>
            <a:lvl1pPr>
              <a:defRPr sz="8000" baseline="0">
                <a:latin typeface="Franklin Gothic Book" panose="020B0503020102020204" pitchFamily="34" charset="0"/>
              </a:defRPr>
            </a:lvl1pPr>
          </a:lstStyle>
          <a:p>
            <a:pPr lvl="0"/>
            <a:r>
              <a:rPr lang="en-US"/>
              <a:t>Click to edit Master text styles</a:t>
            </a:r>
          </a:p>
        </p:txBody>
      </p:sp>
    </p:spTree>
    <p:extLst>
      <p:ext uri="{BB962C8B-B14F-4D97-AF65-F5344CB8AC3E}">
        <p14:creationId xmlns:p14="http://schemas.microsoft.com/office/powerpoint/2010/main" val="356134085"/>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Slide Templa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CAC9B45-CC8F-C06D-D12E-6E3814DDD468}"/>
              </a:ext>
            </a:extLst>
          </p:cNvPr>
          <p:cNvSpPr/>
          <p:nvPr userDrawn="1"/>
        </p:nvSpPr>
        <p:spPr>
          <a:xfrm>
            <a:off x="0" y="2057400"/>
            <a:ext cx="24587200" cy="103378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en-US" dirty="0">
                <a:latin typeface="Open Sans Light"/>
              </a:rPr>
              <a:t>     </a:t>
            </a:r>
          </a:p>
        </p:txBody>
      </p:sp>
      <p:sp>
        <p:nvSpPr>
          <p:cNvPr id="5" name="Text Placeholder 10"/>
          <p:cNvSpPr>
            <a:spLocks noGrp="1"/>
          </p:cNvSpPr>
          <p:nvPr>
            <p:ph type="body" sz="quarter" idx="12"/>
          </p:nvPr>
        </p:nvSpPr>
        <p:spPr>
          <a:xfrm>
            <a:off x="394447" y="383335"/>
            <a:ext cx="23684753" cy="1766888"/>
          </a:xfrm>
          <a:prstGeom prst="rect">
            <a:avLst/>
          </a:prstGeom>
        </p:spPr>
        <p:txBody>
          <a:bodyPr/>
          <a:lstStyle>
            <a:lvl1pPr marL="342900" marR="0" indent="-342900" algn="ctr" defTabSz="1087438" rtl="0" eaLnBrk="0" fontAlgn="base" latinLnBrk="0" hangingPunct="0">
              <a:lnSpc>
                <a:spcPct val="130000"/>
              </a:lnSpc>
              <a:spcBef>
                <a:spcPct val="20000"/>
              </a:spcBef>
              <a:spcAft>
                <a:spcPct val="0"/>
              </a:spcAft>
              <a:buClrTx/>
              <a:buSzTx/>
              <a:buFont typeface="Arial" charset="0"/>
              <a:buNone/>
              <a:tabLst/>
              <a:defRPr sz="8000" baseline="0">
                <a:latin typeface="Franklin Gothic Book" panose="020B0503020102020204" pitchFamily="34" charset="0"/>
              </a:defRPr>
            </a:lvl1pPr>
          </a:lstStyle>
          <a:p>
            <a:pPr lvl="0"/>
            <a:r>
              <a:rPr lang="en-US"/>
              <a:t>Click to edit Master text styles</a:t>
            </a:r>
          </a:p>
        </p:txBody>
      </p:sp>
    </p:spTree>
    <p:extLst>
      <p:ext uri="{BB962C8B-B14F-4D97-AF65-F5344CB8AC3E}">
        <p14:creationId xmlns:p14="http://schemas.microsoft.com/office/powerpoint/2010/main" val="40274763"/>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nk Slide Template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EB69FEC-355E-75B8-B010-5122B60C02FD}"/>
              </a:ext>
            </a:extLst>
          </p:cNvPr>
          <p:cNvSpPr/>
          <p:nvPr userDrawn="1"/>
        </p:nvSpPr>
        <p:spPr>
          <a:xfrm>
            <a:off x="0" y="2108200"/>
            <a:ext cx="24638000" cy="72136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dirty="0">
              <a:latin typeface="Open Sans Light"/>
            </a:endParaRPr>
          </a:p>
        </p:txBody>
      </p:sp>
      <p:sp>
        <p:nvSpPr>
          <p:cNvPr id="7" name="Text Placeholder 10"/>
          <p:cNvSpPr>
            <a:spLocks noGrp="1"/>
          </p:cNvSpPr>
          <p:nvPr>
            <p:ph type="body" sz="quarter" idx="12"/>
          </p:nvPr>
        </p:nvSpPr>
        <p:spPr>
          <a:xfrm>
            <a:off x="5361548" y="383335"/>
            <a:ext cx="14306550" cy="1766888"/>
          </a:xfrm>
          <a:prstGeom prst="rect">
            <a:avLst/>
          </a:prstGeom>
        </p:spPr>
        <p:txBody>
          <a:bodyPr/>
          <a:lstStyle>
            <a:lvl1pPr marL="342900" marR="0" indent="-342900" algn="ctr" defTabSz="1087438" rtl="0" eaLnBrk="0" fontAlgn="base" latinLnBrk="0" hangingPunct="0">
              <a:lnSpc>
                <a:spcPct val="130000"/>
              </a:lnSpc>
              <a:spcBef>
                <a:spcPct val="20000"/>
              </a:spcBef>
              <a:spcAft>
                <a:spcPct val="0"/>
              </a:spcAft>
              <a:buClrTx/>
              <a:buSzTx/>
              <a:buFont typeface="Arial" charset="0"/>
              <a:buNone/>
              <a:tabLst/>
              <a:defRPr sz="8000" baseline="0">
                <a:latin typeface="Franklin Gothic Book" panose="020B0503020102020204" pitchFamily="34" charset="0"/>
              </a:defRPr>
            </a:lvl1pPr>
          </a:lstStyle>
          <a:p>
            <a:pPr lvl="0"/>
            <a:r>
              <a:rPr lang="en-US"/>
              <a:t>Click to edit Master text styles</a:t>
            </a:r>
          </a:p>
        </p:txBody>
      </p:sp>
      <p:sp>
        <p:nvSpPr>
          <p:cNvPr id="10" name="Text Placeholder 9"/>
          <p:cNvSpPr>
            <a:spLocks noGrp="1"/>
          </p:cNvSpPr>
          <p:nvPr>
            <p:ph type="body" sz="quarter" idx="13"/>
          </p:nvPr>
        </p:nvSpPr>
        <p:spPr>
          <a:xfrm>
            <a:off x="4840288" y="9879013"/>
            <a:ext cx="15151100" cy="2187575"/>
          </a:xfrm>
          <a:prstGeom prst="rect">
            <a:avLst/>
          </a:prstGeom>
        </p:spPr>
        <p:txBody>
          <a:bodyPr/>
          <a:lstStyle>
            <a:lvl1pPr>
              <a:defRPr sz="5400" baseline="0">
                <a:latin typeface="Franklin Gothic Book" panose="020B0503020102020204" pitchFamily="34" charset="0"/>
              </a:defRPr>
            </a:lvl1pPr>
          </a:lstStyle>
          <a:p>
            <a:pPr lvl="0"/>
            <a:r>
              <a:rPr lang="en-US"/>
              <a:t>Click to edit Master text styles</a:t>
            </a:r>
          </a:p>
        </p:txBody>
      </p:sp>
    </p:spTree>
    <p:extLst>
      <p:ext uri="{BB962C8B-B14F-4D97-AF65-F5344CB8AC3E}">
        <p14:creationId xmlns:p14="http://schemas.microsoft.com/office/powerpoint/2010/main" val="2099612517"/>
      </p:ext>
    </p:extLst>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Numbered Full Slide Template">
    <p:spTree>
      <p:nvGrpSpPr>
        <p:cNvPr id="1" name=""/>
        <p:cNvGrpSpPr/>
        <p:nvPr/>
      </p:nvGrpSpPr>
      <p:grpSpPr>
        <a:xfrm>
          <a:off x="0" y="0"/>
          <a:ext cx="0" cy="0"/>
          <a:chOff x="0" y="0"/>
          <a:chExt cx="0" cy="0"/>
        </a:xfrm>
      </p:grpSpPr>
      <p:sp>
        <p:nvSpPr>
          <p:cNvPr id="2" name="Title 20">
            <a:extLst>
              <a:ext uri="{FF2B5EF4-FFF2-40B4-BE49-F238E27FC236}">
                <a16:creationId xmlns:a16="http://schemas.microsoft.com/office/drawing/2014/main" id="{2C8143C9-7BCE-24EA-6597-A0E8F6A35ADB}"/>
              </a:ext>
            </a:extLst>
          </p:cNvPr>
          <p:cNvSpPr txBox="1">
            <a:spLocks/>
          </p:cNvSpPr>
          <p:nvPr userDrawn="1"/>
        </p:nvSpPr>
        <p:spPr bwMode="auto">
          <a:xfrm>
            <a:off x="2306638" y="2546350"/>
            <a:ext cx="1735137" cy="1447800"/>
          </a:xfrm>
          <a:prstGeom prst="rect">
            <a:avLst/>
          </a:prstGeom>
          <a:noFill/>
          <a:ln>
            <a:noFill/>
          </a:ln>
        </p:spPr>
        <p:txBody>
          <a:bodyPr anchor="ctr">
            <a:spAutoFit/>
          </a:bodyPr>
          <a:lstStyle>
            <a:lvl1pPr defTabSz="457200" eaLnBrk="0" hangingPunct="0">
              <a:defRPr sz="4300">
                <a:solidFill>
                  <a:schemeClr val="tx1"/>
                </a:solidFill>
                <a:latin typeface="Calibri" charset="0"/>
                <a:ea typeface="ＭＳ Ｐゴシック" charset="0"/>
                <a:cs typeface="ＭＳ Ｐゴシック" charset="0"/>
              </a:defRPr>
            </a:lvl1pPr>
            <a:lvl2pPr marL="742950" indent="-285750" defTabSz="457200" eaLnBrk="0" hangingPunct="0">
              <a:defRPr sz="4300">
                <a:solidFill>
                  <a:schemeClr val="tx1"/>
                </a:solidFill>
                <a:latin typeface="Calibri" charset="0"/>
                <a:ea typeface="ＭＳ Ｐゴシック" charset="0"/>
              </a:defRPr>
            </a:lvl2pPr>
            <a:lvl3pPr marL="1143000" indent="-228600" defTabSz="457200" eaLnBrk="0" hangingPunct="0">
              <a:defRPr sz="4300">
                <a:solidFill>
                  <a:schemeClr val="tx1"/>
                </a:solidFill>
                <a:latin typeface="Calibri" charset="0"/>
                <a:ea typeface="ＭＳ Ｐゴシック" charset="0"/>
              </a:defRPr>
            </a:lvl3pPr>
            <a:lvl4pPr marL="1600200" indent="-228600" defTabSz="457200" eaLnBrk="0" hangingPunct="0">
              <a:defRPr sz="4300">
                <a:solidFill>
                  <a:schemeClr val="tx1"/>
                </a:solidFill>
                <a:latin typeface="Calibri" charset="0"/>
                <a:ea typeface="ＭＳ Ｐゴシック" charset="0"/>
              </a:defRPr>
            </a:lvl4pPr>
            <a:lvl5pPr marL="2057400" indent="-228600" defTabSz="457200" eaLnBrk="0" hangingPunct="0">
              <a:defRPr sz="4300">
                <a:solidFill>
                  <a:schemeClr val="tx1"/>
                </a:solidFill>
                <a:latin typeface="Calibri" charset="0"/>
                <a:ea typeface="ＭＳ Ｐゴシック" charset="0"/>
              </a:defRPr>
            </a:lvl5pPr>
            <a:lvl6pPr marL="2514600" indent="-228600" eaLnBrk="0" fontAlgn="base" hangingPunct="0">
              <a:spcBef>
                <a:spcPct val="0"/>
              </a:spcBef>
              <a:spcAft>
                <a:spcPct val="0"/>
              </a:spcAft>
              <a:defRPr sz="4300">
                <a:solidFill>
                  <a:schemeClr val="tx1"/>
                </a:solidFill>
                <a:latin typeface="Calibri" charset="0"/>
                <a:ea typeface="ＭＳ Ｐゴシック" charset="0"/>
              </a:defRPr>
            </a:lvl6pPr>
            <a:lvl7pPr marL="2971800" indent="-228600" eaLnBrk="0" fontAlgn="base" hangingPunct="0">
              <a:spcBef>
                <a:spcPct val="0"/>
              </a:spcBef>
              <a:spcAft>
                <a:spcPct val="0"/>
              </a:spcAft>
              <a:defRPr sz="4300">
                <a:solidFill>
                  <a:schemeClr val="tx1"/>
                </a:solidFill>
                <a:latin typeface="Calibri" charset="0"/>
                <a:ea typeface="ＭＳ Ｐゴシック" charset="0"/>
              </a:defRPr>
            </a:lvl7pPr>
            <a:lvl8pPr marL="3429000" indent="-228600" eaLnBrk="0" fontAlgn="base" hangingPunct="0">
              <a:spcBef>
                <a:spcPct val="0"/>
              </a:spcBef>
              <a:spcAft>
                <a:spcPct val="0"/>
              </a:spcAft>
              <a:defRPr sz="4300">
                <a:solidFill>
                  <a:schemeClr val="tx1"/>
                </a:solidFill>
                <a:latin typeface="Calibri" charset="0"/>
                <a:ea typeface="ＭＳ Ｐゴシック" charset="0"/>
              </a:defRPr>
            </a:lvl8pPr>
            <a:lvl9pPr marL="3886200" indent="-228600" eaLnBrk="0" fontAlgn="base" hangingPunct="0">
              <a:spcBef>
                <a:spcPct val="0"/>
              </a:spcBef>
              <a:spcAft>
                <a:spcPct val="0"/>
              </a:spcAft>
              <a:defRPr sz="4300">
                <a:solidFill>
                  <a:schemeClr val="tx1"/>
                </a:solidFill>
                <a:latin typeface="Calibri" charset="0"/>
                <a:ea typeface="ＭＳ Ｐゴシック" charset="0"/>
              </a:defRPr>
            </a:lvl9pPr>
          </a:lstStyle>
          <a:p>
            <a:pPr algn="ctr" eaLnBrk="1" hangingPunct="1">
              <a:defRPr/>
            </a:pPr>
            <a:r>
              <a:rPr lang="en-US" sz="8800" dirty="0">
                <a:solidFill>
                  <a:schemeClr val="accent1"/>
                </a:solidFill>
                <a:latin typeface="Franklin Gothic Demi"/>
                <a:cs typeface="Franklin Gothic Demi"/>
              </a:rPr>
              <a:t>01 </a:t>
            </a:r>
          </a:p>
        </p:txBody>
      </p:sp>
      <p:sp>
        <p:nvSpPr>
          <p:cNvPr id="3" name="Title 20">
            <a:extLst>
              <a:ext uri="{FF2B5EF4-FFF2-40B4-BE49-F238E27FC236}">
                <a16:creationId xmlns:a16="http://schemas.microsoft.com/office/drawing/2014/main" id="{0C577884-C869-4728-269F-F2569CA62ADA}"/>
              </a:ext>
            </a:extLst>
          </p:cNvPr>
          <p:cNvSpPr txBox="1">
            <a:spLocks/>
          </p:cNvSpPr>
          <p:nvPr userDrawn="1"/>
        </p:nvSpPr>
        <p:spPr bwMode="auto">
          <a:xfrm>
            <a:off x="11890375" y="2549525"/>
            <a:ext cx="1735138" cy="1446213"/>
          </a:xfrm>
          <a:prstGeom prst="rect">
            <a:avLst/>
          </a:prstGeom>
          <a:noFill/>
          <a:ln>
            <a:noFill/>
          </a:ln>
        </p:spPr>
        <p:txBody>
          <a:bodyPr anchor="ctr">
            <a:spAutoFit/>
          </a:bodyPr>
          <a:lstStyle>
            <a:lvl1pPr defTabSz="457200" eaLnBrk="0" hangingPunct="0">
              <a:defRPr sz="4300">
                <a:solidFill>
                  <a:schemeClr val="tx1"/>
                </a:solidFill>
                <a:latin typeface="Calibri" charset="0"/>
                <a:ea typeface="ＭＳ Ｐゴシック" charset="0"/>
                <a:cs typeface="ＭＳ Ｐゴシック" charset="0"/>
              </a:defRPr>
            </a:lvl1pPr>
            <a:lvl2pPr marL="742950" indent="-285750" defTabSz="457200" eaLnBrk="0" hangingPunct="0">
              <a:defRPr sz="4300">
                <a:solidFill>
                  <a:schemeClr val="tx1"/>
                </a:solidFill>
                <a:latin typeface="Calibri" charset="0"/>
                <a:ea typeface="ＭＳ Ｐゴシック" charset="0"/>
              </a:defRPr>
            </a:lvl2pPr>
            <a:lvl3pPr marL="1143000" indent="-228600" defTabSz="457200" eaLnBrk="0" hangingPunct="0">
              <a:defRPr sz="4300">
                <a:solidFill>
                  <a:schemeClr val="tx1"/>
                </a:solidFill>
                <a:latin typeface="Calibri" charset="0"/>
                <a:ea typeface="ＭＳ Ｐゴシック" charset="0"/>
              </a:defRPr>
            </a:lvl3pPr>
            <a:lvl4pPr marL="1600200" indent="-228600" defTabSz="457200" eaLnBrk="0" hangingPunct="0">
              <a:defRPr sz="4300">
                <a:solidFill>
                  <a:schemeClr val="tx1"/>
                </a:solidFill>
                <a:latin typeface="Calibri" charset="0"/>
                <a:ea typeface="ＭＳ Ｐゴシック" charset="0"/>
              </a:defRPr>
            </a:lvl4pPr>
            <a:lvl5pPr marL="2057400" indent="-228600" defTabSz="457200" eaLnBrk="0" hangingPunct="0">
              <a:defRPr sz="4300">
                <a:solidFill>
                  <a:schemeClr val="tx1"/>
                </a:solidFill>
                <a:latin typeface="Calibri" charset="0"/>
                <a:ea typeface="ＭＳ Ｐゴシック" charset="0"/>
              </a:defRPr>
            </a:lvl5pPr>
            <a:lvl6pPr marL="2514600" indent="-228600" eaLnBrk="0" fontAlgn="base" hangingPunct="0">
              <a:spcBef>
                <a:spcPct val="0"/>
              </a:spcBef>
              <a:spcAft>
                <a:spcPct val="0"/>
              </a:spcAft>
              <a:defRPr sz="4300">
                <a:solidFill>
                  <a:schemeClr val="tx1"/>
                </a:solidFill>
                <a:latin typeface="Calibri" charset="0"/>
                <a:ea typeface="ＭＳ Ｐゴシック" charset="0"/>
              </a:defRPr>
            </a:lvl6pPr>
            <a:lvl7pPr marL="2971800" indent="-228600" eaLnBrk="0" fontAlgn="base" hangingPunct="0">
              <a:spcBef>
                <a:spcPct val="0"/>
              </a:spcBef>
              <a:spcAft>
                <a:spcPct val="0"/>
              </a:spcAft>
              <a:defRPr sz="4300">
                <a:solidFill>
                  <a:schemeClr val="tx1"/>
                </a:solidFill>
                <a:latin typeface="Calibri" charset="0"/>
                <a:ea typeface="ＭＳ Ｐゴシック" charset="0"/>
              </a:defRPr>
            </a:lvl7pPr>
            <a:lvl8pPr marL="3429000" indent="-228600" eaLnBrk="0" fontAlgn="base" hangingPunct="0">
              <a:spcBef>
                <a:spcPct val="0"/>
              </a:spcBef>
              <a:spcAft>
                <a:spcPct val="0"/>
              </a:spcAft>
              <a:defRPr sz="4300">
                <a:solidFill>
                  <a:schemeClr val="tx1"/>
                </a:solidFill>
                <a:latin typeface="Calibri" charset="0"/>
                <a:ea typeface="ＭＳ Ｐゴシック" charset="0"/>
              </a:defRPr>
            </a:lvl8pPr>
            <a:lvl9pPr marL="3886200" indent="-228600" eaLnBrk="0" fontAlgn="base" hangingPunct="0">
              <a:spcBef>
                <a:spcPct val="0"/>
              </a:spcBef>
              <a:spcAft>
                <a:spcPct val="0"/>
              </a:spcAft>
              <a:defRPr sz="4300">
                <a:solidFill>
                  <a:schemeClr val="tx1"/>
                </a:solidFill>
                <a:latin typeface="Calibri" charset="0"/>
                <a:ea typeface="ＭＳ Ｐゴシック" charset="0"/>
              </a:defRPr>
            </a:lvl9pPr>
          </a:lstStyle>
          <a:p>
            <a:pPr algn="ctr" eaLnBrk="1" hangingPunct="1">
              <a:defRPr/>
            </a:pPr>
            <a:r>
              <a:rPr lang="en-US" sz="8800" dirty="0">
                <a:solidFill>
                  <a:schemeClr val="accent4"/>
                </a:solidFill>
                <a:latin typeface="Franklin Gothic Demi"/>
                <a:cs typeface="Franklin Gothic Demi"/>
              </a:rPr>
              <a:t>02 </a:t>
            </a:r>
          </a:p>
        </p:txBody>
      </p:sp>
      <p:sp>
        <p:nvSpPr>
          <p:cNvPr id="4" name="Title 20">
            <a:extLst>
              <a:ext uri="{FF2B5EF4-FFF2-40B4-BE49-F238E27FC236}">
                <a16:creationId xmlns:a16="http://schemas.microsoft.com/office/drawing/2014/main" id="{6EDC5612-F2BE-2D32-5B2A-45642FD55CBA}"/>
              </a:ext>
            </a:extLst>
          </p:cNvPr>
          <p:cNvSpPr txBox="1">
            <a:spLocks/>
          </p:cNvSpPr>
          <p:nvPr userDrawn="1"/>
        </p:nvSpPr>
        <p:spPr bwMode="auto">
          <a:xfrm>
            <a:off x="2112963" y="7470775"/>
            <a:ext cx="1735137" cy="1446213"/>
          </a:xfrm>
          <a:prstGeom prst="rect">
            <a:avLst/>
          </a:prstGeom>
        </p:spPr>
        <p:txBody>
          <a:bodyPr anchor="ctr">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fontAlgn="auto">
              <a:spcAft>
                <a:spcPts val="0"/>
              </a:spcAft>
              <a:defRPr/>
            </a:pPr>
            <a:r>
              <a:rPr lang="en-US" sz="8800" dirty="0">
                <a:solidFill>
                  <a:schemeClr val="accent5"/>
                </a:solidFill>
                <a:latin typeface="Franklin Gothic Demi"/>
                <a:cs typeface="Franklin Gothic Demi"/>
              </a:rPr>
              <a:t>03 </a:t>
            </a:r>
          </a:p>
        </p:txBody>
      </p:sp>
      <p:sp>
        <p:nvSpPr>
          <p:cNvPr id="5" name="Title 20">
            <a:extLst>
              <a:ext uri="{FF2B5EF4-FFF2-40B4-BE49-F238E27FC236}">
                <a16:creationId xmlns:a16="http://schemas.microsoft.com/office/drawing/2014/main" id="{34D7F4CC-EED4-DA49-ED4B-8CDB9F409BD9}"/>
              </a:ext>
            </a:extLst>
          </p:cNvPr>
          <p:cNvSpPr txBox="1">
            <a:spLocks/>
          </p:cNvSpPr>
          <p:nvPr userDrawn="1"/>
        </p:nvSpPr>
        <p:spPr bwMode="auto">
          <a:xfrm>
            <a:off x="11890375" y="7470775"/>
            <a:ext cx="1735138" cy="1446213"/>
          </a:xfrm>
          <a:prstGeom prst="rect">
            <a:avLst/>
          </a:prstGeom>
          <a:noFill/>
          <a:ln>
            <a:noFill/>
          </a:ln>
        </p:spPr>
        <p:txBody>
          <a:bodyPr anchor="ctr">
            <a:spAutoFit/>
          </a:bodyPr>
          <a:lstStyle>
            <a:lvl1pPr defTabSz="457200" eaLnBrk="0" hangingPunct="0">
              <a:defRPr sz="4300">
                <a:solidFill>
                  <a:schemeClr val="tx1"/>
                </a:solidFill>
                <a:latin typeface="Calibri" charset="0"/>
                <a:ea typeface="ＭＳ Ｐゴシック" charset="0"/>
                <a:cs typeface="ＭＳ Ｐゴシック" charset="0"/>
              </a:defRPr>
            </a:lvl1pPr>
            <a:lvl2pPr marL="742950" indent="-285750" defTabSz="457200" eaLnBrk="0" hangingPunct="0">
              <a:defRPr sz="4300">
                <a:solidFill>
                  <a:schemeClr val="tx1"/>
                </a:solidFill>
                <a:latin typeface="Calibri" charset="0"/>
                <a:ea typeface="ＭＳ Ｐゴシック" charset="0"/>
              </a:defRPr>
            </a:lvl2pPr>
            <a:lvl3pPr marL="1143000" indent="-228600" defTabSz="457200" eaLnBrk="0" hangingPunct="0">
              <a:defRPr sz="4300">
                <a:solidFill>
                  <a:schemeClr val="tx1"/>
                </a:solidFill>
                <a:latin typeface="Calibri" charset="0"/>
                <a:ea typeface="ＭＳ Ｐゴシック" charset="0"/>
              </a:defRPr>
            </a:lvl3pPr>
            <a:lvl4pPr marL="1600200" indent="-228600" defTabSz="457200" eaLnBrk="0" hangingPunct="0">
              <a:defRPr sz="4300">
                <a:solidFill>
                  <a:schemeClr val="tx1"/>
                </a:solidFill>
                <a:latin typeface="Calibri" charset="0"/>
                <a:ea typeface="ＭＳ Ｐゴシック" charset="0"/>
              </a:defRPr>
            </a:lvl4pPr>
            <a:lvl5pPr marL="2057400" indent="-228600" defTabSz="457200" eaLnBrk="0" hangingPunct="0">
              <a:defRPr sz="4300">
                <a:solidFill>
                  <a:schemeClr val="tx1"/>
                </a:solidFill>
                <a:latin typeface="Calibri" charset="0"/>
                <a:ea typeface="ＭＳ Ｐゴシック" charset="0"/>
              </a:defRPr>
            </a:lvl5pPr>
            <a:lvl6pPr marL="2514600" indent="-228600" eaLnBrk="0" fontAlgn="base" hangingPunct="0">
              <a:spcBef>
                <a:spcPct val="0"/>
              </a:spcBef>
              <a:spcAft>
                <a:spcPct val="0"/>
              </a:spcAft>
              <a:defRPr sz="4300">
                <a:solidFill>
                  <a:schemeClr val="tx1"/>
                </a:solidFill>
                <a:latin typeface="Calibri" charset="0"/>
                <a:ea typeface="ＭＳ Ｐゴシック" charset="0"/>
              </a:defRPr>
            </a:lvl6pPr>
            <a:lvl7pPr marL="2971800" indent="-228600" eaLnBrk="0" fontAlgn="base" hangingPunct="0">
              <a:spcBef>
                <a:spcPct val="0"/>
              </a:spcBef>
              <a:spcAft>
                <a:spcPct val="0"/>
              </a:spcAft>
              <a:defRPr sz="4300">
                <a:solidFill>
                  <a:schemeClr val="tx1"/>
                </a:solidFill>
                <a:latin typeface="Calibri" charset="0"/>
                <a:ea typeface="ＭＳ Ｐゴシック" charset="0"/>
              </a:defRPr>
            </a:lvl7pPr>
            <a:lvl8pPr marL="3429000" indent="-228600" eaLnBrk="0" fontAlgn="base" hangingPunct="0">
              <a:spcBef>
                <a:spcPct val="0"/>
              </a:spcBef>
              <a:spcAft>
                <a:spcPct val="0"/>
              </a:spcAft>
              <a:defRPr sz="4300">
                <a:solidFill>
                  <a:schemeClr val="tx1"/>
                </a:solidFill>
                <a:latin typeface="Calibri" charset="0"/>
                <a:ea typeface="ＭＳ Ｐゴシック" charset="0"/>
              </a:defRPr>
            </a:lvl8pPr>
            <a:lvl9pPr marL="3886200" indent="-228600" eaLnBrk="0" fontAlgn="base" hangingPunct="0">
              <a:spcBef>
                <a:spcPct val="0"/>
              </a:spcBef>
              <a:spcAft>
                <a:spcPct val="0"/>
              </a:spcAft>
              <a:defRPr sz="4300">
                <a:solidFill>
                  <a:schemeClr val="tx1"/>
                </a:solidFill>
                <a:latin typeface="Calibri" charset="0"/>
                <a:ea typeface="ＭＳ Ｐゴシック" charset="0"/>
              </a:defRPr>
            </a:lvl9pPr>
          </a:lstStyle>
          <a:p>
            <a:pPr algn="ctr" eaLnBrk="1" hangingPunct="1">
              <a:defRPr/>
            </a:pPr>
            <a:r>
              <a:rPr lang="en-US" sz="8800" dirty="0">
                <a:solidFill>
                  <a:srgbClr val="B1B1B1"/>
                </a:solidFill>
                <a:latin typeface="Franklin Gothic Demi"/>
                <a:cs typeface="Franklin Gothic Demi"/>
              </a:rPr>
              <a:t>04</a:t>
            </a:r>
            <a:r>
              <a:rPr lang="en-US" sz="8800" dirty="0">
                <a:solidFill>
                  <a:srgbClr val="B1B1B1"/>
                </a:solidFill>
                <a:latin typeface="Open Sans" charset="0"/>
                <a:cs typeface="Open Sans" charset="0"/>
              </a:rPr>
              <a:t> </a:t>
            </a:r>
          </a:p>
        </p:txBody>
      </p:sp>
      <p:sp>
        <p:nvSpPr>
          <p:cNvPr id="16" name="Text Placeholder 12"/>
          <p:cNvSpPr>
            <a:spLocks noGrp="1"/>
          </p:cNvSpPr>
          <p:nvPr>
            <p:ph type="body" sz="quarter" idx="10"/>
          </p:nvPr>
        </p:nvSpPr>
        <p:spPr>
          <a:xfrm>
            <a:off x="358588" y="484188"/>
            <a:ext cx="23684100" cy="1738312"/>
          </a:xfrm>
          <a:prstGeom prst="rect">
            <a:avLst/>
          </a:prstGeom>
        </p:spPr>
        <p:txBody>
          <a:bodyPr/>
          <a:lstStyle>
            <a:lvl1pPr>
              <a:defRPr sz="8000" baseline="0">
                <a:latin typeface="Franklin Gothic Demi" panose="020B0703020102020204" pitchFamily="34" charset="0"/>
              </a:defRPr>
            </a:lvl1pPr>
          </a:lstStyle>
          <a:p>
            <a:pPr lvl="0"/>
            <a:r>
              <a:rPr lang="en-US"/>
              <a:t>Click to edit Master text styles</a:t>
            </a:r>
          </a:p>
        </p:txBody>
      </p:sp>
      <p:sp>
        <p:nvSpPr>
          <p:cNvPr id="19" name="Text Placeholder 14"/>
          <p:cNvSpPr>
            <a:spLocks noGrp="1"/>
          </p:cNvSpPr>
          <p:nvPr>
            <p:ph type="body" sz="quarter" idx="13"/>
          </p:nvPr>
        </p:nvSpPr>
        <p:spPr>
          <a:xfrm>
            <a:off x="4042335" y="7950199"/>
            <a:ext cx="7459382" cy="4594412"/>
          </a:xfrm>
          <a:prstGeom prst="rect">
            <a:avLst/>
          </a:prstGeom>
        </p:spPr>
        <p:txBody>
          <a:bodyPr/>
          <a:lstStyle>
            <a:lvl1pPr marL="0" indent="0" algn="l">
              <a:lnSpc>
                <a:spcPct val="100000"/>
              </a:lnSpc>
              <a:spcBef>
                <a:spcPts val="0"/>
              </a:spcBef>
              <a:defRPr sz="4400" baseline="0">
                <a:latin typeface="Franklin Gothic Demi" panose="020B0703020102020204" pitchFamily="34" charset="0"/>
              </a:defRPr>
            </a:lvl1pPr>
          </a:lstStyle>
          <a:p>
            <a:pPr lvl="0"/>
            <a:r>
              <a:rPr lang="en-US"/>
              <a:t>Click to edit Master text styles</a:t>
            </a:r>
          </a:p>
          <a:p>
            <a:pPr lvl="1"/>
            <a:r>
              <a:rPr lang="en-US"/>
              <a:t>Second level</a:t>
            </a:r>
          </a:p>
        </p:txBody>
      </p:sp>
      <p:sp>
        <p:nvSpPr>
          <p:cNvPr id="21" name="Text Placeholder 14"/>
          <p:cNvSpPr>
            <a:spLocks noGrp="1"/>
          </p:cNvSpPr>
          <p:nvPr>
            <p:ph type="body" sz="quarter" idx="14"/>
          </p:nvPr>
        </p:nvSpPr>
        <p:spPr>
          <a:xfrm>
            <a:off x="4042335" y="2873561"/>
            <a:ext cx="7459382" cy="4594412"/>
          </a:xfrm>
          <a:prstGeom prst="rect">
            <a:avLst/>
          </a:prstGeom>
        </p:spPr>
        <p:txBody>
          <a:bodyPr/>
          <a:lstStyle>
            <a:lvl1pPr marL="0" indent="0" algn="l">
              <a:lnSpc>
                <a:spcPct val="100000"/>
              </a:lnSpc>
              <a:spcBef>
                <a:spcPts val="0"/>
              </a:spcBef>
              <a:defRPr sz="4400" baseline="0">
                <a:latin typeface="Franklin Gothic Demi" panose="020B0703020102020204" pitchFamily="34" charset="0"/>
              </a:defRPr>
            </a:lvl1pPr>
          </a:lstStyle>
          <a:p>
            <a:pPr lvl="0"/>
            <a:r>
              <a:rPr lang="en-US"/>
              <a:t>Click to edit Master text styles</a:t>
            </a:r>
          </a:p>
          <a:p>
            <a:pPr lvl="1"/>
            <a:r>
              <a:rPr lang="en-US"/>
              <a:t>Second level</a:t>
            </a:r>
          </a:p>
        </p:txBody>
      </p:sp>
      <p:sp>
        <p:nvSpPr>
          <p:cNvPr id="22" name="Text Placeholder 14"/>
          <p:cNvSpPr>
            <a:spLocks noGrp="1"/>
          </p:cNvSpPr>
          <p:nvPr>
            <p:ph type="body" sz="quarter" idx="15"/>
          </p:nvPr>
        </p:nvSpPr>
        <p:spPr>
          <a:xfrm>
            <a:off x="13625979" y="2873561"/>
            <a:ext cx="7459382" cy="4594412"/>
          </a:xfrm>
          <a:prstGeom prst="rect">
            <a:avLst/>
          </a:prstGeom>
        </p:spPr>
        <p:txBody>
          <a:bodyPr/>
          <a:lstStyle>
            <a:lvl1pPr marL="0" indent="0" algn="l">
              <a:lnSpc>
                <a:spcPct val="100000"/>
              </a:lnSpc>
              <a:spcBef>
                <a:spcPts val="0"/>
              </a:spcBef>
              <a:defRPr sz="4400" baseline="0">
                <a:latin typeface="Franklin Gothic Demi" panose="020B0703020102020204" pitchFamily="34" charset="0"/>
              </a:defRPr>
            </a:lvl1pPr>
          </a:lstStyle>
          <a:p>
            <a:pPr lvl="0"/>
            <a:r>
              <a:rPr lang="en-US"/>
              <a:t>Click to edit Master text styles</a:t>
            </a:r>
          </a:p>
          <a:p>
            <a:pPr lvl="1"/>
            <a:r>
              <a:rPr lang="en-US"/>
              <a:t>Second level</a:t>
            </a:r>
          </a:p>
        </p:txBody>
      </p:sp>
      <p:sp>
        <p:nvSpPr>
          <p:cNvPr id="23" name="Text Placeholder 14"/>
          <p:cNvSpPr>
            <a:spLocks noGrp="1"/>
          </p:cNvSpPr>
          <p:nvPr>
            <p:ph type="body" sz="quarter" idx="16"/>
          </p:nvPr>
        </p:nvSpPr>
        <p:spPr>
          <a:xfrm>
            <a:off x="13625978" y="8119034"/>
            <a:ext cx="7459382" cy="4594412"/>
          </a:xfrm>
          <a:prstGeom prst="rect">
            <a:avLst/>
          </a:prstGeom>
        </p:spPr>
        <p:txBody>
          <a:bodyPr/>
          <a:lstStyle>
            <a:lvl1pPr marL="0" indent="0" algn="l">
              <a:lnSpc>
                <a:spcPct val="100000"/>
              </a:lnSpc>
              <a:spcBef>
                <a:spcPts val="0"/>
              </a:spcBef>
              <a:defRPr sz="4400" baseline="0">
                <a:latin typeface="Franklin Gothic Demi" panose="020B0703020102020204" pitchFamily="34" charset="0"/>
              </a:defRPr>
            </a:lvl1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856774540"/>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Slide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5FEA227-8180-A8B0-F552-0855A4DB954C}"/>
              </a:ext>
            </a:extLst>
          </p:cNvPr>
          <p:cNvSpPr/>
          <p:nvPr userDrawn="1"/>
        </p:nvSpPr>
        <p:spPr>
          <a:xfrm>
            <a:off x="11461750" y="12409488"/>
            <a:ext cx="1463675" cy="1306512"/>
          </a:xfrm>
          <a:prstGeom prst="rect">
            <a:avLst/>
          </a:prstGeom>
          <a:solidFill>
            <a:srgbClr val="212F3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1087444" eaLnBrk="1" fontAlgn="auto" hangingPunct="1">
              <a:spcBef>
                <a:spcPts val="0"/>
              </a:spcBef>
              <a:spcAft>
                <a:spcPts val="0"/>
              </a:spcAft>
              <a:defRPr/>
            </a:pPr>
            <a:endParaRPr lang="en-US" dirty="0">
              <a:latin typeface="Open Sans Light"/>
            </a:endParaRPr>
          </a:p>
        </p:txBody>
      </p:sp>
      <p:pic>
        <p:nvPicPr>
          <p:cNvPr id="3" name="Picture 1" descr="cd-icon.png">
            <a:extLst>
              <a:ext uri="{FF2B5EF4-FFF2-40B4-BE49-F238E27FC236}">
                <a16:creationId xmlns:a16="http://schemas.microsoft.com/office/drawing/2014/main" id="{06B2B742-42DD-73EA-F667-799FB7EEF18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718925" y="12641263"/>
            <a:ext cx="949325" cy="81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0476302"/>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Title Slides Template">
    <p:spTree>
      <p:nvGrpSpPr>
        <p:cNvPr id="1" name=""/>
        <p:cNvGrpSpPr/>
        <p:nvPr/>
      </p:nvGrpSpPr>
      <p:grpSpPr>
        <a:xfrm>
          <a:off x="0" y="0"/>
          <a:ext cx="0" cy="0"/>
          <a:chOff x="0" y="0"/>
          <a:chExt cx="0" cy="0"/>
        </a:xfrm>
      </p:grpSpPr>
      <p:pic>
        <p:nvPicPr>
          <p:cNvPr id="2" name="Picture Placeholder 2" descr="gavel-crop-tall.jpg">
            <a:extLst>
              <a:ext uri="{FF2B5EF4-FFF2-40B4-BE49-F238E27FC236}">
                <a16:creationId xmlns:a16="http://schemas.microsoft.com/office/drawing/2014/main" id="{60D8F137-30B6-BC49-6E57-21C08F49300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5595600" cy="137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reeform 2">
            <a:extLst>
              <a:ext uri="{FF2B5EF4-FFF2-40B4-BE49-F238E27FC236}">
                <a16:creationId xmlns:a16="http://schemas.microsoft.com/office/drawing/2014/main" id="{89FE9CCA-2D96-976D-D701-C33B5CFFD964}"/>
              </a:ext>
            </a:extLst>
          </p:cNvPr>
          <p:cNvSpPr>
            <a:spLocks/>
          </p:cNvSpPr>
          <p:nvPr userDrawn="1"/>
        </p:nvSpPr>
        <p:spPr bwMode="auto">
          <a:xfrm>
            <a:off x="12588875" y="-38100"/>
            <a:ext cx="11836400" cy="13754100"/>
          </a:xfrm>
          <a:custGeom>
            <a:avLst/>
            <a:gdLst>
              <a:gd name="T0" fmla="*/ 11811000 w 11836400"/>
              <a:gd name="T1" fmla="*/ 12700 h 13754100"/>
              <a:gd name="T2" fmla="*/ 11836400 w 11836400"/>
              <a:gd name="T3" fmla="*/ 13754100 h 13754100"/>
              <a:gd name="T4" fmla="*/ 0 w 11836400"/>
              <a:gd name="T5" fmla="*/ 13741400 h 13754100"/>
              <a:gd name="T6" fmla="*/ 2921000 w 11836400"/>
              <a:gd name="T7" fmla="*/ 0 h 13754100"/>
              <a:gd name="T8" fmla="*/ 11811000 w 11836400"/>
              <a:gd name="T9" fmla="*/ 12700 h 13754100"/>
              <a:gd name="T10" fmla="*/ 0 60000 65536"/>
              <a:gd name="T11" fmla="*/ 0 60000 65536"/>
              <a:gd name="T12" fmla="*/ 0 60000 65536"/>
              <a:gd name="T13" fmla="*/ 0 60000 65536"/>
              <a:gd name="T14" fmla="*/ 0 60000 65536"/>
              <a:gd name="T15" fmla="*/ 0 w 11836400"/>
              <a:gd name="T16" fmla="*/ 0 h 13754100"/>
              <a:gd name="T17" fmla="*/ 11836400 w 11836400"/>
              <a:gd name="T18" fmla="*/ 13754100 h 13754100"/>
            </a:gdLst>
            <a:ahLst/>
            <a:cxnLst>
              <a:cxn ang="T10">
                <a:pos x="T0" y="T1"/>
              </a:cxn>
              <a:cxn ang="T11">
                <a:pos x="T2" y="T3"/>
              </a:cxn>
              <a:cxn ang="T12">
                <a:pos x="T4" y="T5"/>
              </a:cxn>
              <a:cxn ang="T13">
                <a:pos x="T6" y="T7"/>
              </a:cxn>
              <a:cxn ang="T14">
                <a:pos x="T8" y="T9"/>
              </a:cxn>
            </a:cxnLst>
            <a:rect l="T15" t="T16" r="T17" b="T18"/>
            <a:pathLst>
              <a:path w="11836400" h="13754100">
                <a:moveTo>
                  <a:pt x="11811000" y="12700"/>
                </a:moveTo>
                <a:cubicBezTo>
                  <a:pt x="11819467" y="4593167"/>
                  <a:pt x="11827933" y="9173633"/>
                  <a:pt x="11836400" y="13754100"/>
                </a:cubicBezTo>
                <a:lnTo>
                  <a:pt x="0" y="13741400"/>
                </a:lnTo>
                <a:cubicBezTo>
                  <a:pt x="1011767" y="8911167"/>
                  <a:pt x="1909233" y="4957233"/>
                  <a:pt x="2921000" y="0"/>
                </a:cubicBezTo>
                <a:lnTo>
                  <a:pt x="11811000" y="12700"/>
                </a:lnTo>
                <a:close/>
              </a:path>
            </a:pathLst>
          </a:custGeom>
          <a:solidFill>
            <a:srgbClr val="7089B1"/>
          </a:solidFill>
          <a:ln>
            <a:noFill/>
          </a:ln>
          <a:effectLst>
            <a:outerShdw blurRad="40000" dist="23000" dir="5400000" rotWithShape="0">
              <a:srgbClr val="000000">
                <a:alpha val="34998"/>
              </a:srgbClr>
            </a:outerShdw>
          </a:effectLst>
        </p:spPr>
        <p:txBody>
          <a:bodyPr anchor="ctr"/>
          <a:lstStyle/>
          <a:p>
            <a:pPr algn="ctr" eaLnBrk="1" hangingPunct="1">
              <a:defRPr/>
            </a:pPr>
            <a:r>
              <a:rPr lang="en-US" dirty="0">
                <a:solidFill>
                  <a:schemeClr val="accent3"/>
                </a:solidFill>
                <a:latin typeface="Open Sans Light"/>
                <a:ea typeface="+mn-ea"/>
              </a:rPr>
              <a:t>    </a:t>
            </a:r>
          </a:p>
        </p:txBody>
      </p:sp>
      <p:sp>
        <p:nvSpPr>
          <p:cNvPr id="10" name="Text Placeholder 9"/>
          <p:cNvSpPr>
            <a:spLocks noGrp="1"/>
          </p:cNvSpPr>
          <p:nvPr>
            <p:ph type="body" sz="quarter" idx="10"/>
          </p:nvPr>
        </p:nvSpPr>
        <p:spPr>
          <a:xfrm>
            <a:off x="15078075" y="4141788"/>
            <a:ext cx="8947150" cy="7423150"/>
          </a:xfrm>
          <a:prstGeom prst="rect">
            <a:avLst/>
          </a:prstGeom>
        </p:spPr>
        <p:txBody>
          <a:bodyPr/>
          <a:lstStyle>
            <a:lvl1pPr algn="ctr" eaLnBrk="1" hangingPunct="1">
              <a:lnSpc>
                <a:spcPct val="90000"/>
              </a:lnSpc>
              <a:defRPr sz="8800" b="1" i="0" baseline="0">
                <a:latin typeface="Franklin Gothic Book" panose="020B0503020102020204" pitchFamily="34" charset="0"/>
              </a:defRPr>
            </a:lvl1pPr>
          </a:lstStyle>
          <a:p>
            <a:pPr lvl="0"/>
            <a:r>
              <a:rPr lang="en-US"/>
              <a:t>Click to edit Master text styles</a:t>
            </a:r>
          </a:p>
        </p:txBody>
      </p:sp>
    </p:spTree>
    <p:extLst>
      <p:ext uri="{BB962C8B-B14F-4D97-AF65-F5344CB8AC3E}">
        <p14:creationId xmlns:p14="http://schemas.microsoft.com/office/powerpoint/2010/main" val="2811753430"/>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with Image Templa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E2D4134-54BB-2399-6D4C-DA2FD30C5416}"/>
              </a:ext>
            </a:extLst>
          </p:cNvPr>
          <p:cNvSpPr/>
          <p:nvPr userDrawn="1"/>
        </p:nvSpPr>
        <p:spPr>
          <a:xfrm>
            <a:off x="15311438" y="0"/>
            <a:ext cx="9275762" cy="137160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en-US" dirty="0">
                <a:latin typeface="Open Sans Light"/>
              </a:rPr>
              <a:t>     </a:t>
            </a:r>
          </a:p>
        </p:txBody>
      </p:sp>
      <p:sp>
        <p:nvSpPr>
          <p:cNvPr id="7" name="Picture Placeholder 6"/>
          <p:cNvSpPr>
            <a:spLocks noGrp="1"/>
          </p:cNvSpPr>
          <p:nvPr>
            <p:ph type="pic" sz="quarter" idx="10"/>
          </p:nvPr>
        </p:nvSpPr>
        <p:spPr>
          <a:xfrm>
            <a:off x="15455900" y="330200"/>
            <a:ext cx="8931275" cy="13188950"/>
          </a:xfrm>
          <a:prstGeom prst="rect">
            <a:avLst/>
          </a:prstGeom>
        </p:spPr>
        <p:txBody>
          <a:bodyPr/>
          <a:lstStyle>
            <a:lvl1pPr algn="ctr">
              <a:defRPr sz="8000" b="1">
                <a:latin typeface="+mj-lt"/>
              </a:defRPr>
            </a:lvl1pPr>
          </a:lstStyle>
          <a:p>
            <a:pPr lvl="0"/>
            <a:r>
              <a:rPr lang="en-US" noProof="0" dirty="0"/>
              <a:t>Click icon to add picture</a:t>
            </a:r>
          </a:p>
        </p:txBody>
      </p:sp>
      <p:sp>
        <p:nvSpPr>
          <p:cNvPr id="11" name="Text Placeholder 10"/>
          <p:cNvSpPr>
            <a:spLocks noGrp="1"/>
          </p:cNvSpPr>
          <p:nvPr>
            <p:ph type="body" sz="quarter" idx="12"/>
          </p:nvPr>
        </p:nvSpPr>
        <p:spPr>
          <a:xfrm>
            <a:off x="646113" y="330200"/>
            <a:ext cx="14306550" cy="1766888"/>
          </a:xfrm>
          <a:prstGeom prst="rect">
            <a:avLst/>
          </a:prstGeom>
        </p:spPr>
        <p:txBody>
          <a:bodyPr/>
          <a:lstStyle>
            <a:lvl1pPr marL="342900" marR="0" indent="-342900" algn="ctr" defTabSz="1087438" rtl="0" eaLnBrk="0" fontAlgn="base" latinLnBrk="0" hangingPunct="0">
              <a:lnSpc>
                <a:spcPct val="130000"/>
              </a:lnSpc>
              <a:spcBef>
                <a:spcPct val="20000"/>
              </a:spcBef>
              <a:spcAft>
                <a:spcPct val="0"/>
              </a:spcAft>
              <a:buClrTx/>
              <a:buSzTx/>
              <a:buFont typeface="Arial" charset="0"/>
              <a:buNone/>
              <a:tabLst/>
              <a:defRPr sz="8000" baseline="0">
                <a:latin typeface="+mn-lt"/>
              </a:defRPr>
            </a:lvl1pPr>
          </a:lstStyle>
          <a:p>
            <a:pPr lvl="0"/>
            <a:r>
              <a:rPr lang="en-US"/>
              <a:t>Click to edit Master text styles</a:t>
            </a:r>
          </a:p>
        </p:txBody>
      </p:sp>
      <p:sp>
        <p:nvSpPr>
          <p:cNvPr id="6" name="Text Placeholder 8"/>
          <p:cNvSpPr>
            <a:spLocks noGrp="1"/>
          </p:cNvSpPr>
          <p:nvPr>
            <p:ph type="body" sz="quarter" idx="11"/>
          </p:nvPr>
        </p:nvSpPr>
        <p:spPr>
          <a:xfrm>
            <a:off x="646113" y="2508998"/>
            <a:ext cx="14306550" cy="9539287"/>
          </a:xfrm>
          <a:prstGeom prst="rect">
            <a:avLst/>
          </a:prstGeom>
        </p:spPr>
        <p:txBody>
          <a:bodyPr/>
          <a:lstStyle>
            <a:lvl1pPr marL="685800" marR="0" indent="-685800" algn="l" defTabSz="1087438" rtl="0" eaLnBrk="1" fontAlgn="base" latinLnBrk="0" hangingPunct="1">
              <a:lnSpc>
                <a:spcPct val="100000"/>
              </a:lnSpc>
              <a:spcBef>
                <a:spcPts val="1000"/>
              </a:spcBef>
              <a:spcAft>
                <a:spcPts val="1000"/>
              </a:spcAft>
              <a:buClr>
                <a:srgbClr val="99BAF0"/>
              </a:buClr>
              <a:buSzPct val="125000"/>
              <a:buFontTx/>
              <a:buChar char="»"/>
              <a:tabLst/>
              <a:defRPr sz="5400" baseline="0">
                <a:latin typeface="Franklin Gothic Book (Body)"/>
              </a:defRPr>
            </a:lvl1pPr>
            <a:lvl2pPr marL="860425" marR="0" indent="-403225" algn="l" defTabSz="1087438" rtl="0" eaLnBrk="1" fontAlgn="base" latinLnBrk="0" hangingPunct="1">
              <a:lnSpc>
                <a:spcPct val="100000"/>
              </a:lnSpc>
              <a:spcBef>
                <a:spcPts val="1000"/>
              </a:spcBef>
              <a:spcAft>
                <a:spcPts val="1000"/>
              </a:spcAft>
              <a:buClr>
                <a:srgbClr val="99BAF0"/>
              </a:buClr>
              <a:buSzTx/>
              <a:buFont typeface="Arial" panose="020B0604020202020204" pitchFamily="34" charset="0"/>
              <a:buChar char="•"/>
              <a:tabLst/>
              <a:defRPr sz="3600" baseline="0">
                <a:solidFill>
                  <a:schemeClr val="bg1"/>
                </a:solidFill>
                <a:latin typeface="Franklin Gothic Book" panose="020B0503020102020204" pitchFamily="34" charset="0"/>
              </a:defRPr>
            </a:lvl2pPr>
            <a:lvl3pPr marL="1381125" marR="0" indent="-466725" algn="l" defTabSz="1087438" rtl="0" eaLnBrk="1" fontAlgn="base" latinLnBrk="0" hangingPunct="1">
              <a:lnSpc>
                <a:spcPct val="100000"/>
              </a:lnSpc>
              <a:spcBef>
                <a:spcPts val="1000"/>
              </a:spcBef>
              <a:spcAft>
                <a:spcPts val="1000"/>
              </a:spcAft>
              <a:buClr>
                <a:srgbClr val="99BAF0"/>
              </a:buClr>
              <a:buSzTx/>
              <a:buFont typeface="Courier New" panose="02070309020205020404" pitchFamily="49" charset="0"/>
              <a:buChar char="o"/>
              <a:tabLst/>
              <a:defRPr sz="3600" baseline="0">
                <a:solidFill>
                  <a:schemeClr val="bg1"/>
                </a:solidFill>
                <a:latin typeface="Franklin Gothic Book" panose="020B0503020102020204" pitchFamily="34" charset="0"/>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762805737"/>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only Template">
    <p:spTree>
      <p:nvGrpSpPr>
        <p:cNvPr id="1" name=""/>
        <p:cNvGrpSpPr/>
        <p:nvPr/>
      </p:nvGrpSpPr>
      <p:grpSpPr>
        <a:xfrm>
          <a:off x="0" y="0"/>
          <a:ext cx="0" cy="0"/>
          <a:chOff x="0" y="0"/>
          <a:chExt cx="0" cy="0"/>
        </a:xfrm>
      </p:grpSpPr>
      <p:sp>
        <p:nvSpPr>
          <p:cNvPr id="5" name="Text Placeholder 8"/>
          <p:cNvSpPr>
            <a:spLocks noGrp="1"/>
          </p:cNvSpPr>
          <p:nvPr>
            <p:ph type="body" sz="quarter" idx="11"/>
          </p:nvPr>
        </p:nvSpPr>
        <p:spPr>
          <a:xfrm>
            <a:off x="5361548" y="2508998"/>
            <a:ext cx="14306550" cy="9539287"/>
          </a:xfrm>
          <a:prstGeom prst="rect">
            <a:avLst/>
          </a:prstGeom>
        </p:spPr>
        <p:txBody>
          <a:bodyPr/>
          <a:lstStyle>
            <a:lvl1pPr marL="685800" marR="0" indent="-685800" algn="l" defTabSz="1087438" rtl="0" eaLnBrk="1" fontAlgn="base" latinLnBrk="0" hangingPunct="1">
              <a:lnSpc>
                <a:spcPct val="100000"/>
              </a:lnSpc>
              <a:spcBef>
                <a:spcPts val="1000"/>
              </a:spcBef>
              <a:spcAft>
                <a:spcPts val="1000"/>
              </a:spcAft>
              <a:buClr>
                <a:srgbClr val="99BAF0"/>
              </a:buClr>
              <a:buSzPct val="125000"/>
              <a:buFontTx/>
              <a:buChar char="»"/>
              <a:tabLst/>
              <a:defRPr sz="5400" baseline="0">
                <a:latin typeface="Franklin Gothic Book (Body)"/>
              </a:defRPr>
            </a:lvl1pPr>
            <a:lvl2pPr marL="860425" marR="0" indent="-403225" algn="l" defTabSz="1087438" rtl="0" eaLnBrk="1" fontAlgn="base" latinLnBrk="0" hangingPunct="1">
              <a:lnSpc>
                <a:spcPct val="100000"/>
              </a:lnSpc>
              <a:spcBef>
                <a:spcPts val="1000"/>
              </a:spcBef>
              <a:spcAft>
                <a:spcPts val="1000"/>
              </a:spcAft>
              <a:buClr>
                <a:srgbClr val="99BAF0"/>
              </a:buClr>
              <a:buSzTx/>
              <a:buFont typeface="Arial" panose="020B0604020202020204" pitchFamily="34" charset="0"/>
              <a:buChar char="•"/>
              <a:tabLst/>
              <a:defRPr sz="3600" baseline="0">
                <a:solidFill>
                  <a:schemeClr val="bg1"/>
                </a:solidFill>
                <a:latin typeface="Franklin Gothic Book" panose="020B0503020102020204" pitchFamily="34" charset="0"/>
              </a:defRPr>
            </a:lvl2pPr>
            <a:lvl3pPr marL="1381125" marR="0" indent="-466725" algn="l" defTabSz="1087438" rtl="0" eaLnBrk="1" fontAlgn="base" latinLnBrk="0" hangingPunct="1">
              <a:lnSpc>
                <a:spcPct val="100000"/>
              </a:lnSpc>
              <a:spcBef>
                <a:spcPts val="1000"/>
              </a:spcBef>
              <a:spcAft>
                <a:spcPts val="1000"/>
              </a:spcAft>
              <a:buClr>
                <a:srgbClr val="99BAF0"/>
              </a:buClr>
              <a:buSzTx/>
              <a:buFont typeface="Courier New" panose="02070309020205020404" pitchFamily="49" charset="0"/>
              <a:buChar char="o"/>
              <a:tabLst/>
              <a:defRPr sz="3600" baseline="0">
                <a:solidFill>
                  <a:schemeClr val="bg1"/>
                </a:solidFill>
                <a:latin typeface="Franklin Gothic Book" panose="020B0503020102020204" pitchFamily="34" charset="0"/>
              </a:defRPr>
            </a:lvl3pPr>
          </a:lstStyle>
          <a:p>
            <a:pPr lvl="0"/>
            <a:r>
              <a:rPr lang="en-US"/>
              <a:t>Click to edit Master text styles</a:t>
            </a:r>
          </a:p>
          <a:p>
            <a:pPr lvl="1"/>
            <a:r>
              <a:rPr lang="en-US"/>
              <a:t>Second level</a:t>
            </a:r>
          </a:p>
          <a:p>
            <a:pPr lvl="2"/>
            <a:r>
              <a:rPr lang="en-US"/>
              <a:t>Third level</a:t>
            </a:r>
          </a:p>
        </p:txBody>
      </p:sp>
      <p:sp>
        <p:nvSpPr>
          <p:cNvPr id="6" name="Text Placeholder 10"/>
          <p:cNvSpPr>
            <a:spLocks noGrp="1"/>
          </p:cNvSpPr>
          <p:nvPr>
            <p:ph type="body" sz="quarter" idx="12"/>
          </p:nvPr>
        </p:nvSpPr>
        <p:spPr>
          <a:xfrm>
            <a:off x="5361548" y="383335"/>
            <a:ext cx="14306550" cy="1766888"/>
          </a:xfrm>
          <a:prstGeom prst="rect">
            <a:avLst/>
          </a:prstGeom>
        </p:spPr>
        <p:txBody>
          <a:bodyPr/>
          <a:lstStyle>
            <a:lvl1pPr>
              <a:defRPr sz="8000" baseline="0">
                <a:latin typeface="Franklin Gothic Book" panose="020B0503020102020204" pitchFamily="34" charset="0"/>
              </a:defRPr>
            </a:lvl1pPr>
          </a:lstStyle>
          <a:p>
            <a:pPr lvl="0"/>
            <a:r>
              <a:rPr lang="en-US"/>
              <a:t>Click to edit Master text styles</a:t>
            </a:r>
          </a:p>
        </p:txBody>
      </p:sp>
    </p:spTree>
    <p:extLst>
      <p:ext uri="{BB962C8B-B14F-4D97-AF65-F5344CB8AC3E}">
        <p14:creationId xmlns:p14="http://schemas.microsoft.com/office/powerpoint/2010/main" val="2703754639"/>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Column Text-only Template">
    <p:spTree>
      <p:nvGrpSpPr>
        <p:cNvPr id="1" name=""/>
        <p:cNvGrpSpPr/>
        <p:nvPr/>
      </p:nvGrpSpPr>
      <p:grpSpPr>
        <a:xfrm>
          <a:off x="0" y="0"/>
          <a:ext cx="0" cy="0"/>
          <a:chOff x="0" y="0"/>
          <a:chExt cx="0" cy="0"/>
        </a:xfrm>
      </p:grpSpPr>
      <p:sp>
        <p:nvSpPr>
          <p:cNvPr id="6" name="Text Placeholder 10"/>
          <p:cNvSpPr>
            <a:spLocks noGrp="1"/>
          </p:cNvSpPr>
          <p:nvPr>
            <p:ph type="body" sz="quarter" idx="12"/>
          </p:nvPr>
        </p:nvSpPr>
        <p:spPr>
          <a:xfrm>
            <a:off x="5361548" y="383335"/>
            <a:ext cx="14306550" cy="1766888"/>
          </a:xfrm>
          <a:prstGeom prst="rect">
            <a:avLst/>
          </a:prstGeom>
        </p:spPr>
        <p:txBody>
          <a:bodyPr/>
          <a:lstStyle>
            <a:lvl1pPr marL="342900" marR="0" indent="-342900" algn="ctr" defTabSz="1087438" rtl="0" eaLnBrk="0" fontAlgn="base" latinLnBrk="0" hangingPunct="0">
              <a:lnSpc>
                <a:spcPct val="130000"/>
              </a:lnSpc>
              <a:spcBef>
                <a:spcPct val="20000"/>
              </a:spcBef>
              <a:spcAft>
                <a:spcPct val="0"/>
              </a:spcAft>
              <a:buClrTx/>
              <a:buSzTx/>
              <a:buFont typeface="Arial" charset="0"/>
              <a:buNone/>
              <a:tabLst/>
              <a:defRPr sz="8000" baseline="0">
                <a:latin typeface="Franklin Gothic Book" panose="020B0503020102020204" pitchFamily="34" charset="0"/>
              </a:defRPr>
            </a:lvl1pPr>
          </a:lstStyle>
          <a:p>
            <a:pPr lvl="0"/>
            <a:r>
              <a:rPr lang="en-US"/>
              <a:t>Click to edit Master text styles</a:t>
            </a:r>
          </a:p>
          <a:p>
            <a:pPr lvl="1"/>
            <a:r>
              <a:rPr lang="en-US"/>
              <a:t>Second level</a:t>
            </a:r>
          </a:p>
        </p:txBody>
      </p:sp>
      <p:sp>
        <p:nvSpPr>
          <p:cNvPr id="5" name="Text Placeholder 8"/>
          <p:cNvSpPr>
            <a:spLocks noGrp="1"/>
          </p:cNvSpPr>
          <p:nvPr>
            <p:ph type="body" sz="quarter" idx="11"/>
          </p:nvPr>
        </p:nvSpPr>
        <p:spPr>
          <a:xfrm>
            <a:off x="879195" y="2652434"/>
            <a:ext cx="11259017" cy="9539287"/>
          </a:xfrm>
          <a:prstGeom prst="rect">
            <a:avLst/>
          </a:prstGeom>
        </p:spPr>
        <p:txBody>
          <a:bodyPr/>
          <a:lstStyle>
            <a:lvl1pPr marL="685800" marR="0" indent="-685800" algn="l" defTabSz="1087438" rtl="0" eaLnBrk="1" fontAlgn="base" latinLnBrk="0" hangingPunct="1">
              <a:lnSpc>
                <a:spcPct val="100000"/>
              </a:lnSpc>
              <a:spcBef>
                <a:spcPts val="1000"/>
              </a:spcBef>
              <a:spcAft>
                <a:spcPts val="1000"/>
              </a:spcAft>
              <a:buClr>
                <a:srgbClr val="99BAF0"/>
              </a:buClr>
              <a:buSzPct val="125000"/>
              <a:buFontTx/>
              <a:buChar char="»"/>
              <a:tabLst/>
              <a:defRPr sz="5400" baseline="0">
                <a:latin typeface="Franklin Gothic Book (Body)"/>
              </a:defRPr>
            </a:lvl1pPr>
            <a:lvl2pPr marL="860425" marR="0" indent="-403225" algn="l" defTabSz="1087438" rtl="0" eaLnBrk="1" fontAlgn="base" latinLnBrk="0" hangingPunct="1">
              <a:lnSpc>
                <a:spcPct val="100000"/>
              </a:lnSpc>
              <a:spcBef>
                <a:spcPts val="1000"/>
              </a:spcBef>
              <a:spcAft>
                <a:spcPts val="1000"/>
              </a:spcAft>
              <a:buClr>
                <a:srgbClr val="99BAF0"/>
              </a:buClr>
              <a:buSzTx/>
              <a:buFont typeface="Arial" panose="020B0604020202020204" pitchFamily="34" charset="0"/>
              <a:buChar char="•"/>
              <a:tabLst/>
              <a:defRPr sz="3600" baseline="0">
                <a:solidFill>
                  <a:schemeClr val="bg1"/>
                </a:solidFill>
                <a:latin typeface="Franklin Gothic Book" panose="020B0503020102020204" pitchFamily="34" charset="0"/>
              </a:defRPr>
            </a:lvl2pPr>
            <a:lvl3pPr marL="1381125" marR="0" indent="-466725" algn="l" defTabSz="1087438" rtl="0" eaLnBrk="1" fontAlgn="base" latinLnBrk="0" hangingPunct="1">
              <a:lnSpc>
                <a:spcPct val="100000"/>
              </a:lnSpc>
              <a:spcBef>
                <a:spcPts val="1000"/>
              </a:spcBef>
              <a:spcAft>
                <a:spcPts val="1000"/>
              </a:spcAft>
              <a:buClr>
                <a:srgbClr val="99BAF0"/>
              </a:buClr>
              <a:buSzTx/>
              <a:buFont typeface="Courier New" panose="02070309020205020404" pitchFamily="49" charset="0"/>
              <a:buChar char="o"/>
              <a:tabLst/>
              <a:defRPr sz="3600" baseline="0">
                <a:solidFill>
                  <a:schemeClr val="bg1"/>
                </a:solidFill>
                <a:latin typeface="Franklin Gothic Book" panose="020B0503020102020204" pitchFamily="34" charset="0"/>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8"/>
          <p:cNvSpPr>
            <a:spLocks noGrp="1"/>
          </p:cNvSpPr>
          <p:nvPr>
            <p:ph type="body" sz="quarter" idx="13"/>
          </p:nvPr>
        </p:nvSpPr>
        <p:spPr>
          <a:xfrm>
            <a:off x="12514823" y="2652433"/>
            <a:ext cx="11259017" cy="9539287"/>
          </a:xfrm>
          <a:prstGeom prst="rect">
            <a:avLst/>
          </a:prstGeom>
        </p:spPr>
        <p:txBody>
          <a:bodyPr/>
          <a:lstStyle>
            <a:lvl1pPr marL="685800" marR="0" indent="-685800" algn="l" defTabSz="1087438" rtl="0" eaLnBrk="1" fontAlgn="base" latinLnBrk="0" hangingPunct="1">
              <a:lnSpc>
                <a:spcPct val="100000"/>
              </a:lnSpc>
              <a:spcBef>
                <a:spcPts val="1000"/>
              </a:spcBef>
              <a:spcAft>
                <a:spcPts val="1000"/>
              </a:spcAft>
              <a:buClr>
                <a:srgbClr val="99BAF0"/>
              </a:buClr>
              <a:buSzPct val="125000"/>
              <a:buFontTx/>
              <a:buChar char="»"/>
              <a:tabLst/>
              <a:defRPr sz="5400" baseline="0">
                <a:latin typeface="Franklin Gothic Book (Body)"/>
              </a:defRPr>
            </a:lvl1pPr>
            <a:lvl2pPr marL="860425" marR="0" indent="-403225" algn="l" defTabSz="1087438" rtl="0" eaLnBrk="1" fontAlgn="base" latinLnBrk="0" hangingPunct="1">
              <a:lnSpc>
                <a:spcPct val="100000"/>
              </a:lnSpc>
              <a:spcBef>
                <a:spcPts val="1000"/>
              </a:spcBef>
              <a:spcAft>
                <a:spcPts val="1000"/>
              </a:spcAft>
              <a:buClr>
                <a:srgbClr val="99BAF0"/>
              </a:buClr>
              <a:buSzTx/>
              <a:buFont typeface="Arial" panose="020B0604020202020204" pitchFamily="34" charset="0"/>
              <a:buChar char="•"/>
              <a:tabLst/>
              <a:defRPr sz="3600" baseline="0">
                <a:solidFill>
                  <a:schemeClr val="bg1"/>
                </a:solidFill>
                <a:latin typeface="Franklin Gothic Book" panose="020B0503020102020204" pitchFamily="34" charset="0"/>
              </a:defRPr>
            </a:lvl2pPr>
            <a:lvl3pPr marL="1381125" marR="0" indent="-466725" algn="l" defTabSz="1087438" rtl="0" eaLnBrk="1" fontAlgn="base" latinLnBrk="0" hangingPunct="1">
              <a:lnSpc>
                <a:spcPct val="100000"/>
              </a:lnSpc>
              <a:spcBef>
                <a:spcPts val="1000"/>
              </a:spcBef>
              <a:spcAft>
                <a:spcPts val="1000"/>
              </a:spcAft>
              <a:buClr>
                <a:srgbClr val="99BAF0"/>
              </a:buClr>
              <a:buSzTx/>
              <a:buFont typeface="Courier New" panose="02070309020205020404" pitchFamily="49" charset="0"/>
              <a:buChar char="o"/>
              <a:tabLst/>
              <a:defRPr sz="3600" baseline="0">
                <a:solidFill>
                  <a:schemeClr val="bg1"/>
                </a:solidFill>
                <a:latin typeface="Franklin Gothic Book" panose="020B0503020102020204" pitchFamily="34" charset="0"/>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9984201"/>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only Slanted Template">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686E4431-B60C-99D9-998B-D8110AEB722B}"/>
              </a:ext>
            </a:extLst>
          </p:cNvPr>
          <p:cNvSpPr/>
          <p:nvPr userDrawn="1"/>
        </p:nvSpPr>
        <p:spPr>
          <a:xfrm>
            <a:off x="12919075" y="0"/>
            <a:ext cx="11468100" cy="13716000"/>
          </a:xfrm>
          <a:custGeom>
            <a:avLst/>
            <a:gdLst>
              <a:gd name="connsiteX0" fmla="*/ 0 w 11658600"/>
              <a:gd name="connsiteY0" fmla="*/ 0 h 13716000"/>
              <a:gd name="connsiteX1" fmla="*/ 11658600 w 11658600"/>
              <a:gd name="connsiteY1" fmla="*/ 0 h 13716000"/>
              <a:gd name="connsiteX2" fmla="*/ 11658600 w 11658600"/>
              <a:gd name="connsiteY2" fmla="*/ 13716000 h 13716000"/>
              <a:gd name="connsiteX3" fmla="*/ 0 w 11658600"/>
              <a:gd name="connsiteY3" fmla="*/ 13716000 h 13716000"/>
              <a:gd name="connsiteX4" fmla="*/ 0 w 11658600"/>
              <a:gd name="connsiteY4" fmla="*/ 0 h 13716000"/>
              <a:gd name="connsiteX0" fmla="*/ 4343400 w 11658600"/>
              <a:gd name="connsiteY0" fmla="*/ 0 h 13741400"/>
              <a:gd name="connsiteX1" fmla="*/ 11658600 w 11658600"/>
              <a:gd name="connsiteY1" fmla="*/ 25400 h 13741400"/>
              <a:gd name="connsiteX2" fmla="*/ 11658600 w 11658600"/>
              <a:gd name="connsiteY2" fmla="*/ 13741400 h 13741400"/>
              <a:gd name="connsiteX3" fmla="*/ 0 w 11658600"/>
              <a:gd name="connsiteY3" fmla="*/ 13741400 h 13741400"/>
              <a:gd name="connsiteX4" fmla="*/ 4343400 w 11658600"/>
              <a:gd name="connsiteY4" fmla="*/ 0 h 13741400"/>
              <a:gd name="connsiteX0" fmla="*/ 4343400 w 11658600"/>
              <a:gd name="connsiteY0" fmla="*/ 0 h 13766800"/>
              <a:gd name="connsiteX1" fmla="*/ 11658600 w 11658600"/>
              <a:gd name="connsiteY1" fmla="*/ 25400 h 13766800"/>
              <a:gd name="connsiteX2" fmla="*/ 10261600 w 11658600"/>
              <a:gd name="connsiteY2" fmla="*/ 13766800 h 13766800"/>
              <a:gd name="connsiteX3" fmla="*/ 0 w 11658600"/>
              <a:gd name="connsiteY3" fmla="*/ 13741400 h 13766800"/>
              <a:gd name="connsiteX4" fmla="*/ 4343400 w 11658600"/>
              <a:gd name="connsiteY4" fmla="*/ 0 h 13766800"/>
              <a:gd name="connsiteX0" fmla="*/ 4343400 w 11658600"/>
              <a:gd name="connsiteY0" fmla="*/ 0 h 13766800"/>
              <a:gd name="connsiteX1" fmla="*/ 11658600 w 11658600"/>
              <a:gd name="connsiteY1" fmla="*/ 25400 h 13766800"/>
              <a:gd name="connsiteX2" fmla="*/ 11455400 w 11658600"/>
              <a:gd name="connsiteY2" fmla="*/ 13766800 h 13766800"/>
              <a:gd name="connsiteX3" fmla="*/ 0 w 11658600"/>
              <a:gd name="connsiteY3" fmla="*/ 13741400 h 13766800"/>
              <a:gd name="connsiteX4" fmla="*/ 4343400 w 11658600"/>
              <a:gd name="connsiteY4" fmla="*/ 0 h 13766800"/>
              <a:gd name="connsiteX0" fmla="*/ 4343400 w 11455400"/>
              <a:gd name="connsiteY0" fmla="*/ 0 h 13766800"/>
              <a:gd name="connsiteX1" fmla="*/ 10693400 w 11455400"/>
              <a:gd name="connsiteY1" fmla="*/ 0 h 13766800"/>
              <a:gd name="connsiteX2" fmla="*/ 11455400 w 11455400"/>
              <a:gd name="connsiteY2" fmla="*/ 13766800 h 13766800"/>
              <a:gd name="connsiteX3" fmla="*/ 0 w 11455400"/>
              <a:gd name="connsiteY3" fmla="*/ 13741400 h 13766800"/>
              <a:gd name="connsiteX4" fmla="*/ 4343400 w 11455400"/>
              <a:gd name="connsiteY4" fmla="*/ 0 h 13766800"/>
              <a:gd name="connsiteX0" fmla="*/ 4343400 w 11506200"/>
              <a:gd name="connsiteY0" fmla="*/ 50800 h 13817600"/>
              <a:gd name="connsiteX1" fmla="*/ 11506200 w 11506200"/>
              <a:gd name="connsiteY1" fmla="*/ 0 h 13817600"/>
              <a:gd name="connsiteX2" fmla="*/ 11455400 w 11506200"/>
              <a:gd name="connsiteY2" fmla="*/ 13817600 h 13817600"/>
              <a:gd name="connsiteX3" fmla="*/ 0 w 11506200"/>
              <a:gd name="connsiteY3" fmla="*/ 13792200 h 13817600"/>
              <a:gd name="connsiteX4" fmla="*/ 4343400 w 11506200"/>
              <a:gd name="connsiteY4" fmla="*/ 50800 h 13817600"/>
              <a:gd name="connsiteX0" fmla="*/ 4368800 w 11506200"/>
              <a:gd name="connsiteY0" fmla="*/ 12700 h 13817600"/>
              <a:gd name="connsiteX1" fmla="*/ 11506200 w 11506200"/>
              <a:gd name="connsiteY1" fmla="*/ 0 h 13817600"/>
              <a:gd name="connsiteX2" fmla="*/ 11455400 w 11506200"/>
              <a:gd name="connsiteY2" fmla="*/ 13817600 h 13817600"/>
              <a:gd name="connsiteX3" fmla="*/ 0 w 11506200"/>
              <a:gd name="connsiteY3" fmla="*/ 13792200 h 13817600"/>
              <a:gd name="connsiteX4" fmla="*/ 4368800 w 11506200"/>
              <a:gd name="connsiteY4" fmla="*/ 12700 h 13817600"/>
              <a:gd name="connsiteX0" fmla="*/ 4165600 w 11303000"/>
              <a:gd name="connsiteY0" fmla="*/ 12700 h 13817600"/>
              <a:gd name="connsiteX1" fmla="*/ 11303000 w 11303000"/>
              <a:gd name="connsiteY1" fmla="*/ 0 h 13817600"/>
              <a:gd name="connsiteX2" fmla="*/ 11252200 w 11303000"/>
              <a:gd name="connsiteY2" fmla="*/ 13817600 h 13817600"/>
              <a:gd name="connsiteX3" fmla="*/ 0 w 11303000"/>
              <a:gd name="connsiteY3" fmla="*/ 13563600 h 13817600"/>
              <a:gd name="connsiteX4" fmla="*/ 4165600 w 11303000"/>
              <a:gd name="connsiteY4" fmla="*/ 12700 h 13817600"/>
              <a:gd name="connsiteX0" fmla="*/ 4330700 w 11468100"/>
              <a:gd name="connsiteY0" fmla="*/ 12700 h 13817600"/>
              <a:gd name="connsiteX1" fmla="*/ 11468100 w 11468100"/>
              <a:gd name="connsiteY1" fmla="*/ 0 h 13817600"/>
              <a:gd name="connsiteX2" fmla="*/ 11417300 w 11468100"/>
              <a:gd name="connsiteY2" fmla="*/ 13817600 h 13817600"/>
              <a:gd name="connsiteX3" fmla="*/ 0 w 11468100"/>
              <a:gd name="connsiteY3" fmla="*/ 13716000 h 13817600"/>
              <a:gd name="connsiteX4" fmla="*/ 4330700 w 11468100"/>
              <a:gd name="connsiteY4" fmla="*/ 12700 h 13817600"/>
              <a:gd name="connsiteX0" fmla="*/ 4330700 w 11468100"/>
              <a:gd name="connsiteY0" fmla="*/ 12700 h 13716000"/>
              <a:gd name="connsiteX1" fmla="*/ 11468100 w 11468100"/>
              <a:gd name="connsiteY1" fmla="*/ 0 h 13716000"/>
              <a:gd name="connsiteX2" fmla="*/ 10591800 w 11468100"/>
              <a:gd name="connsiteY2" fmla="*/ 13182600 h 13716000"/>
              <a:gd name="connsiteX3" fmla="*/ 0 w 11468100"/>
              <a:gd name="connsiteY3" fmla="*/ 13716000 h 13716000"/>
              <a:gd name="connsiteX4" fmla="*/ 4330700 w 11468100"/>
              <a:gd name="connsiteY4" fmla="*/ 12700 h 13716000"/>
              <a:gd name="connsiteX0" fmla="*/ 4330700 w 11468100"/>
              <a:gd name="connsiteY0" fmla="*/ 12700 h 13716000"/>
              <a:gd name="connsiteX1" fmla="*/ 11468100 w 11468100"/>
              <a:gd name="connsiteY1" fmla="*/ 0 h 13716000"/>
              <a:gd name="connsiteX2" fmla="*/ 11468100 w 11468100"/>
              <a:gd name="connsiteY2" fmla="*/ 13716000 h 13716000"/>
              <a:gd name="connsiteX3" fmla="*/ 0 w 11468100"/>
              <a:gd name="connsiteY3" fmla="*/ 13716000 h 13716000"/>
              <a:gd name="connsiteX4" fmla="*/ 4330700 w 11468100"/>
              <a:gd name="connsiteY4" fmla="*/ 12700 h 1371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68100" h="13716000">
                <a:moveTo>
                  <a:pt x="4330700" y="12700"/>
                </a:moveTo>
                <a:lnTo>
                  <a:pt x="11468100" y="0"/>
                </a:lnTo>
                <a:lnTo>
                  <a:pt x="11468100" y="13716000"/>
                </a:lnTo>
                <a:lnTo>
                  <a:pt x="0" y="13716000"/>
                </a:lnTo>
                <a:lnTo>
                  <a:pt x="4330700" y="12700"/>
                </a:lnTo>
                <a:close/>
              </a:path>
            </a:pathLst>
          </a:cu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en-US" dirty="0">
                <a:latin typeface="Open Sans Light"/>
              </a:rPr>
              <a:t>     </a:t>
            </a:r>
          </a:p>
        </p:txBody>
      </p:sp>
      <p:sp>
        <p:nvSpPr>
          <p:cNvPr id="7" name="Text Placeholder 10"/>
          <p:cNvSpPr>
            <a:spLocks noGrp="1"/>
          </p:cNvSpPr>
          <p:nvPr>
            <p:ph type="body" sz="quarter" idx="12"/>
          </p:nvPr>
        </p:nvSpPr>
        <p:spPr>
          <a:xfrm>
            <a:off x="825407" y="616417"/>
            <a:ext cx="14880758" cy="1766888"/>
          </a:xfrm>
          <a:prstGeom prst="rect">
            <a:avLst/>
          </a:prstGeom>
        </p:spPr>
        <p:txBody>
          <a:bodyPr/>
          <a:lstStyle>
            <a:lvl1pPr>
              <a:defRPr sz="8000" baseline="0">
                <a:latin typeface="Franklin Gothic Book" panose="020B0503020102020204" pitchFamily="34" charset="0"/>
              </a:defRPr>
            </a:lvl1pPr>
          </a:lstStyle>
          <a:p>
            <a:pPr lvl="0"/>
            <a:r>
              <a:rPr lang="en-US"/>
              <a:t>Click to edit Master text styles</a:t>
            </a:r>
          </a:p>
        </p:txBody>
      </p:sp>
      <p:sp>
        <p:nvSpPr>
          <p:cNvPr id="5" name="Text Placeholder 8"/>
          <p:cNvSpPr>
            <a:spLocks noGrp="1"/>
          </p:cNvSpPr>
          <p:nvPr>
            <p:ph type="body" sz="quarter" idx="11"/>
          </p:nvPr>
        </p:nvSpPr>
        <p:spPr>
          <a:xfrm>
            <a:off x="879195" y="2652434"/>
            <a:ext cx="11259017" cy="9539287"/>
          </a:xfrm>
          <a:prstGeom prst="rect">
            <a:avLst/>
          </a:prstGeom>
        </p:spPr>
        <p:txBody>
          <a:bodyPr/>
          <a:lstStyle>
            <a:lvl1pPr marL="685800" marR="0" indent="-685800" algn="l" defTabSz="1087438" rtl="0" eaLnBrk="1" fontAlgn="base" latinLnBrk="0" hangingPunct="1">
              <a:lnSpc>
                <a:spcPct val="100000"/>
              </a:lnSpc>
              <a:spcBef>
                <a:spcPts val="1000"/>
              </a:spcBef>
              <a:spcAft>
                <a:spcPts val="1000"/>
              </a:spcAft>
              <a:buClr>
                <a:srgbClr val="99BAF0"/>
              </a:buClr>
              <a:buSzPct val="125000"/>
              <a:buFontTx/>
              <a:buChar char="»"/>
              <a:tabLst/>
              <a:defRPr sz="5400" baseline="0">
                <a:latin typeface="Franklin Gothic Book (Body)"/>
              </a:defRPr>
            </a:lvl1pPr>
            <a:lvl2pPr marL="860425" marR="0" indent="-403225" algn="l" defTabSz="1087438" rtl="0" eaLnBrk="1" fontAlgn="base" latinLnBrk="0" hangingPunct="1">
              <a:lnSpc>
                <a:spcPct val="100000"/>
              </a:lnSpc>
              <a:spcBef>
                <a:spcPts val="1000"/>
              </a:spcBef>
              <a:spcAft>
                <a:spcPts val="1000"/>
              </a:spcAft>
              <a:buClr>
                <a:srgbClr val="99BAF0"/>
              </a:buClr>
              <a:buSzTx/>
              <a:buFont typeface="Arial" panose="020B0604020202020204" pitchFamily="34" charset="0"/>
              <a:buChar char="•"/>
              <a:tabLst/>
              <a:defRPr sz="3600" baseline="0">
                <a:solidFill>
                  <a:schemeClr val="bg1"/>
                </a:solidFill>
                <a:latin typeface="Franklin Gothic Book" panose="020B0503020102020204" pitchFamily="34" charset="0"/>
              </a:defRPr>
            </a:lvl2pPr>
            <a:lvl3pPr marL="1381125" marR="0" indent="-466725" algn="l" defTabSz="1087438" rtl="0" eaLnBrk="1" fontAlgn="base" latinLnBrk="0" hangingPunct="1">
              <a:lnSpc>
                <a:spcPct val="100000"/>
              </a:lnSpc>
              <a:spcBef>
                <a:spcPts val="1000"/>
              </a:spcBef>
              <a:spcAft>
                <a:spcPts val="1000"/>
              </a:spcAft>
              <a:buClr>
                <a:srgbClr val="99BAF0"/>
              </a:buClr>
              <a:buSzTx/>
              <a:buFont typeface="Courier New" panose="02070309020205020404" pitchFamily="49" charset="0"/>
              <a:buChar char="o"/>
              <a:tabLst/>
              <a:defRPr sz="3600" baseline="0">
                <a:solidFill>
                  <a:schemeClr val="bg1"/>
                </a:solidFill>
                <a:latin typeface="Franklin Gothic Book" panose="020B0503020102020204" pitchFamily="34" charset="0"/>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7833683"/>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act Slide Template">
    <p:spTree>
      <p:nvGrpSpPr>
        <p:cNvPr id="1" name=""/>
        <p:cNvGrpSpPr/>
        <p:nvPr/>
      </p:nvGrpSpPr>
      <p:grpSpPr>
        <a:xfrm>
          <a:off x="0" y="0"/>
          <a:ext cx="0" cy="0"/>
          <a:chOff x="0" y="0"/>
          <a:chExt cx="0" cy="0"/>
        </a:xfrm>
      </p:grpSpPr>
      <p:sp>
        <p:nvSpPr>
          <p:cNvPr id="2" name="AutoShape 81">
            <a:extLst>
              <a:ext uri="{FF2B5EF4-FFF2-40B4-BE49-F238E27FC236}">
                <a16:creationId xmlns:a16="http://schemas.microsoft.com/office/drawing/2014/main" id="{6FC317A8-EE11-C351-DF53-3CC0637CFC79}"/>
              </a:ext>
            </a:extLst>
          </p:cNvPr>
          <p:cNvSpPr>
            <a:spLocks/>
          </p:cNvSpPr>
          <p:nvPr userDrawn="1"/>
        </p:nvSpPr>
        <p:spPr bwMode="auto">
          <a:xfrm>
            <a:off x="901700" y="7467600"/>
            <a:ext cx="600075" cy="4381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782" y="15633"/>
                </a:moveTo>
                <a:cubicBezTo>
                  <a:pt x="11211" y="15633"/>
                  <a:pt x="11622" y="15565"/>
                  <a:pt x="12011" y="15416"/>
                </a:cubicBezTo>
                <a:cubicBezTo>
                  <a:pt x="12403" y="15272"/>
                  <a:pt x="12778" y="15084"/>
                  <a:pt x="13138" y="14855"/>
                </a:cubicBezTo>
                <a:cubicBezTo>
                  <a:pt x="13498" y="14626"/>
                  <a:pt x="13845" y="14361"/>
                  <a:pt x="14181" y="14073"/>
                </a:cubicBezTo>
                <a:cubicBezTo>
                  <a:pt x="14516" y="13774"/>
                  <a:pt x="14844" y="13471"/>
                  <a:pt x="15168" y="13160"/>
                </a:cubicBezTo>
                <a:cubicBezTo>
                  <a:pt x="16142" y="12226"/>
                  <a:pt x="17126" y="11306"/>
                  <a:pt x="18120" y="10410"/>
                </a:cubicBezTo>
                <a:cubicBezTo>
                  <a:pt x="19112" y="9515"/>
                  <a:pt x="20113" y="8616"/>
                  <a:pt x="21120" y="7714"/>
                </a:cubicBezTo>
                <a:cubicBezTo>
                  <a:pt x="21198" y="7640"/>
                  <a:pt x="21279" y="7570"/>
                  <a:pt x="21360" y="7496"/>
                </a:cubicBezTo>
                <a:cubicBezTo>
                  <a:pt x="21443" y="7429"/>
                  <a:pt x="21524" y="7347"/>
                  <a:pt x="21599" y="7250"/>
                </a:cubicBezTo>
                <a:lnTo>
                  <a:pt x="21599" y="19981"/>
                </a:lnTo>
                <a:cubicBezTo>
                  <a:pt x="21599" y="20416"/>
                  <a:pt x="21470" y="20800"/>
                  <a:pt x="21208" y="21118"/>
                </a:cubicBezTo>
                <a:cubicBezTo>
                  <a:pt x="20946" y="21438"/>
                  <a:pt x="20632" y="21599"/>
                  <a:pt x="20265" y="21599"/>
                </a:cubicBezTo>
                <a:lnTo>
                  <a:pt x="1346" y="21599"/>
                </a:lnTo>
                <a:cubicBezTo>
                  <a:pt x="979" y="21599"/>
                  <a:pt x="663" y="21438"/>
                  <a:pt x="396" y="21118"/>
                </a:cubicBezTo>
                <a:cubicBezTo>
                  <a:pt x="132" y="20803"/>
                  <a:pt x="0" y="20419"/>
                  <a:pt x="0" y="19981"/>
                </a:cubicBezTo>
                <a:lnTo>
                  <a:pt x="0" y="7250"/>
                </a:lnTo>
                <a:cubicBezTo>
                  <a:pt x="75" y="7347"/>
                  <a:pt x="156" y="7429"/>
                  <a:pt x="239" y="7496"/>
                </a:cubicBezTo>
                <a:cubicBezTo>
                  <a:pt x="320" y="7570"/>
                  <a:pt x="401" y="7640"/>
                  <a:pt x="479" y="7714"/>
                </a:cubicBezTo>
                <a:cubicBezTo>
                  <a:pt x="1488" y="8616"/>
                  <a:pt x="2487" y="9514"/>
                  <a:pt x="3481" y="10410"/>
                </a:cubicBezTo>
                <a:cubicBezTo>
                  <a:pt x="4473" y="11306"/>
                  <a:pt x="5457" y="12223"/>
                  <a:pt x="6434" y="13160"/>
                </a:cubicBezTo>
                <a:cubicBezTo>
                  <a:pt x="6738" y="13454"/>
                  <a:pt x="7058" y="13744"/>
                  <a:pt x="7394" y="14038"/>
                </a:cubicBezTo>
                <a:cubicBezTo>
                  <a:pt x="7729" y="14338"/>
                  <a:pt x="8079" y="14599"/>
                  <a:pt x="8437" y="14840"/>
                </a:cubicBezTo>
                <a:cubicBezTo>
                  <a:pt x="8797" y="15075"/>
                  <a:pt x="9174" y="15269"/>
                  <a:pt x="9568" y="15413"/>
                </a:cubicBezTo>
                <a:cubicBezTo>
                  <a:pt x="9965" y="15563"/>
                  <a:pt x="10371" y="15633"/>
                  <a:pt x="10782" y="15633"/>
                </a:cubicBezTo>
                <a:moveTo>
                  <a:pt x="10782" y="12413"/>
                </a:moveTo>
                <a:cubicBezTo>
                  <a:pt x="10540" y="12413"/>
                  <a:pt x="10278" y="12334"/>
                  <a:pt x="9996" y="12167"/>
                </a:cubicBezTo>
                <a:cubicBezTo>
                  <a:pt x="9715" y="12005"/>
                  <a:pt x="9441" y="11806"/>
                  <a:pt x="9171" y="11576"/>
                </a:cubicBezTo>
                <a:cubicBezTo>
                  <a:pt x="8900" y="11347"/>
                  <a:pt x="8638" y="11106"/>
                  <a:pt x="8380" y="10854"/>
                </a:cubicBezTo>
                <a:cubicBezTo>
                  <a:pt x="8121" y="10601"/>
                  <a:pt x="7896" y="10390"/>
                  <a:pt x="7700" y="10222"/>
                </a:cubicBezTo>
                <a:cubicBezTo>
                  <a:pt x="6752" y="9356"/>
                  <a:pt x="5819" y="8507"/>
                  <a:pt x="4891" y="7664"/>
                </a:cubicBezTo>
                <a:cubicBezTo>
                  <a:pt x="3966" y="6815"/>
                  <a:pt x="3023" y="5960"/>
                  <a:pt x="2061" y="5087"/>
                </a:cubicBezTo>
                <a:cubicBezTo>
                  <a:pt x="1882" y="4920"/>
                  <a:pt x="1672" y="4691"/>
                  <a:pt x="1434" y="4406"/>
                </a:cubicBezTo>
                <a:cubicBezTo>
                  <a:pt x="1194" y="4118"/>
                  <a:pt x="974" y="3804"/>
                  <a:pt x="766" y="3460"/>
                </a:cubicBezTo>
                <a:cubicBezTo>
                  <a:pt x="560" y="3110"/>
                  <a:pt x="384" y="2761"/>
                  <a:pt x="239" y="2405"/>
                </a:cubicBezTo>
                <a:cubicBezTo>
                  <a:pt x="95" y="2050"/>
                  <a:pt x="22" y="1724"/>
                  <a:pt x="22" y="1436"/>
                </a:cubicBezTo>
                <a:cubicBezTo>
                  <a:pt x="22" y="1051"/>
                  <a:pt x="164" y="713"/>
                  <a:pt x="443" y="425"/>
                </a:cubicBezTo>
                <a:cubicBezTo>
                  <a:pt x="727" y="143"/>
                  <a:pt x="1025" y="0"/>
                  <a:pt x="1346" y="0"/>
                </a:cubicBezTo>
                <a:lnTo>
                  <a:pt x="20265" y="0"/>
                </a:lnTo>
                <a:cubicBezTo>
                  <a:pt x="20583" y="0"/>
                  <a:pt x="20882" y="143"/>
                  <a:pt x="21161" y="425"/>
                </a:cubicBezTo>
                <a:cubicBezTo>
                  <a:pt x="21438" y="713"/>
                  <a:pt x="21577" y="1051"/>
                  <a:pt x="21577" y="1436"/>
                </a:cubicBezTo>
                <a:cubicBezTo>
                  <a:pt x="21577" y="1724"/>
                  <a:pt x="21504" y="2050"/>
                  <a:pt x="21360" y="2405"/>
                </a:cubicBezTo>
                <a:cubicBezTo>
                  <a:pt x="21215" y="2761"/>
                  <a:pt x="21039" y="3110"/>
                  <a:pt x="20833" y="3460"/>
                </a:cubicBezTo>
                <a:cubicBezTo>
                  <a:pt x="20627" y="3804"/>
                  <a:pt x="20402" y="4121"/>
                  <a:pt x="20165" y="4406"/>
                </a:cubicBezTo>
                <a:cubicBezTo>
                  <a:pt x="19927" y="4691"/>
                  <a:pt x="19717" y="4923"/>
                  <a:pt x="19538" y="5087"/>
                </a:cubicBezTo>
                <a:cubicBezTo>
                  <a:pt x="18578" y="5948"/>
                  <a:pt x="17633" y="6803"/>
                  <a:pt x="16708" y="7652"/>
                </a:cubicBezTo>
                <a:cubicBezTo>
                  <a:pt x="15782" y="8501"/>
                  <a:pt x="14844" y="9356"/>
                  <a:pt x="13899" y="10222"/>
                </a:cubicBezTo>
                <a:cubicBezTo>
                  <a:pt x="13703" y="10390"/>
                  <a:pt x="13481" y="10601"/>
                  <a:pt x="13226" y="10854"/>
                </a:cubicBezTo>
                <a:cubicBezTo>
                  <a:pt x="12971" y="11106"/>
                  <a:pt x="12709" y="11347"/>
                  <a:pt x="12435" y="11576"/>
                </a:cubicBezTo>
                <a:cubicBezTo>
                  <a:pt x="12161" y="11806"/>
                  <a:pt x="11884" y="12005"/>
                  <a:pt x="11603" y="12167"/>
                </a:cubicBezTo>
                <a:cubicBezTo>
                  <a:pt x="11321" y="12334"/>
                  <a:pt x="11064" y="12413"/>
                  <a:pt x="10829" y="12413"/>
                </a:cubicBezTo>
                <a:lnTo>
                  <a:pt x="10804" y="12413"/>
                </a:lnTo>
                <a:lnTo>
                  <a:pt x="10782" y="12413"/>
                </a:lnTo>
                <a:close/>
              </a:path>
            </a:pathLst>
          </a:custGeom>
          <a:solidFill>
            <a:schemeClr val="accent5"/>
          </a:solidFill>
          <a:ln>
            <a:noFill/>
          </a:ln>
          <a:effectLst/>
        </p:spPr>
        <p:txBody>
          <a:bodyPr lIns="38100" tIns="38100" rIns="38100" bIns="38100" anchor="ctr"/>
          <a:lstStyle/>
          <a:p>
            <a:pPr defTabSz="342528" eaLnBrk="1" fontAlgn="auto" hangingPunct="1">
              <a:spcBef>
                <a:spcPts val="0"/>
              </a:spcBef>
              <a:spcAft>
                <a:spcPts val="0"/>
              </a:spcAft>
              <a:defRPr/>
            </a:pPr>
            <a:endParaRPr lang="es-ES" sz="2100" dirty="0">
              <a:solidFill>
                <a:srgbClr val="44CEB9"/>
              </a:solidFill>
              <a:effectLst>
                <a:outerShdw blurRad="38100" dist="38100" dir="2700000" algn="tl">
                  <a:srgbClr val="000000"/>
                </a:outerShdw>
              </a:effectLst>
              <a:latin typeface="Gill Sans" charset="0"/>
              <a:ea typeface="+mn-ea"/>
              <a:cs typeface="Gill Sans" charset="0"/>
              <a:sym typeface="Gill Sans" charset="0"/>
            </a:endParaRPr>
          </a:p>
        </p:txBody>
      </p:sp>
      <p:sp>
        <p:nvSpPr>
          <p:cNvPr id="3" name="AutoShape 98">
            <a:extLst>
              <a:ext uri="{FF2B5EF4-FFF2-40B4-BE49-F238E27FC236}">
                <a16:creationId xmlns:a16="http://schemas.microsoft.com/office/drawing/2014/main" id="{44E82AB6-431B-3A83-9DDB-200428CA4880}"/>
              </a:ext>
            </a:extLst>
          </p:cNvPr>
          <p:cNvSpPr>
            <a:spLocks/>
          </p:cNvSpPr>
          <p:nvPr userDrawn="1"/>
        </p:nvSpPr>
        <p:spPr bwMode="auto">
          <a:xfrm>
            <a:off x="10653713" y="7496175"/>
            <a:ext cx="454025" cy="6429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9" y="7647"/>
                </a:moveTo>
                <a:cubicBezTo>
                  <a:pt x="21599" y="8410"/>
                  <a:pt x="21443" y="9124"/>
                  <a:pt x="21132" y="9804"/>
                </a:cubicBezTo>
                <a:cubicBezTo>
                  <a:pt x="20820" y="10488"/>
                  <a:pt x="20404" y="11134"/>
                  <a:pt x="19880" y="11747"/>
                </a:cubicBezTo>
                <a:lnTo>
                  <a:pt x="12619" y="20679"/>
                </a:lnTo>
                <a:cubicBezTo>
                  <a:pt x="12095" y="21292"/>
                  <a:pt x="11491" y="21599"/>
                  <a:pt x="10804" y="21599"/>
                </a:cubicBezTo>
                <a:cubicBezTo>
                  <a:pt x="10112" y="21599"/>
                  <a:pt x="9520" y="21292"/>
                  <a:pt x="9024" y="20679"/>
                </a:cubicBezTo>
                <a:lnTo>
                  <a:pt x="1727" y="11718"/>
                </a:lnTo>
                <a:cubicBezTo>
                  <a:pt x="1203" y="11106"/>
                  <a:pt x="783" y="10462"/>
                  <a:pt x="472" y="9782"/>
                </a:cubicBezTo>
                <a:cubicBezTo>
                  <a:pt x="156" y="9110"/>
                  <a:pt x="0" y="8398"/>
                  <a:pt x="0" y="7647"/>
                </a:cubicBezTo>
                <a:cubicBezTo>
                  <a:pt x="0" y="6594"/>
                  <a:pt x="279" y="5601"/>
                  <a:pt x="843" y="4669"/>
                </a:cubicBezTo>
                <a:cubicBezTo>
                  <a:pt x="1403" y="3737"/>
                  <a:pt x="2179" y="2921"/>
                  <a:pt x="3164" y="2227"/>
                </a:cubicBezTo>
                <a:cubicBezTo>
                  <a:pt x="4143" y="1538"/>
                  <a:pt x="5296" y="990"/>
                  <a:pt x="6615" y="595"/>
                </a:cubicBezTo>
                <a:cubicBezTo>
                  <a:pt x="7936" y="197"/>
                  <a:pt x="9344" y="0"/>
                  <a:pt x="10819" y="0"/>
                </a:cubicBezTo>
                <a:cubicBezTo>
                  <a:pt x="12315" y="0"/>
                  <a:pt x="13719" y="197"/>
                  <a:pt x="15023" y="595"/>
                </a:cubicBezTo>
                <a:cubicBezTo>
                  <a:pt x="16335" y="993"/>
                  <a:pt x="17475" y="1538"/>
                  <a:pt x="18451" y="2227"/>
                </a:cubicBezTo>
                <a:cubicBezTo>
                  <a:pt x="19427" y="2921"/>
                  <a:pt x="20200" y="3737"/>
                  <a:pt x="20756" y="4669"/>
                </a:cubicBezTo>
                <a:cubicBezTo>
                  <a:pt x="21320" y="5603"/>
                  <a:pt x="21599" y="6594"/>
                  <a:pt x="21599" y="7647"/>
                </a:cubicBezTo>
                <a:moveTo>
                  <a:pt x="10819" y="11408"/>
                </a:moveTo>
                <a:cubicBezTo>
                  <a:pt x="11547" y="11408"/>
                  <a:pt x="12240" y="11309"/>
                  <a:pt x="12900" y="11114"/>
                </a:cubicBezTo>
                <a:cubicBezTo>
                  <a:pt x="13556" y="10922"/>
                  <a:pt x="14127" y="10651"/>
                  <a:pt x="14612" y="10310"/>
                </a:cubicBezTo>
                <a:cubicBezTo>
                  <a:pt x="15096" y="9968"/>
                  <a:pt x="15476" y="9564"/>
                  <a:pt x="15748" y="9107"/>
                </a:cubicBezTo>
                <a:cubicBezTo>
                  <a:pt x="16028" y="8650"/>
                  <a:pt x="16164" y="8158"/>
                  <a:pt x="16164" y="7645"/>
                </a:cubicBezTo>
                <a:cubicBezTo>
                  <a:pt x="16164" y="7131"/>
                  <a:pt x="16028" y="6642"/>
                  <a:pt x="15748" y="6176"/>
                </a:cubicBezTo>
                <a:cubicBezTo>
                  <a:pt x="15476" y="5713"/>
                  <a:pt x="15096" y="5304"/>
                  <a:pt x="14612" y="4951"/>
                </a:cubicBezTo>
                <a:cubicBezTo>
                  <a:pt x="14128" y="4604"/>
                  <a:pt x="13564" y="4327"/>
                  <a:pt x="12908" y="4135"/>
                </a:cubicBezTo>
                <a:cubicBezTo>
                  <a:pt x="12256" y="3943"/>
                  <a:pt x="11564" y="3842"/>
                  <a:pt x="10820" y="3842"/>
                </a:cubicBezTo>
                <a:cubicBezTo>
                  <a:pt x="10068" y="3842"/>
                  <a:pt x="9376" y="3940"/>
                  <a:pt x="8736" y="4135"/>
                </a:cubicBezTo>
                <a:cubicBezTo>
                  <a:pt x="8092" y="4327"/>
                  <a:pt x="7528" y="4604"/>
                  <a:pt x="7032" y="4951"/>
                </a:cubicBezTo>
                <a:cubicBezTo>
                  <a:pt x="6532" y="5304"/>
                  <a:pt x="6148" y="5713"/>
                  <a:pt x="5872" y="6171"/>
                </a:cubicBezTo>
                <a:cubicBezTo>
                  <a:pt x="5596" y="6628"/>
                  <a:pt x="5460" y="7119"/>
                  <a:pt x="5460" y="7642"/>
                </a:cubicBezTo>
                <a:cubicBezTo>
                  <a:pt x="5460" y="8155"/>
                  <a:pt x="5596" y="8644"/>
                  <a:pt x="5872" y="9104"/>
                </a:cubicBezTo>
                <a:cubicBezTo>
                  <a:pt x="6148" y="9561"/>
                  <a:pt x="6532" y="9965"/>
                  <a:pt x="7032" y="10307"/>
                </a:cubicBezTo>
                <a:cubicBezTo>
                  <a:pt x="7528" y="10648"/>
                  <a:pt x="8092" y="10919"/>
                  <a:pt x="8736" y="11111"/>
                </a:cubicBezTo>
                <a:cubicBezTo>
                  <a:pt x="9376" y="11309"/>
                  <a:pt x="10068" y="11408"/>
                  <a:pt x="10819" y="11408"/>
                </a:cubicBezTo>
              </a:path>
            </a:pathLst>
          </a:custGeom>
          <a:solidFill>
            <a:schemeClr val="accent1"/>
          </a:solidFill>
          <a:ln>
            <a:noFill/>
          </a:ln>
          <a:effectLst/>
        </p:spPr>
        <p:txBody>
          <a:bodyPr lIns="38100" tIns="38100" rIns="38100" bIns="38100" anchor="ctr"/>
          <a:lstStyle/>
          <a:p>
            <a:pPr defTabSz="342528" eaLnBrk="1" fontAlgn="auto" hangingPunct="1">
              <a:spcBef>
                <a:spcPts val="0"/>
              </a:spcBef>
              <a:spcAft>
                <a:spcPts val="0"/>
              </a:spcAft>
              <a:defRPr/>
            </a:pPr>
            <a:endParaRPr lang="es-ES" sz="2100" dirty="0">
              <a:solidFill>
                <a:srgbClr val="44CEB9"/>
              </a:solidFill>
              <a:effectLst>
                <a:outerShdw blurRad="38100" dist="38100" dir="2700000" algn="tl">
                  <a:srgbClr val="000000"/>
                </a:outerShdw>
              </a:effectLst>
              <a:latin typeface="Gill Sans" charset="0"/>
              <a:ea typeface="+mn-ea"/>
              <a:cs typeface="Gill Sans" charset="0"/>
              <a:sym typeface="Gill Sans" charset="0"/>
            </a:endParaRPr>
          </a:p>
        </p:txBody>
      </p:sp>
      <p:sp>
        <p:nvSpPr>
          <p:cNvPr id="4" name="AutoShape 98">
            <a:extLst>
              <a:ext uri="{FF2B5EF4-FFF2-40B4-BE49-F238E27FC236}">
                <a16:creationId xmlns:a16="http://schemas.microsoft.com/office/drawing/2014/main" id="{1141F47E-901F-8E40-01A9-BD541EAE6E68}"/>
              </a:ext>
            </a:extLst>
          </p:cNvPr>
          <p:cNvSpPr>
            <a:spLocks/>
          </p:cNvSpPr>
          <p:nvPr userDrawn="1"/>
        </p:nvSpPr>
        <p:spPr bwMode="auto">
          <a:xfrm>
            <a:off x="17581563" y="7496175"/>
            <a:ext cx="452437" cy="6429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9" y="7647"/>
                </a:moveTo>
                <a:cubicBezTo>
                  <a:pt x="21599" y="8410"/>
                  <a:pt x="21443" y="9124"/>
                  <a:pt x="21132" y="9804"/>
                </a:cubicBezTo>
                <a:cubicBezTo>
                  <a:pt x="20820" y="10488"/>
                  <a:pt x="20404" y="11134"/>
                  <a:pt x="19880" y="11747"/>
                </a:cubicBezTo>
                <a:lnTo>
                  <a:pt x="12619" y="20679"/>
                </a:lnTo>
                <a:cubicBezTo>
                  <a:pt x="12095" y="21292"/>
                  <a:pt x="11491" y="21599"/>
                  <a:pt x="10804" y="21599"/>
                </a:cubicBezTo>
                <a:cubicBezTo>
                  <a:pt x="10112" y="21599"/>
                  <a:pt x="9520" y="21292"/>
                  <a:pt x="9024" y="20679"/>
                </a:cubicBezTo>
                <a:lnTo>
                  <a:pt x="1727" y="11718"/>
                </a:lnTo>
                <a:cubicBezTo>
                  <a:pt x="1203" y="11106"/>
                  <a:pt x="783" y="10462"/>
                  <a:pt x="472" y="9782"/>
                </a:cubicBezTo>
                <a:cubicBezTo>
                  <a:pt x="156" y="9110"/>
                  <a:pt x="0" y="8398"/>
                  <a:pt x="0" y="7647"/>
                </a:cubicBezTo>
                <a:cubicBezTo>
                  <a:pt x="0" y="6594"/>
                  <a:pt x="279" y="5601"/>
                  <a:pt x="843" y="4669"/>
                </a:cubicBezTo>
                <a:cubicBezTo>
                  <a:pt x="1403" y="3737"/>
                  <a:pt x="2179" y="2921"/>
                  <a:pt x="3164" y="2227"/>
                </a:cubicBezTo>
                <a:cubicBezTo>
                  <a:pt x="4143" y="1538"/>
                  <a:pt x="5296" y="990"/>
                  <a:pt x="6615" y="595"/>
                </a:cubicBezTo>
                <a:cubicBezTo>
                  <a:pt x="7936" y="197"/>
                  <a:pt x="9344" y="0"/>
                  <a:pt x="10819" y="0"/>
                </a:cubicBezTo>
                <a:cubicBezTo>
                  <a:pt x="12315" y="0"/>
                  <a:pt x="13719" y="197"/>
                  <a:pt x="15023" y="595"/>
                </a:cubicBezTo>
                <a:cubicBezTo>
                  <a:pt x="16335" y="993"/>
                  <a:pt x="17475" y="1538"/>
                  <a:pt x="18451" y="2227"/>
                </a:cubicBezTo>
                <a:cubicBezTo>
                  <a:pt x="19427" y="2921"/>
                  <a:pt x="20200" y="3737"/>
                  <a:pt x="20756" y="4669"/>
                </a:cubicBezTo>
                <a:cubicBezTo>
                  <a:pt x="21320" y="5603"/>
                  <a:pt x="21599" y="6594"/>
                  <a:pt x="21599" y="7647"/>
                </a:cubicBezTo>
                <a:moveTo>
                  <a:pt x="10819" y="11408"/>
                </a:moveTo>
                <a:cubicBezTo>
                  <a:pt x="11547" y="11408"/>
                  <a:pt x="12240" y="11309"/>
                  <a:pt x="12900" y="11114"/>
                </a:cubicBezTo>
                <a:cubicBezTo>
                  <a:pt x="13556" y="10922"/>
                  <a:pt x="14127" y="10651"/>
                  <a:pt x="14612" y="10310"/>
                </a:cubicBezTo>
                <a:cubicBezTo>
                  <a:pt x="15096" y="9968"/>
                  <a:pt x="15476" y="9564"/>
                  <a:pt x="15748" y="9107"/>
                </a:cubicBezTo>
                <a:cubicBezTo>
                  <a:pt x="16028" y="8650"/>
                  <a:pt x="16164" y="8158"/>
                  <a:pt x="16164" y="7645"/>
                </a:cubicBezTo>
                <a:cubicBezTo>
                  <a:pt x="16164" y="7131"/>
                  <a:pt x="16028" y="6642"/>
                  <a:pt x="15748" y="6176"/>
                </a:cubicBezTo>
                <a:cubicBezTo>
                  <a:pt x="15476" y="5713"/>
                  <a:pt x="15096" y="5304"/>
                  <a:pt x="14612" y="4951"/>
                </a:cubicBezTo>
                <a:cubicBezTo>
                  <a:pt x="14128" y="4604"/>
                  <a:pt x="13564" y="4327"/>
                  <a:pt x="12908" y="4135"/>
                </a:cubicBezTo>
                <a:cubicBezTo>
                  <a:pt x="12256" y="3943"/>
                  <a:pt x="11564" y="3842"/>
                  <a:pt x="10820" y="3842"/>
                </a:cubicBezTo>
                <a:cubicBezTo>
                  <a:pt x="10068" y="3842"/>
                  <a:pt x="9376" y="3940"/>
                  <a:pt x="8736" y="4135"/>
                </a:cubicBezTo>
                <a:cubicBezTo>
                  <a:pt x="8092" y="4327"/>
                  <a:pt x="7528" y="4604"/>
                  <a:pt x="7032" y="4951"/>
                </a:cubicBezTo>
                <a:cubicBezTo>
                  <a:pt x="6532" y="5304"/>
                  <a:pt x="6148" y="5713"/>
                  <a:pt x="5872" y="6171"/>
                </a:cubicBezTo>
                <a:cubicBezTo>
                  <a:pt x="5596" y="6628"/>
                  <a:pt x="5460" y="7119"/>
                  <a:pt x="5460" y="7642"/>
                </a:cubicBezTo>
                <a:cubicBezTo>
                  <a:pt x="5460" y="8155"/>
                  <a:pt x="5596" y="8644"/>
                  <a:pt x="5872" y="9104"/>
                </a:cubicBezTo>
                <a:cubicBezTo>
                  <a:pt x="6148" y="9561"/>
                  <a:pt x="6532" y="9965"/>
                  <a:pt x="7032" y="10307"/>
                </a:cubicBezTo>
                <a:cubicBezTo>
                  <a:pt x="7528" y="10648"/>
                  <a:pt x="8092" y="10919"/>
                  <a:pt x="8736" y="11111"/>
                </a:cubicBezTo>
                <a:cubicBezTo>
                  <a:pt x="9376" y="11309"/>
                  <a:pt x="10068" y="11408"/>
                  <a:pt x="10819" y="11408"/>
                </a:cubicBezTo>
              </a:path>
            </a:pathLst>
          </a:custGeom>
          <a:solidFill>
            <a:schemeClr val="accent2"/>
          </a:solidFill>
          <a:ln>
            <a:noFill/>
          </a:ln>
          <a:effectLst/>
        </p:spPr>
        <p:txBody>
          <a:bodyPr lIns="38100" tIns="38100" rIns="38100" bIns="38100" anchor="ctr"/>
          <a:lstStyle/>
          <a:p>
            <a:pPr defTabSz="342528" eaLnBrk="1" fontAlgn="auto" hangingPunct="1">
              <a:spcBef>
                <a:spcPts val="0"/>
              </a:spcBef>
              <a:spcAft>
                <a:spcPts val="0"/>
              </a:spcAft>
              <a:defRPr/>
            </a:pPr>
            <a:endParaRPr lang="es-ES" sz="2100" dirty="0">
              <a:solidFill>
                <a:srgbClr val="44CEB9"/>
              </a:solidFill>
              <a:effectLst>
                <a:outerShdw blurRad="38100" dist="38100" dir="2700000" algn="tl">
                  <a:srgbClr val="000000"/>
                </a:outerShdw>
              </a:effectLst>
              <a:latin typeface="Gill Sans" charset="0"/>
              <a:ea typeface="+mn-ea"/>
              <a:cs typeface="Gill Sans" charset="0"/>
              <a:sym typeface="Gill Sans" charset="0"/>
            </a:endParaRPr>
          </a:p>
        </p:txBody>
      </p:sp>
      <p:pic>
        <p:nvPicPr>
          <p:cNvPr id="5" name="Picture Placeholder 2" descr="CD-sign-cropped.jpg">
            <a:extLst>
              <a:ext uri="{FF2B5EF4-FFF2-40B4-BE49-F238E27FC236}">
                <a16:creationId xmlns:a16="http://schemas.microsoft.com/office/drawing/2014/main" id="{699369ED-6405-3B2C-9211-D5DB352C44F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24384000" cy="591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Placeholder 12"/>
          <p:cNvSpPr>
            <a:spLocks noGrp="1"/>
          </p:cNvSpPr>
          <p:nvPr>
            <p:ph type="body" sz="quarter" idx="11"/>
          </p:nvPr>
        </p:nvSpPr>
        <p:spPr>
          <a:xfrm>
            <a:off x="11304588" y="7419975"/>
            <a:ext cx="6032500" cy="4691063"/>
          </a:xfrm>
          <a:prstGeom prst="rect">
            <a:avLst/>
          </a:prstGeom>
        </p:spPr>
        <p:txBody>
          <a:bodyPr/>
          <a:lstStyle>
            <a:lvl1pPr marL="0" indent="0" algn="l">
              <a:lnSpc>
                <a:spcPct val="100000"/>
              </a:lnSpc>
              <a:spcBef>
                <a:spcPts val="0"/>
              </a:spcBef>
              <a:defRPr sz="5400" baseline="0">
                <a:latin typeface="Franklin Gothic Book" panose="020B0503020102020204" pitchFamily="34" charset="0"/>
              </a:defRPr>
            </a:lvl1pPr>
          </a:lstStyle>
          <a:p>
            <a:pPr lvl="0"/>
            <a:r>
              <a:rPr lang="en-US"/>
              <a:t>Click to edit Master text styles</a:t>
            </a:r>
          </a:p>
        </p:txBody>
      </p:sp>
      <p:sp>
        <p:nvSpPr>
          <p:cNvPr id="16" name="Text Placeholder 12"/>
          <p:cNvSpPr>
            <a:spLocks noGrp="1"/>
          </p:cNvSpPr>
          <p:nvPr>
            <p:ph type="body" sz="quarter" idx="13"/>
          </p:nvPr>
        </p:nvSpPr>
        <p:spPr>
          <a:xfrm>
            <a:off x="18162586" y="7446872"/>
            <a:ext cx="6032500" cy="4691063"/>
          </a:xfrm>
          <a:prstGeom prst="rect">
            <a:avLst/>
          </a:prstGeom>
        </p:spPr>
        <p:txBody>
          <a:bodyPr/>
          <a:lstStyle>
            <a:lvl1pPr marL="0" indent="0" algn="l">
              <a:lnSpc>
                <a:spcPct val="100000"/>
              </a:lnSpc>
              <a:spcBef>
                <a:spcPts val="0"/>
              </a:spcBef>
              <a:defRPr sz="5400" baseline="0">
                <a:latin typeface="Franklin Gothic Book" panose="020B0503020102020204" pitchFamily="34" charset="0"/>
              </a:defRPr>
            </a:lvl1pPr>
          </a:lstStyle>
          <a:p>
            <a:pPr lvl="0"/>
            <a:r>
              <a:rPr lang="en-US"/>
              <a:t>Click to edit Master text styles</a:t>
            </a:r>
          </a:p>
        </p:txBody>
      </p:sp>
      <p:sp>
        <p:nvSpPr>
          <p:cNvPr id="19" name="Text Placeholder 12"/>
          <p:cNvSpPr>
            <a:spLocks noGrp="1"/>
          </p:cNvSpPr>
          <p:nvPr>
            <p:ph type="body" sz="quarter" idx="14"/>
          </p:nvPr>
        </p:nvSpPr>
        <p:spPr>
          <a:xfrm>
            <a:off x="1908923" y="7419975"/>
            <a:ext cx="8501108" cy="4691063"/>
          </a:xfrm>
          <a:prstGeom prst="rect">
            <a:avLst/>
          </a:prstGeom>
        </p:spPr>
        <p:txBody>
          <a:bodyPr/>
          <a:lstStyle>
            <a:lvl1pPr marL="0" marR="0" indent="0" algn="l" defTabSz="1087438" rtl="0" eaLnBrk="1" fontAlgn="base" latinLnBrk="0" hangingPunct="1">
              <a:lnSpc>
                <a:spcPct val="120000"/>
              </a:lnSpc>
              <a:spcBef>
                <a:spcPts val="0"/>
              </a:spcBef>
              <a:spcAft>
                <a:spcPct val="0"/>
              </a:spcAft>
              <a:buClrTx/>
              <a:buSzTx/>
              <a:buFont typeface="Arial" charset="0"/>
              <a:buNone/>
              <a:tabLst/>
              <a:defRPr sz="5400" baseline="0">
                <a:latin typeface="Franklin Gothic Book" panose="020B0503020102020204" pitchFamily="34" charset="0"/>
              </a:defRPr>
            </a:lvl1pPr>
          </a:lstStyle>
          <a:p>
            <a:pPr lvl="0"/>
            <a:r>
              <a:rPr lang="en-US"/>
              <a:t>Click to edit Master text styles</a:t>
            </a:r>
          </a:p>
        </p:txBody>
      </p:sp>
    </p:spTree>
    <p:extLst>
      <p:ext uri="{BB962C8B-B14F-4D97-AF65-F5344CB8AC3E}">
        <p14:creationId xmlns:p14="http://schemas.microsoft.com/office/powerpoint/2010/main" val="177731582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Numbered Straight Templa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14A2D1C-8EAF-A425-4DC0-E287B2838D50}"/>
              </a:ext>
            </a:extLst>
          </p:cNvPr>
          <p:cNvSpPr/>
          <p:nvPr userDrawn="1"/>
        </p:nvSpPr>
        <p:spPr>
          <a:xfrm>
            <a:off x="0" y="0"/>
            <a:ext cx="7300913" cy="137160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en-US" dirty="0">
                <a:latin typeface="Open Sans Light"/>
              </a:rPr>
              <a:t>     </a:t>
            </a:r>
          </a:p>
        </p:txBody>
      </p:sp>
      <p:sp>
        <p:nvSpPr>
          <p:cNvPr id="3" name="Title 20">
            <a:extLst>
              <a:ext uri="{FF2B5EF4-FFF2-40B4-BE49-F238E27FC236}">
                <a16:creationId xmlns:a16="http://schemas.microsoft.com/office/drawing/2014/main" id="{4F37B609-A144-3360-173D-9E540AA3C7D2}"/>
              </a:ext>
            </a:extLst>
          </p:cNvPr>
          <p:cNvSpPr txBox="1">
            <a:spLocks/>
          </p:cNvSpPr>
          <p:nvPr userDrawn="1"/>
        </p:nvSpPr>
        <p:spPr bwMode="auto">
          <a:xfrm>
            <a:off x="9021763" y="2428875"/>
            <a:ext cx="1735137" cy="1447800"/>
          </a:xfrm>
          <a:prstGeom prst="rect">
            <a:avLst/>
          </a:prstGeom>
          <a:noFill/>
          <a:ln>
            <a:noFill/>
          </a:ln>
        </p:spPr>
        <p:txBody>
          <a:bodyPr anchor="ctr">
            <a:spAutoFit/>
          </a:bodyPr>
          <a:lstStyle>
            <a:lvl1pPr defTabSz="457200" eaLnBrk="0" hangingPunct="0">
              <a:defRPr sz="4300">
                <a:solidFill>
                  <a:schemeClr val="tx1"/>
                </a:solidFill>
                <a:latin typeface="Calibri" charset="0"/>
                <a:ea typeface="ＭＳ Ｐゴシック" charset="0"/>
                <a:cs typeface="ＭＳ Ｐゴシック" charset="0"/>
              </a:defRPr>
            </a:lvl1pPr>
            <a:lvl2pPr marL="742950" indent="-285750" defTabSz="457200" eaLnBrk="0" hangingPunct="0">
              <a:defRPr sz="4300">
                <a:solidFill>
                  <a:schemeClr val="tx1"/>
                </a:solidFill>
                <a:latin typeface="Calibri" charset="0"/>
                <a:ea typeface="ＭＳ Ｐゴシック" charset="0"/>
              </a:defRPr>
            </a:lvl2pPr>
            <a:lvl3pPr marL="1143000" indent="-228600" defTabSz="457200" eaLnBrk="0" hangingPunct="0">
              <a:defRPr sz="4300">
                <a:solidFill>
                  <a:schemeClr val="tx1"/>
                </a:solidFill>
                <a:latin typeface="Calibri" charset="0"/>
                <a:ea typeface="ＭＳ Ｐゴシック" charset="0"/>
              </a:defRPr>
            </a:lvl3pPr>
            <a:lvl4pPr marL="1600200" indent="-228600" defTabSz="457200" eaLnBrk="0" hangingPunct="0">
              <a:defRPr sz="4300">
                <a:solidFill>
                  <a:schemeClr val="tx1"/>
                </a:solidFill>
                <a:latin typeface="Calibri" charset="0"/>
                <a:ea typeface="ＭＳ Ｐゴシック" charset="0"/>
              </a:defRPr>
            </a:lvl4pPr>
            <a:lvl5pPr marL="2057400" indent="-228600" defTabSz="457200" eaLnBrk="0" hangingPunct="0">
              <a:defRPr sz="4300">
                <a:solidFill>
                  <a:schemeClr val="tx1"/>
                </a:solidFill>
                <a:latin typeface="Calibri" charset="0"/>
                <a:ea typeface="ＭＳ Ｐゴシック" charset="0"/>
              </a:defRPr>
            </a:lvl5pPr>
            <a:lvl6pPr marL="2514600" indent="-228600" eaLnBrk="0" fontAlgn="base" hangingPunct="0">
              <a:spcBef>
                <a:spcPct val="0"/>
              </a:spcBef>
              <a:spcAft>
                <a:spcPct val="0"/>
              </a:spcAft>
              <a:defRPr sz="4300">
                <a:solidFill>
                  <a:schemeClr val="tx1"/>
                </a:solidFill>
                <a:latin typeface="Calibri" charset="0"/>
                <a:ea typeface="ＭＳ Ｐゴシック" charset="0"/>
              </a:defRPr>
            </a:lvl6pPr>
            <a:lvl7pPr marL="2971800" indent="-228600" eaLnBrk="0" fontAlgn="base" hangingPunct="0">
              <a:spcBef>
                <a:spcPct val="0"/>
              </a:spcBef>
              <a:spcAft>
                <a:spcPct val="0"/>
              </a:spcAft>
              <a:defRPr sz="4300">
                <a:solidFill>
                  <a:schemeClr val="tx1"/>
                </a:solidFill>
                <a:latin typeface="Calibri" charset="0"/>
                <a:ea typeface="ＭＳ Ｐゴシック" charset="0"/>
              </a:defRPr>
            </a:lvl7pPr>
            <a:lvl8pPr marL="3429000" indent="-228600" eaLnBrk="0" fontAlgn="base" hangingPunct="0">
              <a:spcBef>
                <a:spcPct val="0"/>
              </a:spcBef>
              <a:spcAft>
                <a:spcPct val="0"/>
              </a:spcAft>
              <a:defRPr sz="4300">
                <a:solidFill>
                  <a:schemeClr val="tx1"/>
                </a:solidFill>
                <a:latin typeface="Calibri" charset="0"/>
                <a:ea typeface="ＭＳ Ｐゴシック" charset="0"/>
              </a:defRPr>
            </a:lvl8pPr>
            <a:lvl9pPr marL="3886200" indent="-228600" eaLnBrk="0" fontAlgn="base" hangingPunct="0">
              <a:spcBef>
                <a:spcPct val="0"/>
              </a:spcBef>
              <a:spcAft>
                <a:spcPct val="0"/>
              </a:spcAft>
              <a:defRPr sz="4300">
                <a:solidFill>
                  <a:schemeClr val="tx1"/>
                </a:solidFill>
                <a:latin typeface="Calibri" charset="0"/>
                <a:ea typeface="ＭＳ Ｐゴシック" charset="0"/>
              </a:defRPr>
            </a:lvl9pPr>
          </a:lstStyle>
          <a:p>
            <a:pPr algn="ctr" eaLnBrk="1" hangingPunct="1">
              <a:defRPr/>
            </a:pPr>
            <a:r>
              <a:rPr lang="en-US" sz="8800" dirty="0">
                <a:solidFill>
                  <a:schemeClr val="accent1"/>
                </a:solidFill>
                <a:latin typeface="Franklin Gothic Demi"/>
                <a:cs typeface="Franklin Gothic Demi"/>
              </a:rPr>
              <a:t>01 </a:t>
            </a:r>
          </a:p>
        </p:txBody>
      </p:sp>
      <p:sp>
        <p:nvSpPr>
          <p:cNvPr id="4" name="Title 20">
            <a:extLst>
              <a:ext uri="{FF2B5EF4-FFF2-40B4-BE49-F238E27FC236}">
                <a16:creationId xmlns:a16="http://schemas.microsoft.com/office/drawing/2014/main" id="{235B0E92-0997-8D59-FA15-0CA7F2CE7C3D}"/>
              </a:ext>
            </a:extLst>
          </p:cNvPr>
          <p:cNvSpPr txBox="1">
            <a:spLocks/>
          </p:cNvSpPr>
          <p:nvPr userDrawn="1"/>
        </p:nvSpPr>
        <p:spPr bwMode="auto">
          <a:xfrm>
            <a:off x="16451263" y="2603500"/>
            <a:ext cx="1735137" cy="1446213"/>
          </a:xfrm>
          <a:prstGeom prst="rect">
            <a:avLst/>
          </a:prstGeom>
          <a:noFill/>
          <a:ln>
            <a:noFill/>
          </a:ln>
        </p:spPr>
        <p:txBody>
          <a:bodyPr anchor="ctr">
            <a:spAutoFit/>
          </a:bodyPr>
          <a:lstStyle>
            <a:lvl1pPr defTabSz="457200" eaLnBrk="0" hangingPunct="0">
              <a:defRPr sz="4300">
                <a:solidFill>
                  <a:schemeClr val="tx1"/>
                </a:solidFill>
                <a:latin typeface="Calibri" charset="0"/>
                <a:ea typeface="ＭＳ Ｐゴシック" charset="0"/>
                <a:cs typeface="ＭＳ Ｐゴシック" charset="0"/>
              </a:defRPr>
            </a:lvl1pPr>
            <a:lvl2pPr marL="742950" indent="-285750" defTabSz="457200" eaLnBrk="0" hangingPunct="0">
              <a:defRPr sz="4300">
                <a:solidFill>
                  <a:schemeClr val="tx1"/>
                </a:solidFill>
                <a:latin typeface="Calibri" charset="0"/>
                <a:ea typeface="ＭＳ Ｐゴシック" charset="0"/>
              </a:defRPr>
            </a:lvl2pPr>
            <a:lvl3pPr marL="1143000" indent="-228600" defTabSz="457200" eaLnBrk="0" hangingPunct="0">
              <a:defRPr sz="4300">
                <a:solidFill>
                  <a:schemeClr val="tx1"/>
                </a:solidFill>
                <a:latin typeface="Calibri" charset="0"/>
                <a:ea typeface="ＭＳ Ｐゴシック" charset="0"/>
              </a:defRPr>
            </a:lvl3pPr>
            <a:lvl4pPr marL="1600200" indent="-228600" defTabSz="457200" eaLnBrk="0" hangingPunct="0">
              <a:defRPr sz="4300">
                <a:solidFill>
                  <a:schemeClr val="tx1"/>
                </a:solidFill>
                <a:latin typeface="Calibri" charset="0"/>
                <a:ea typeface="ＭＳ Ｐゴシック" charset="0"/>
              </a:defRPr>
            </a:lvl4pPr>
            <a:lvl5pPr marL="2057400" indent="-228600" defTabSz="457200" eaLnBrk="0" hangingPunct="0">
              <a:defRPr sz="4300">
                <a:solidFill>
                  <a:schemeClr val="tx1"/>
                </a:solidFill>
                <a:latin typeface="Calibri" charset="0"/>
                <a:ea typeface="ＭＳ Ｐゴシック" charset="0"/>
              </a:defRPr>
            </a:lvl5pPr>
            <a:lvl6pPr marL="2514600" indent="-228600" eaLnBrk="0" fontAlgn="base" hangingPunct="0">
              <a:spcBef>
                <a:spcPct val="0"/>
              </a:spcBef>
              <a:spcAft>
                <a:spcPct val="0"/>
              </a:spcAft>
              <a:defRPr sz="4300">
                <a:solidFill>
                  <a:schemeClr val="tx1"/>
                </a:solidFill>
                <a:latin typeface="Calibri" charset="0"/>
                <a:ea typeface="ＭＳ Ｐゴシック" charset="0"/>
              </a:defRPr>
            </a:lvl6pPr>
            <a:lvl7pPr marL="2971800" indent="-228600" eaLnBrk="0" fontAlgn="base" hangingPunct="0">
              <a:spcBef>
                <a:spcPct val="0"/>
              </a:spcBef>
              <a:spcAft>
                <a:spcPct val="0"/>
              </a:spcAft>
              <a:defRPr sz="4300">
                <a:solidFill>
                  <a:schemeClr val="tx1"/>
                </a:solidFill>
                <a:latin typeface="Calibri" charset="0"/>
                <a:ea typeface="ＭＳ Ｐゴシック" charset="0"/>
              </a:defRPr>
            </a:lvl7pPr>
            <a:lvl8pPr marL="3429000" indent="-228600" eaLnBrk="0" fontAlgn="base" hangingPunct="0">
              <a:spcBef>
                <a:spcPct val="0"/>
              </a:spcBef>
              <a:spcAft>
                <a:spcPct val="0"/>
              </a:spcAft>
              <a:defRPr sz="4300">
                <a:solidFill>
                  <a:schemeClr val="tx1"/>
                </a:solidFill>
                <a:latin typeface="Calibri" charset="0"/>
                <a:ea typeface="ＭＳ Ｐゴシック" charset="0"/>
              </a:defRPr>
            </a:lvl8pPr>
            <a:lvl9pPr marL="3886200" indent="-228600" eaLnBrk="0" fontAlgn="base" hangingPunct="0">
              <a:spcBef>
                <a:spcPct val="0"/>
              </a:spcBef>
              <a:spcAft>
                <a:spcPct val="0"/>
              </a:spcAft>
              <a:defRPr sz="4300">
                <a:solidFill>
                  <a:schemeClr val="tx1"/>
                </a:solidFill>
                <a:latin typeface="Calibri" charset="0"/>
                <a:ea typeface="ＭＳ Ｐゴシック" charset="0"/>
              </a:defRPr>
            </a:lvl9pPr>
          </a:lstStyle>
          <a:p>
            <a:pPr algn="ctr" eaLnBrk="1" hangingPunct="1">
              <a:defRPr/>
            </a:pPr>
            <a:r>
              <a:rPr lang="en-US" sz="8800" dirty="0">
                <a:solidFill>
                  <a:schemeClr val="accent4"/>
                </a:solidFill>
                <a:latin typeface="Franklin Gothic Demi"/>
                <a:cs typeface="Franklin Gothic Demi"/>
              </a:rPr>
              <a:t>02 </a:t>
            </a:r>
          </a:p>
        </p:txBody>
      </p:sp>
      <p:sp>
        <p:nvSpPr>
          <p:cNvPr id="5" name="Title 20">
            <a:extLst>
              <a:ext uri="{FF2B5EF4-FFF2-40B4-BE49-F238E27FC236}">
                <a16:creationId xmlns:a16="http://schemas.microsoft.com/office/drawing/2014/main" id="{D1C2016A-20B3-B0BD-E104-3850D5CA00B1}"/>
              </a:ext>
            </a:extLst>
          </p:cNvPr>
          <p:cNvSpPr txBox="1">
            <a:spLocks/>
          </p:cNvSpPr>
          <p:nvPr userDrawn="1"/>
        </p:nvSpPr>
        <p:spPr bwMode="auto">
          <a:xfrm>
            <a:off x="9013825" y="6616700"/>
            <a:ext cx="1735138" cy="1446213"/>
          </a:xfrm>
          <a:prstGeom prst="rect">
            <a:avLst/>
          </a:prstGeom>
        </p:spPr>
        <p:txBody>
          <a:bodyPr anchor="ctr">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fontAlgn="auto">
              <a:spcAft>
                <a:spcPts val="0"/>
              </a:spcAft>
              <a:defRPr/>
            </a:pPr>
            <a:r>
              <a:rPr lang="en-US" sz="8800" dirty="0">
                <a:solidFill>
                  <a:schemeClr val="accent5"/>
                </a:solidFill>
                <a:latin typeface="Franklin Gothic Demi"/>
                <a:cs typeface="Franklin Gothic Demi"/>
              </a:rPr>
              <a:t>03 </a:t>
            </a:r>
          </a:p>
        </p:txBody>
      </p:sp>
      <p:sp>
        <p:nvSpPr>
          <p:cNvPr id="6" name="Title 20">
            <a:extLst>
              <a:ext uri="{FF2B5EF4-FFF2-40B4-BE49-F238E27FC236}">
                <a16:creationId xmlns:a16="http://schemas.microsoft.com/office/drawing/2014/main" id="{5EE9FA40-CCF7-F228-9712-246769DD50E4}"/>
              </a:ext>
            </a:extLst>
          </p:cNvPr>
          <p:cNvSpPr txBox="1">
            <a:spLocks/>
          </p:cNvSpPr>
          <p:nvPr userDrawn="1"/>
        </p:nvSpPr>
        <p:spPr bwMode="auto">
          <a:xfrm>
            <a:off x="16444913" y="6616700"/>
            <a:ext cx="1735137" cy="1446213"/>
          </a:xfrm>
          <a:prstGeom prst="rect">
            <a:avLst/>
          </a:prstGeom>
          <a:noFill/>
          <a:ln>
            <a:noFill/>
          </a:ln>
        </p:spPr>
        <p:txBody>
          <a:bodyPr anchor="ctr">
            <a:spAutoFit/>
          </a:bodyPr>
          <a:lstStyle>
            <a:lvl1pPr defTabSz="457200" eaLnBrk="0" hangingPunct="0">
              <a:defRPr sz="4300">
                <a:solidFill>
                  <a:schemeClr val="tx1"/>
                </a:solidFill>
                <a:latin typeface="Calibri" charset="0"/>
                <a:ea typeface="ＭＳ Ｐゴシック" charset="0"/>
                <a:cs typeface="ＭＳ Ｐゴシック" charset="0"/>
              </a:defRPr>
            </a:lvl1pPr>
            <a:lvl2pPr marL="742950" indent="-285750" defTabSz="457200" eaLnBrk="0" hangingPunct="0">
              <a:defRPr sz="4300">
                <a:solidFill>
                  <a:schemeClr val="tx1"/>
                </a:solidFill>
                <a:latin typeface="Calibri" charset="0"/>
                <a:ea typeface="ＭＳ Ｐゴシック" charset="0"/>
              </a:defRPr>
            </a:lvl2pPr>
            <a:lvl3pPr marL="1143000" indent="-228600" defTabSz="457200" eaLnBrk="0" hangingPunct="0">
              <a:defRPr sz="4300">
                <a:solidFill>
                  <a:schemeClr val="tx1"/>
                </a:solidFill>
                <a:latin typeface="Calibri" charset="0"/>
                <a:ea typeface="ＭＳ Ｐゴシック" charset="0"/>
              </a:defRPr>
            </a:lvl3pPr>
            <a:lvl4pPr marL="1600200" indent="-228600" defTabSz="457200" eaLnBrk="0" hangingPunct="0">
              <a:defRPr sz="4300">
                <a:solidFill>
                  <a:schemeClr val="tx1"/>
                </a:solidFill>
                <a:latin typeface="Calibri" charset="0"/>
                <a:ea typeface="ＭＳ Ｐゴシック" charset="0"/>
              </a:defRPr>
            </a:lvl4pPr>
            <a:lvl5pPr marL="2057400" indent="-228600" defTabSz="457200" eaLnBrk="0" hangingPunct="0">
              <a:defRPr sz="4300">
                <a:solidFill>
                  <a:schemeClr val="tx1"/>
                </a:solidFill>
                <a:latin typeface="Calibri" charset="0"/>
                <a:ea typeface="ＭＳ Ｐゴシック" charset="0"/>
              </a:defRPr>
            </a:lvl5pPr>
            <a:lvl6pPr marL="2514600" indent="-228600" eaLnBrk="0" fontAlgn="base" hangingPunct="0">
              <a:spcBef>
                <a:spcPct val="0"/>
              </a:spcBef>
              <a:spcAft>
                <a:spcPct val="0"/>
              </a:spcAft>
              <a:defRPr sz="4300">
                <a:solidFill>
                  <a:schemeClr val="tx1"/>
                </a:solidFill>
                <a:latin typeface="Calibri" charset="0"/>
                <a:ea typeface="ＭＳ Ｐゴシック" charset="0"/>
              </a:defRPr>
            </a:lvl6pPr>
            <a:lvl7pPr marL="2971800" indent="-228600" eaLnBrk="0" fontAlgn="base" hangingPunct="0">
              <a:spcBef>
                <a:spcPct val="0"/>
              </a:spcBef>
              <a:spcAft>
                <a:spcPct val="0"/>
              </a:spcAft>
              <a:defRPr sz="4300">
                <a:solidFill>
                  <a:schemeClr val="tx1"/>
                </a:solidFill>
                <a:latin typeface="Calibri" charset="0"/>
                <a:ea typeface="ＭＳ Ｐゴシック" charset="0"/>
              </a:defRPr>
            </a:lvl7pPr>
            <a:lvl8pPr marL="3429000" indent="-228600" eaLnBrk="0" fontAlgn="base" hangingPunct="0">
              <a:spcBef>
                <a:spcPct val="0"/>
              </a:spcBef>
              <a:spcAft>
                <a:spcPct val="0"/>
              </a:spcAft>
              <a:defRPr sz="4300">
                <a:solidFill>
                  <a:schemeClr val="tx1"/>
                </a:solidFill>
                <a:latin typeface="Calibri" charset="0"/>
                <a:ea typeface="ＭＳ Ｐゴシック" charset="0"/>
              </a:defRPr>
            </a:lvl8pPr>
            <a:lvl9pPr marL="3886200" indent="-228600" eaLnBrk="0" fontAlgn="base" hangingPunct="0">
              <a:spcBef>
                <a:spcPct val="0"/>
              </a:spcBef>
              <a:spcAft>
                <a:spcPct val="0"/>
              </a:spcAft>
              <a:defRPr sz="4300">
                <a:solidFill>
                  <a:schemeClr val="tx1"/>
                </a:solidFill>
                <a:latin typeface="Calibri" charset="0"/>
                <a:ea typeface="ＭＳ Ｐゴシック" charset="0"/>
              </a:defRPr>
            </a:lvl9pPr>
          </a:lstStyle>
          <a:p>
            <a:pPr algn="ctr" eaLnBrk="1" hangingPunct="1">
              <a:defRPr/>
            </a:pPr>
            <a:r>
              <a:rPr lang="en-US" sz="8800" dirty="0">
                <a:solidFill>
                  <a:srgbClr val="B1B1B1"/>
                </a:solidFill>
                <a:latin typeface="Franklin Gothic Demi"/>
                <a:cs typeface="Franklin Gothic Demi"/>
              </a:rPr>
              <a:t>04</a:t>
            </a:r>
            <a:r>
              <a:rPr lang="en-US" sz="8800" dirty="0">
                <a:solidFill>
                  <a:srgbClr val="B1B1B1"/>
                </a:solidFill>
                <a:latin typeface="Open Sans" charset="0"/>
                <a:cs typeface="Open Sans" charset="0"/>
              </a:rPr>
              <a:t> </a:t>
            </a:r>
          </a:p>
        </p:txBody>
      </p:sp>
      <p:sp>
        <p:nvSpPr>
          <p:cNvPr id="13" name="Text Placeholder 12"/>
          <p:cNvSpPr>
            <a:spLocks noGrp="1"/>
          </p:cNvSpPr>
          <p:nvPr>
            <p:ph type="body" sz="quarter" idx="10"/>
          </p:nvPr>
        </p:nvSpPr>
        <p:spPr>
          <a:xfrm>
            <a:off x="7915276" y="309319"/>
            <a:ext cx="16135350" cy="1738312"/>
          </a:xfrm>
          <a:prstGeom prst="rect">
            <a:avLst/>
          </a:prstGeom>
        </p:spPr>
        <p:txBody>
          <a:bodyPr/>
          <a:lstStyle>
            <a:lvl1pPr>
              <a:defRPr sz="8000" baseline="0">
                <a:latin typeface="Franklin Gothic Book" panose="020B0503020102020204" pitchFamily="34" charset="0"/>
              </a:defRPr>
            </a:lvl1pPr>
          </a:lstStyle>
          <a:p>
            <a:pPr lvl="0"/>
            <a:r>
              <a:rPr lang="en-US"/>
              <a:t>Click to edit Master text styles</a:t>
            </a:r>
          </a:p>
        </p:txBody>
      </p:sp>
      <p:sp>
        <p:nvSpPr>
          <p:cNvPr id="15" name="Text Placeholder 14"/>
          <p:cNvSpPr>
            <a:spLocks noGrp="1"/>
          </p:cNvSpPr>
          <p:nvPr>
            <p:ph type="body" sz="quarter" idx="11"/>
          </p:nvPr>
        </p:nvSpPr>
        <p:spPr>
          <a:xfrm>
            <a:off x="18046233" y="7002620"/>
            <a:ext cx="5280025" cy="3922712"/>
          </a:xfrm>
          <a:prstGeom prst="rect">
            <a:avLst/>
          </a:prstGeom>
        </p:spPr>
        <p:txBody>
          <a:bodyPr/>
          <a:lstStyle>
            <a:lvl1pPr marL="0" indent="0" algn="l">
              <a:lnSpc>
                <a:spcPct val="100000"/>
              </a:lnSpc>
              <a:spcBef>
                <a:spcPts val="0"/>
              </a:spcBef>
              <a:defRPr sz="4400" baseline="0">
                <a:latin typeface="Franklin Gothic Book" panose="020B0503020102020204" pitchFamily="34" charset="0"/>
              </a:defRPr>
            </a:lvl1pPr>
          </a:lstStyle>
          <a:p>
            <a:pPr lvl="0"/>
            <a:r>
              <a:rPr lang="en-US"/>
              <a:t>Click to edit Master text styles</a:t>
            </a:r>
          </a:p>
          <a:p>
            <a:pPr lvl="1"/>
            <a:r>
              <a:rPr lang="en-US"/>
              <a:t>Second level</a:t>
            </a:r>
          </a:p>
        </p:txBody>
      </p:sp>
      <p:sp>
        <p:nvSpPr>
          <p:cNvPr id="16" name="Text Placeholder 14"/>
          <p:cNvSpPr>
            <a:spLocks noGrp="1"/>
          </p:cNvSpPr>
          <p:nvPr>
            <p:ph type="body" sz="quarter" idx="12"/>
          </p:nvPr>
        </p:nvSpPr>
        <p:spPr>
          <a:xfrm>
            <a:off x="10748963" y="6993907"/>
            <a:ext cx="5280025" cy="3922712"/>
          </a:xfrm>
          <a:prstGeom prst="rect">
            <a:avLst/>
          </a:prstGeom>
        </p:spPr>
        <p:txBody>
          <a:bodyPr/>
          <a:lstStyle>
            <a:lvl1pPr marL="0" indent="0" algn="l">
              <a:lnSpc>
                <a:spcPct val="100000"/>
              </a:lnSpc>
              <a:spcBef>
                <a:spcPts val="0"/>
              </a:spcBef>
              <a:defRPr sz="4400" baseline="0">
                <a:latin typeface="Franklin Gothic Book" panose="020B0503020102020204" pitchFamily="34" charset="0"/>
              </a:defRPr>
            </a:lvl1pPr>
          </a:lstStyle>
          <a:p>
            <a:pPr lvl="0"/>
            <a:r>
              <a:rPr lang="en-US"/>
              <a:t>Click to edit Master text styles</a:t>
            </a:r>
          </a:p>
          <a:p>
            <a:pPr lvl="1"/>
            <a:r>
              <a:rPr lang="en-US"/>
              <a:t>Second level</a:t>
            </a:r>
          </a:p>
        </p:txBody>
      </p:sp>
      <p:sp>
        <p:nvSpPr>
          <p:cNvPr id="17" name="Text Placeholder 14"/>
          <p:cNvSpPr>
            <a:spLocks noGrp="1"/>
          </p:cNvSpPr>
          <p:nvPr>
            <p:ph type="body" sz="quarter" idx="13"/>
          </p:nvPr>
        </p:nvSpPr>
        <p:spPr>
          <a:xfrm>
            <a:off x="10756901" y="2851187"/>
            <a:ext cx="5280025" cy="3922712"/>
          </a:xfrm>
          <a:prstGeom prst="rect">
            <a:avLst/>
          </a:prstGeom>
        </p:spPr>
        <p:txBody>
          <a:bodyPr/>
          <a:lstStyle>
            <a:lvl1pPr marL="0" indent="0" algn="l">
              <a:lnSpc>
                <a:spcPct val="100000"/>
              </a:lnSpc>
              <a:spcBef>
                <a:spcPts val="0"/>
              </a:spcBef>
              <a:defRPr sz="4400" baseline="0">
                <a:latin typeface="Franklin Gothic Book" panose="020B0503020102020204" pitchFamily="34" charset="0"/>
              </a:defRPr>
            </a:lvl1pPr>
          </a:lstStyle>
          <a:p>
            <a:pPr lvl="0"/>
            <a:r>
              <a:rPr lang="en-US"/>
              <a:t>Click to edit Master text styles</a:t>
            </a:r>
          </a:p>
          <a:p>
            <a:pPr lvl="1"/>
            <a:r>
              <a:rPr lang="en-US"/>
              <a:t>Second level</a:t>
            </a:r>
          </a:p>
        </p:txBody>
      </p:sp>
      <p:sp>
        <p:nvSpPr>
          <p:cNvPr id="18" name="Text Placeholder 14"/>
          <p:cNvSpPr>
            <a:spLocks noGrp="1"/>
          </p:cNvSpPr>
          <p:nvPr>
            <p:ph type="body" sz="quarter" idx="14"/>
          </p:nvPr>
        </p:nvSpPr>
        <p:spPr>
          <a:xfrm>
            <a:off x="18046233" y="2859900"/>
            <a:ext cx="5280025" cy="3922712"/>
          </a:xfrm>
          <a:prstGeom prst="rect">
            <a:avLst/>
          </a:prstGeom>
        </p:spPr>
        <p:txBody>
          <a:bodyPr/>
          <a:lstStyle>
            <a:lvl1pPr marL="0" indent="0" algn="l">
              <a:lnSpc>
                <a:spcPct val="100000"/>
              </a:lnSpc>
              <a:spcBef>
                <a:spcPts val="0"/>
              </a:spcBef>
              <a:defRPr sz="4400" baseline="0">
                <a:latin typeface="Franklin Gothic Book" panose="020B0503020102020204" pitchFamily="34" charset="0"/>
              </a:defRPr>
            </a:lvl1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891612903"/>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Numbered Slanted Template">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60ED645E-53DF-C1C2-24E1-540CAB15FFA0}"/>
              </a:ext>
            </a:extLst>
          </p:cNvPr>
          <p:cNvSpPr/>
          <p:nvPr userDrawn="1"/>
        </p:nvSpPr>
        <p:spPr>
          <a:xfrm>
            <a:off x="0" y="12700"/>
            <a:ext cx="8140700" cy="13703300"/>
          </a:xfrm>
          <a:custGeom>
            <a:avLst/>
            <a:gdLst>
              <a:gd name="connsiteX0" fmla="*/ 0 w 11658600"/>
              <a:gd name="connsiteY0" fmla="*/ 0 h 13716000"/>
              <a:gd name="connsiteX1" fmla="*/ 11658600 w 11658600"/>
              <a:gd name="connsiteY1" fmla="*/ 0 h 13716000"/>
              <a:gd name="connsiteX2" fmla="*/ 11658600 w 11658600"/>
              <a:gd name="connsiteY2" fmla="*/ 13716000 h 13716000"/>
              <a:gd name="connsiteX3" fmla="*/ 0 w 11658600"/>
              <a:gd name="connsiteY3" fmla="*/ 13716000 h 13716000"/>
              <a:gd name="connsiteX4" fmla="*/ 0 w 11658600"/>
              <a:gd name="connsiteY4" fmla="*/ 0 h 13716000"/>
              <a:gd name="connsiteX0" fmla="*/ 4343400 w 11658600"/>
              <a:gd name="connsiteY0" fmla="*/ 0 h 13741400"/>
              <a:gd name="connsiteX1" fmla="*/ 11658600 w 11658600"/>
              <a:gd name="connsiteY1" fmla="*/ 25400 h 13741400"/>
              <a:gd name="connsiteX2" fmla="*/ 11658600 w 11658600"/>
              <a:gd name="connsiteY2" fmla="*/ 13741400 h 13741400"/>
              <a:gd name="connsiteX3" fmla="*/ 0 w 11658600"/>
              <a:gd name="connsiteY3" fmla="*/ 13741400 h 13741400"/>
              <a:gd name="connsiteX4" fmla="*/ 4343400 w 11658600"/>
              <a:gd name="connsiteY4" fmla="*/ 0 h 13741400"/>
              <a:gd name="connsiteX0" fmla="*/ 4343400 w 11658600"/>
              <a:gd name="connsiteY0" fmla="*/ 0 h 13766800"/>
              <a:gd name="connsiteX1" fmla="*/ 11658600 w 11658600"/>
              <a:gd name="connsiteY1" fmla="*/ 25400 h 13766800"/>
              <a:gd name="connsiteX2" fmla="*/ 10261600 w 11658600"/>
              <a:gd name="connsiteY2" fmla="*/ 13766800 h 13766800"/>
              <a:gd name="connsiteX3" fmla="*/ 0 w 11658600"/>
              <a:gd name="connsiteY3" fmla="*/ 13741400 h 13766800"/>
              <a:gd name="connsiteX4" fmla="*/ 4343400 w 11658600"/>
              <a:gd name="connsiteY4" fmla="*/ 0 h 13766800"/>
              <a:gd name="connsiteX0" fmla="*/ 4343400 w 11658600"/>
              <a:gd name="connsiteY0" fmla="*/ 0 h 13766800"/>
              <a:gd name="connsiteX1" fmla="*/ 11658600 w 11658600"/>
              <a:gd name="connsiteY1" fmla="*/ 25400 h 13766800"/>
              <a:gd name="connsiteX2" fmla="*/ 11455400 w 11658600"/>
              <a:gd name="connsiteY2" fmla="*/ 13766800 h 13766800"/>
              <a:gd name="connsiteX3" fmla="*/ 0 w 11658600"/>
              <a:gd name="connsiteY3" fmla="*/ 13741400 h 13766800"/>
              <a:gd name="connsiteX4" fmla="*/ 4343400 w 11658600"/>
              <a:gd name="connsiteY4" fmla="*/ 0 h 13766800"/>
              <a:gd name="connsiteX0" fmla="*/ 4343400 w 11455400"/>
              <a:gd name="connsiteY0" fmla="*/ 0 h 13766800"/>
              <a:gd name="connsiteX1" fmla="*/ 10693400 w 11455400"/>
              <a:gd name="connsiteY1" fmla="*/ 0 h 13766800"/>
              <a:gd name="connsiteX2" fmla="*/ 11455400 w 11455400"/>
              <a:gd name="connsiteY2" fmla="*/ 13766800 h 13766800"/>
              <a:gd name="connsiteX3" fmla="*/ 0 w 11455400"/>
              <a:gd name="connsiteY3" fmla="*/ 13741400 h 13766800"/>
              <a:gd name="connsiteX4" fmla="*/ 4343400 w 11455400"/>
              <a:gd name="connsiteY4" fmla="*/ 0 h 13766800"/>
              <a:gd name="connsiteX0" fmla="*/ 4343400 w 11506200"/>
              <a:gd name="connsiteY0" fmla="*/ 50800 h 13817600"/>
              <a:gd name="connsiteX1" fmla="*/ 11506200 w 11506200"/>
              <a:gd name="connsiteY1" fmla="*/ 0 h 13817600"/>
              <a:gd name="connsiteX2" fmla="*/ 11455400 w 11506200"/>
              <a:gd name="connsiteY2" fmla="*/ 13817600 h 13817600"/>
              <a:gd name="connsiteX3" fmla="*/ 0 w 11506200"/>
              <a:gd name="connsiteY3" fmla="*/ 13792200 h 13817600"/>
              <a:gd name="connsiteX4" fmla="*/ 4343400 w 11506200"/>
              <a:gd name="connsiteY4" fmla="*/ 50800 h 13817600"/>
              <a:gd name="connsiteX0" fmla="*/ 4368800 w 11506200"/>
              <a:gd name="connsiteY0" fmla="*/ 12700 h 13817600"/>
              <a:gd name="connsiteX1" fmla="*/ 11506200 w 11506200"/>
              <a:gd name="connsiteY1" fmla="*/ 0 h 13817600"/>
              <a:gd name="connsiteX2" fmla="*/ 11455400 w 11506200"/>
              <a:gd name="connsiteY2" fmla="*/ 13817600 h 13817600"/>
              <a:gd name="connsiteX3" fmla="*/ 0 w 11506200"/>
              <a:gd name="connsiteY3" fmla="*/ 13792200 h 13817600"/>
              <a:gd name="connsiteX4" fmla="*/ 4368800 w 11506200"/>
              <a:gd name="connsiteY4" fmla="*/ 12700 h 13817600"/>
              <a:gd name="connsiteX0" fmla="*/ 4165600 w 11303000"/>
              <a:gd name="connsiteY0" fmla="*/ 12700 h 13817600"/>
              <a:gd name="connsiteX1" fmla="*/ 11303000 w 11303000"/>
              <a:gd name="connsiteY1" fmla="*/ 0 h 13817600"/>
              <a:gd name="connsiteX2" fmla="*/ 11252200 w 11303000"/>
              <a:gd name="connsiteY2" fmla="*/ 13817600 h 13817600"/>
              <a:gd name="connsiteX3" fmla="*/ 0 w 11303000"/>
              <a:gd name="connsiteY3" fmla="*/ 13563600 h 13817600"/>
              <a:gd name="connsiteX4" fmla="*/ 4165600 w 11303000"/>
              <a:gd name="connsiteY4" fmla="*/ 12700 h 13817600"/>
              <a:gd name="connsiteX0" fmla="*/ 4330700 w 11468100"/>
              <a:gd name="connsiteY0" fmla="*/ 12700 h 13817600"/>
              <a:gd name="connsiteX1" fmla="*/ 11468100 w 11468100"/>
              <a:gd name="connsiteY1" fmla="*/ 0 h 13817600"/>
              <a:gd name="connsiteX2" fmla="*/ 11417300 w 11468100"/>
              <a:gd name="connsiteY2" fmla="*/ 13817600 h 13817600"/>
              <a:gd name="connsiteX3" fmla="*/ 0 w 11468100"/>
              <a:gd name="connsiteY3" fmla="*/ 13716000 h 13817600"/>
              <a:gd name="connsiteX4" fmla="*/ 4330700 w 11468100"/>
              <a:gd name="connsiteY4" fmla="*/ 12700 h 13817600"/>
              <a:gd name="connsiteX0" fmla="*/ 4330700 w 11468100"/>
              <a:gd name="connsiteY0" fmla="*/ 12700 h 13716000"/>
              <a:gd name="connsiteX1" fmla="*/ 11468100 w 11468100"/>
              <a:gd name="connsiteY1" fmla="*/ 0 h 13716000"/>
              <a:gd name="connsiteX2" fmla="*/ 10591800 w 11468100"/>
              <a:gd name="connsiteY2" fmla="*/ 13182600 h 13716000"/>
              <a:gd name="connsiteX3" fmla="*/ 0 w 11468100"/>
              <a:gd name="connsiteY3" fmla="*/ 13716000 h 13716000"/>
              <a:gd name="connsiteX4" fmla="*/ 4330700 w 11468100"/>
              <a:gd name="connsiteY4" fmla="*/ 12700 h 13716000"/>
              <a:gd name="connsiteX0" fmla="*/ 4330700 w 11468100"/>
              <a:gd name="connsiteY0" fmla="*/ 12700 h 13716000"/>
              <a:gd name="connsiteX1" fmla="*/ 11468100 w 11468100"/>
              <a:gd name="connsiteY1" fmla="*/ 0 h 13716000"/>
              <a:gd name="connsiteX2" fmla="*/ 11468100 w 11468100"/>
              <a:gd name="connsiteY2" fmla="*/ 13716000 h 13716000"/>
              <a:gd name="connsiteX3" fmla="*/ 0 w 11468100"/>
              <a:gd name="connsiteY3" fmla="*/ 13716000 h 13716000"/>
              <a:gd name="connsiteX4" fmla="*/ 4330700 w 11468100"/>
              <a:gd name="connsiteY4" fmla="*/ 12700 h 13716000"/>
              <a:gd name="connsiteX0" fmla="*/ 12700 w 11468100"/>
              <a:gd name="connsiteY0" fmla="*/ 12700 h 13716000"/>
              <a:gd name="connsiteX1" fmla="*/ 11468100 w 11468100"/>
              <a:gd name="connsiteY1" fmla="*/ 0 h 13716000"/>
              <a:gd name="connsiteX2" fmla="*/ 11468100 w 11468100"/>
              <a:gd name="connsiteY2" fmla="*/ 13716000 h 13716000"/>
              <a:gd name="connsiteX3" fmla="*/ 0 w 11468100"/>
              <a:gd name="connsiteY3" fmla="*/ 13716000 h 13716000"/>
              <a:gd name="connsiteX4" fmla="*/ 12700 w 11468100"/>
              <a:gd name="connsiteY4" fmla="*/ 12700 h 13716000"/>
              <a:gd name="connsiteX0" fmla="*/ 12700 w 11468100"/>
              <a:gd name="connsiteY0" fmla="*/ 12700 h 13716000"/>
              <a:gd name="connsiteX1" fmla="*/ 5765800 w 11468100"/>
              <a:gd name="connsiteY1" fmla="*/ 0 h 13716000"/>
              <a:gd name="connsiteX2" fmla="*/ 11468100 w 11468100"/>
              <a:gd name="connsiteY2" fmla="*/ 13716000 h 13716000"/>
              <a:gd name="connsiteX3" fmla="*/ 0 w 11468100"/>
              <a:gd name="connsiteY3" fmla="*/ 13716000 h 13716000"/>
              <a:gd name="connsiteX4" fmla="*/ 12700 w 11468100"/>
              <a:gd name="connsiteY4" fmla="*/ 12700 h 13716000"/>
              <a:gd name="connsiteX0" fmla="*/ 12700 w 5765800"/>
              <a:gd name="connsiteY0" fmla="*/ 12700 h 13728700"/>
              <a:gd name="connsiteX1" fmla="*/ 5765800 w 5765800"/>
              <a:gd name="connsiteY1" fmla="*/ 0 h 13728700"/>
              <a:gd name="connsiteX2" fmla="*/ 4902200 w 5765800"/>
              <a:gd name="connsiteY2" fmla="*/ 13728700 h 13728700"/>
              <a:gd name="connsiteX3" fmla="*/ 0 w 5765800"/>
              <a:gd name="connsiteY3" fmla="*/ 13716000 h 13728700"/>
              <a:gd name="connsiteX4" fmla="*/ 12700 w 5765800"/>
              <a:gd name="connsiteY4" fmla="*/ 12700 h 13728700"/>
              <a:gd name="connsiteX0" fmla="*/ 12700 w 5765800"/>
              <a:gd name="connsiteY0" fmla="*/ 12700 h 13716000"/>
              <a:gd name="connsiteX1" fmla="*/ 5765800 w 5765800"/>
              <a:gd name="connsiteY1" fmla="*/ 0 h 13716000"/>
              <a:gd name="connsiteX2" fmla="*/ 3517900 w 5765800"/>
              <a:gd name="connsiteY2" fmla="*/ 13716000 h 13716000"/>
              <a:gd name="connsiteX3" fmla="*/ 0 w 5765800"/>
              <a:gd name="connsiteY3" fmla="*/ 13716000 h 13716000"/>
              <a:gd name="connsiteX4" fmla="*/ 12700 w 5765800"/>
              <a:gd name="connsiteY4" fmla="*/ 12700 h 13716000"/>
              <a:gd name="connsiteX0" fmla="*/ 12700 w 8140700"/>
              <a:gd name="connsiteY0" fmla="*/ 0 h 13703300"/>
              <a:gd name="connsiteX1" fmla="*/ 8140700 w 8140700"/>
              <a:gd name="connsiteY1" fmla="*/ 0 h 13703300"/>
              <a:gd name="connsiteX2" fmla="*/ 3517900 w 8140700"/>
              <a:gd name="connsiteY2" fmla="*/ 13703300 h 13703300"/>
              <a:gd name="connsiteX3" fmla="*/ 0 w 8140700"/>
              <a:gd name="connsiteY3" fmla="*/ 13703300 h 13703300"/>
              <a:gd name="connsiteX4" fmla="*/ 12700 w 8140700"/>
              <a:gd name="connsiteY4" fmla="*/ 0 h 13703300"/>
              <a:gd name="connsiteX0" fmla="*/ 12700 w 8140700"/>
              <a:gd name="connsiteY0" fmla="*/ 0 h 13703300"/>
              <a:gd name="connsiteX1" fmla="*/ 8140700 w 8140700"/>
              <a:gd name="connsiteY1" fmla="*/ 0 h 13703300"/>
              <a:gd name="connsiteX2" fmla="*/ 6019800 w 8140700"/>
              <a:gd name="connsiteY2" fmla="*/ 13690600 h 13703300"/>
              <a:gd name="connsiteX3" fmla="*/ 0 w 8140700"/>
              <a:gd name="connsiteY3" fmla="*/ 13703300 h 13703300"/>
              <a:gd name="connsiteX4" fmla="*/ 12700 w 8140700"/>
              <a:gd name="connsiteY4" fmla="*/ 0 h 13703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0700" h="13703300">
                <a:moveTo>
                  <a:pt x="12700" y="0"/>
                </a:moveTo>
                <a:lnTo>
                  <a:pt x="8140700" y="0"/>
                </a:lnTo>
                <a:lnTo>
                  <a:pt x="6019800" y="13690600"/>
                </a:lnTo>
                <a:lnTo>
                  <a:pt x="0" y="13703300"/>
                </a:lnTo>
                <a:cubicBezTo>
                  <a:pt x="4233" y="9135533"/>
                  <a:pt x="8467" y="4567767"/>
                  <a:pt x="12700" y="0"/>
                </a:cubicBezTo>
                <a:close/>
              </a:path>
            </a:pathLst>
          </a:cu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en-US" dirty="0">
                <a:latin typeface="Open Sans Light"/>
              </a:rPr>
              <a:t>     </a:t>
            </a:r>
          </a:p>
        </p:txBody>
      </p:sp>
      <p:sp>
        <p:nvSpPr>
          <p:cNvPr id="3" name="Title 20">
            <a:extLst>
              <a:ext uri="{FF2B5EF4-FFF2-40B4-BE49-F238E27FC236}">
                <a16:creationId xmlns:a16="http://schemas.microsoft.com/office/drawing/2014/main" id="{7B2E2A79-B748-305F-E80E-14C6459C04C6}"/>
              </a:ext>
            </a:extLst>
          </p:cNvPr>
          <p:cNvSpPr txBox="1">
            <a:spLocks/>
          </p:cNvSpPr>
          <p:nvPr userDrawn="1"/>
        </p:nvSpPr>
        <p:spPr bwMode="auto">
          <a:xfrm>
            <a:off x="9013825" y="2603500"/>
            <a:ext cx="1735138" cy="1447800"/>
          </a:xfrm>
          <a:prstGeom prst="rect">
            <a:avLst/>
          </a:prstGeom>
          <a:noFill/>
          <a:ln>
            <a:noFill/>
          </a:ln>
        </p:spPr>
        <p:txBody>
          <a:bodyPr anchor="ctr">
            <a:spAutoFit/>
          </a:bodyPr>
          <a:lstStyle>
            <a:lvl1pPr defTabSz="457200" eaLnBrk="0" hangingPunct="0">
              <a:defRPr sz="4300">
                <a:solidFill>
                  <a:schemeClr val="tx1"/>
                </a:solidFill>
                <a:latin typeface="Calibri" charset="0"/>
                <a:ea typeface="ＭＳ Ｐゴシック" charset="0"/>
                <a:cs typeface="ＭＳ Ｐゴシック" charset="0"/>
              </a:defRPr>
            </a:lvl1pPr>
            <a:lvl2pPr marL="742950" indent="-285750" defTabSz="457200" eaLnBrk="0" hangingPunct="0">
              <a:defRPr sz="4300">
                <a:solidFill>
                  <a:schemeClr val="tx1"/>
                </a:solidFill>
                <a:latin typeface="Calibri" charset="0"/>
                <a:ea typeface="ＭＳ Ｐゴシック" charset="0"/>
              </a:defRPr>
            </a:lvl2pPr>
            <a:lvl3pPr marL="1143000" indent="-228600" defTabSz="457200" eaLnBrk="0" hangingPunct="0">
              <a:defRPr sz="4300">
                <a:solidFill>
                  <a:schemeClr val="tx1"/>
                </a:solidFill>
                <a:latin typeface="Calibri" charset="0"/>
                <a:ea typeface="ＭＳ Ｐゴシック" charset="0"/>
              </a:defRPr>
            </a:lvl3pPr>
            <a:lvl4pPr marL="1600200" indent="-228600" defTabSz="457200" eaLnBrk="0" hangingPunct="0">
              <a:defRPr sz="4300">
                <a:solidFill>
                  <a:schemeClr val="tx1"/>
                </a:solidFill>
                <a:latin typeface="Calibri" charset="0"/>
                <a:ea typeface="ＭＳ Ｐゴシック" charset="0"/>
              </a:defRPr>
            </a:lvl4pPr>
            <a:lvl5pPr marL="2057400" indent="-228600" defTabSz="457200" eaLnBrk="0" hangingPunct="0">
              <a:defRPr sz="4300">
                <a:solidFill>
                  <a:schemeClr val="tx1"/>
                </a:solidFill>
                <a:latin typeface="Calibri" charset="0"/>
                <a:ea typeface="ＭＳ Ｐゴシック" charset="0"/>
              </a:defRPr>
            </a:lvl5pPr>
            <a:lvl6pPr marL="2514600" indent="-228600" eaLnBrk="0" fontAlgn="base" hangingPunct="0">
              <a:spcBef>
                <a:spcPct val="0"/>
              </a:spcBef>
              <a:spcAft>
                <a:spcPct val="0"/>
              </a:spcAft>
              <a:defRPr sz="4300">
                <a:solidFill>
                  <a:schemeClr val="tx1"/>
                </a:solidFill>
                <a:latin typeface="Calibri" charset="0"/>
                <a:ea typeface="ＭＳ Ｐゴシック" charset="0"/>
              </a:defRPr>
            </a:lvl6pPr>
            <a:lvl7pPr marL="2971800" indent="-228600" eaLnBrk="0" fontAlgn="base" hangingPunct="0">
              <a:spcBef>
                <a:spcPct val="0"/>
              </a:spcBef>
              <a:spcAft>
                <a:spcPct val="0"/>
              </a:spcAft>
              <a:defRPr sz="4300">
                <a:solidFill>
                  <a:schemeClr val="tx1"/>
                </a:solidFill>
                <a:latin typeface="Calibri" charset="0"/>
                <a:ea typeface="ＭＳ Ｐゴシック" charset="0"/>
              </a:defRPr>
            </a:lvl7pPr>
            <a:lvl8pPr marL="3429000" indent="-228600" eaLnBrk="0" fontAlgn="base" hangingPunct="0">
              <a:spcBef>
                <a:spcPct val="0"/>
              </a:spcBef>
              <a:spcAft>
                <a:spcPct val="0"/>
              </a:spcAft>
              <a:defRPr sz="4300">
                <a:solidFill>
                  <a:schemeClr val="tx1"/>
                </a:solidFill>
                <a:latin typeface="Calibri" charset="0"/>
                <a:ea typeface="ＭＳ Ｐゴシック" charset="0"/>
              </a:defRPr>
            </a:lvl8pPr>
            <a:lvl9pPr marL="3886200" indent="-228600" eaLnBrk="0" fontAlgn="base" hangingPunct="0">
              <a:spcBef>
                <a:spcPct val="0"/>
              </a:spcBef>
              <a:spcAft>
                <a:spcPct val="0"/>
              </a:spcAft>
              <a:defRPr sz="4300">
                <a:solidFill>
                  <a:schemeClr val="tx1"/>
                </a:solidFill>
                <a:latin typeface="Calibri" charset="0"/>
                <a:ea typeface="ＭＳ Ｐゴシック" charset="0"/>
              </a:defRPr>
            </a:lvl9pPr>
          </a:lstStyle>
          <a:p>
            <a:pPr algn="ctr" eaLnBrk="1" hangingPunct="1">
              <a:defRPr/>
            </a:pPr>
            <a:r>
              <a:rPr lang="en-US" sz="8800" dirty="0">
                <a:solidFill>
                  <a:schemeClr val="accent1"/>
                </a:solidFill>
                <a:latin typeface="Franklin Gothic Demi"/>
                <a:cs typeface="Franklin Gothic Demi"/>
              </a:rPr>
              <a:t>01 </a:t>
            </a:r>
          </a:p>
        </p:txBody>
      </p:sp>
      <p:sp>
        <p:nvSpPr>
          <p:cNvPr id="4" name="Title 20">
            <a:extLst>
              <a:ext uri="{FF2B5EF4-FFF2-40B4-BE49-F238E27FC236}">
                <a16:creationId xmlns:a16="http://schemas.microsoft.com/office/drawing/2014/main" id="{508D19EA-7A8B-8709-9921-CC5A5D10F761}"/>
              </a:ext>
            </a:extLst>
          </p:cNvPr>
          <p:cNvSpPr txBox="1">
            <a:spLocks/>
          </p:cNvSpPr>
          <p:nvPr userDrawn="1"/>
        </p:nvSpPr>
        <p:spPr bwMode="auto">
          <a:xfrm>
            <a:off x="16451263" y="2603500"/>
            <a:ext cx="1735137" cy="1446213"/>
          </a:xfrm>
          <a:prstGeom prst="rect">
            <a:avLst/>
          </a:prstGeom>
          <a:noFill/>
          <a:ln>
            <a:noFill/>
          </a:ln>
        </p:spPr>
        <p:txBody>
          <a:bodyPr anchor="ctr">
            <a:spAutoFit/>
          </a:bodyPr>
          <a:lstStyle>
            <a:lvl1pPr defTabSz="457200" eaLnBrk="0" hangingPunct="0">
              <a:defRPr sz="4300">
                <a:solidFill>
                  <a:schemeClr val="tx1"/>
                </a:solidFill>
                <a:latin typeface="Calibri" charset="0"/>
                <a:ea typeface="ＭＳ Ｐゴシック" charset="0"/>
                <a:cs typeface="ＭＳ Ｐゴシック" charset="0"/>
              </a:defRPr>
            </a:lvl1pPr>
            <a:lvl2pPr marL="742950" indent="-285750" defTabSz="457200" eaLnBrk="0" hangingPunct="0">
              <a:defRPr sz="4300">
                <a:solidFill>
                  <a:schemeClr val="tx1"/>
                </a:solidFill>
                <a:latin typeface="Calibri" charset="0"/>
                <a:ea typeface="ＭＳ Ｐゴシック" charset="0"/>
              </a:defRPr>
            </a:lvl2pPr>
            <a:lvl3pPr marL="1143000" indent="-228600" defTabSz="457200" eaLnBrk="0" hangingPunct="0">
              <a:defRPr sz="4300">
                <a:solidFill>
                  <a:schemeClr val="tx1"/>
                </a:solidFill>
                <a:latin typeface="Calibri" charset="0"/>
                <a:ea typeface="ＭＳ Ｐゴシック" charset="0"/>
              </a:defRPr>
            </a:lvl3pPr>
            <a:lvl4pPr marL="1600200" indent="-228600" defTabSz="457200" eaLnBrk="0" hangingPunct="0">
              <a:defRPr sz="4300">
                <a:solidFill>
                  <a:schemeClr val="tx1"/>
                </a:solidFill>
                <a:latin typeface="Calibri" charset="0"/>
                <a:ea typeface="ＭＳ Ｐゴシック" charset="0"/>
              </a:defRPr>
            </a:lvl4pPr>
            <a:lvl5pPr marL="2057400" indent="-228600" defTabSz="457200" eaLnBrk="0" hangingPunct="0">
              <a:defRPr sz="4300">
                <a:solidFill>
                  <a:schemeClr val="tx1"/>
                </a:solidFill>
                <a:latin typeface="Calibri" charset="0"/>
                <a:ea typeface="ＭＳ Ｐゴシック" charset="0"/>
              </a:defRPr>
            </a:lvl5pPr>
            <a:lvl6pPr marL="2514600" indent="-228600" eaLnBrk="0" fontAlgn="base" hangingPunct="0">
              <a:spcBef>
                <a:spcPct val="0"/>
              </a:spcBef>
              <a:spcAft>
                <a:spcPct val="0"/>
              </a:spcAft>
              <a:defRPr sz="4300">
                <a:solidFill>
                  <a:schemeClr val="tx1"/>
                </a:solidFill>
                <a:latin typeface="Calibri" charset="0"/>
                <a:ea typeface="ＭＳ Ｐゴシック" charset="0"/>
              </a:defRPr>
            </a:lvl6pPr>
            <a:lvl7pPr marL="2971800" indent="-228600" eaLnBrk="0" fontAlgn="base" hangingPunct="0">
              <a:spcBef>
                <a:spcPct val="0"/>
              </a:spcBef>
              <a:spcAft>
                <a:spcPct val="0"/>
              </a:spcAft>
              <a:defRPr sz="4300">
                <a:solidFill>
                  <a:schemeClr val="tx1"/>
                </a:solidFill>
                <a:latin typeface="Calibri" charset="0"/>
                <a:ea typeface="ＭＳ Ｐゴシック" charset="0"/>
              </a:defRPr>
            </a:lvl7pPr>
            <a:lvl8pPr marL="3429000" indent="-228600" eaLnBrk="0" fontAlgn="base" hangingPunct="0">
              <a:spcBef>
                <a:spcPct val="0"/>
              </a:spcBef>
              <a:spcAft>
                <a:spcPct val="0"/>
              </a:spcAft>
              <a:defRPr sz="4300">
                <a:solidFill>
                  <a:schemeClr val="tx1"/>
                </a:solidFill>
                <a:latin typeface="Calibri" charset="0"/>
                <a:ea typeface="ＭＳ Ｐゴシック" charset="0"/>
              </a:defRPr>
            </a:lvl8pPr>
            <a:lvl9pPr marL="3886200" indent="-228600" eaLnBrk="0" fontAlgn="base" hangingPunct="0">
              <a:spcBef>
                <a:spcPct val="0"/>
              </a:spcBef>
              <a:spcAft>
                <a:spcPct val="0"/>
              </a:spcAft>
              <a:defRPr sz="4300">
                <a:solidFill>
                  <a:schemeClr val="tx1"/>
                </a:solidFill>
                <a:latin typeface="Calibri" charset="0"/>
                <a:ea typeface="ＭＳ Ｐゴシック" charset="0"/>
              </a:defRPr>
            </a:lvl9pPr>
          </a:lstStyle>
          <a:p>
            <a:pPr algn="ctr" eaLnBrk="1" hangingPunct="1">
              <a:defRPr/>
            </a:pPr>
            <a:r>
              <a:rPr lang="en-US" sz="8800" dirty="0">
                <a:solidFill>
                  <a:schemeClr val="accent4"/>
                </a:solidFill>
                <a:latin typeface="Franklin Gothic Demi"/>
                <a:cs typeface="Franklin Gothic Demi"/>
              </a:rPr>
              <a:t>02 </a:t>
            </a:r>
          </a:p>
        </p:txBody>
      </p:sp>
      <p:sp>
        <p:nvSpPr>
          <p:cNvPr id="5" name="Title 20">
            <a:extLst>
              <a:ext uri="{FF2B5EF4-FFF2-40B4-BE49-F238E27FC236}">
                <a16:creationId xmlns:a16="http://schemas.microsoft.com/office/drawing/2014/main" id="{ABA26F04-9F08-83D8-F482-AC1FC93C4B16}"/>
              </a:ext>
            </a:extLst>
          </p:cNvPr>
          <p:cNvSpPr txBox="1">
            <a:spLocks/>
          </p:cNvSpPr>
          <p:nvPr userDrawn="1"/>
        </p:nvSpPr>
        <p:spPr bwMode="auto">
          <a:xfrm>
            <a:off x="9005888" y="6791325"/>
            <a:ext cx="1735137" cy="1446213"/>
          </a:xfrm>
          <a:prstGeom prst="rect">
            <a:avLst/>
          </a:prstGeom>
        </p:spPr>
        <p:txBody>
          <a:bodyPr anchor="ctr">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fontAlgn="auto">
              <a:spcAft>
                <a:spcPts val="0"/>
              </a:spcAft>
              <a:defRPr/>
            </a:pPr>
            <a:r>
              <a:rPr lang="en-US" sz="8800" dirty="0">
                <a:solidFill>
                  <a:schemeClr val="accent5"/>
                </a:solidFill>
                <a:latin typeface="Franklin Gothic Demi"/>
                <a:cs typeface="Franklin Gothic Demi"/>
              </a:rPr>
              <a:t>03 </a:t>
            </a:r>
          </a:p>
        </p:txBody>
      </p:sp>
      <p:sp>
        <p:nvSpPr>
          <p:cNvPr id="6" name="Title 20">
            <a:extLst>
              <a:ext uri="{FF2B5EF4-FFF2-40B4-BE49-F238E27FC236}">
                <a16:creationId xmlns:a16="http://schemas.microsoft.com/office/drawing/2014/main" id="{D1C1388B-5A12-8989-0CB7-353D4BB4CFE5}"/>
              </a:ext>
            </a:extLst>
          </p:cNvPr>
          <p:cNvSpPr txBox="1">
            <a:spLocks/>
          </p:cNvSpPr>
          <p:nvPr userDrawn="1"/>
        </p:nvSpPr>
        <p:spPr bwMode="auto">
          <a:xfrm>
            <a:off x="16444913" y="6791325"/>
            <a:ext cx="1735137" cy="1446213"/>
          </a:xfrm>
          <a:prstGeom prst="rect">
            <a:avLst/>
          </a:prstGeom>
          <a:noFill/>
          <a:ln>
            <a:noFill/>
          </a:ln>
        </p:spPr>
        <p:txBody>
          <a:bodyPr anchor="ctr">
            <a:spAutoFit/>
          </a:bodyPr>
          <a:lstStyle>
            <a:lvl1pPr defTabSz="457200" eaLnBrk="0" hangingPunct="0">
              <a:defRPr sz="4300">
                <a:solidFill>
                  <a:schemeClr val="tx1"/>
                </a:solidFill>
                <a:latin typeface="Calibri" charset="0"/>
                <a:ea typeface="ＭＳ Ｐゴシック" charset="0"/>
                <a:cs typeface="ＭＳ Ｐゴシック" charset="0"/>
              </a:defRPr>
            </a:lvl1pPr>
            <a:lvl2pPr marL="742950" indent="-285750" defTabSz="457200" eaLnBrk="0" hangingPunct="0">
              <a:defRPr sz="4300">
                <a:solidFill>
                  <a:schemeClr val="tx1"/>
                </a:solidFill>
                <a:latin typeface="Calibri" charset="0"/>
                <a:ea typeface="ＭＳ Ｐゴシック" charset="0"/>
              </a:defRPr>
            </a:lvl2pPr>
            <a:lvl3pPr marL="1143000" indent="-228600" defTabSz="457200" eaLnBrk="0" hangingPunct="0">
              <a:defRPr sz="4300">
                <a:solidFill>
                  <a:schemeClr val="tx1"/>
                </a:solidFill>
                <a:latin typeface="Calibri" charset="0"/>
                <a:ea typeface="ＭＳ Ｐゴシック" charset="0"/>
              </a:defRPr>
            </a:lvl3pPr>
            <a:lvl4pPr marL="1600200" indent="-228600" defTabSz="457200" eaLnBrk="0" hangingPunct="0">
              <a:defRPr sz="4300">
                <a:solidFill>
                  <a:schemeClr val="tx1"/>
                </a:solidFill>
                <a:latin typeface="Calibri" charset="0"/>
                <a:ea typeface="ＭＳ Ｐゴシック" charset="0"/>
              </a:defRPr>
            </a:lvl4pPr>
            <a:lvl5pPr marL="2057400" indent="-228600" defTabSz="457200" eaLnBrk="0" hangingPunct="0">
              <a:defRPr sz="4300">
                <a:solidFill>
                  <a:schemeClr val="tx1"/>
                </a:solidFill>
                <a:latin typeface="Calibri" charset="0"/>
                <a:ea typeface="ＭＳ Ｐゴシック" charset="0"/>
              </a:defRPr>
            </a:lvl5pPr>
            <a:lvl6pPr marL="2514600" indent="-228600" eaLnBrk="0" fontAlgn="base" hangingPunct="0">
              <a:spcBef>
                <a:spcPct val="0"/>
              </a:spcBef>
              <a:spcAft>
                <a:spcPct val="0"/>
              </a:spcAft>
              <a:defRPr sz="4300">
                <a:solidFill>
                  <a:schemeClr val="tx1"/>
                </a:solidFill>
                <a:latin typeface="Calibri" charset="0"/>
                <a:ea typeface="ＭＳ Ｐゴシック" charset="0"/>
              </a:defRPr>
            </a:lvl6pPr>
            <a:lvl7pPr marL="2971800" indent="-228600" eaLnBrk="0" fontAlgn="base" hangingPunct="0">
              <a:spcBef>
                <a:spcPct val="0"/>
              </a:spcBef>
              <a:spcAft>
                <a:spcPct val="0"/>
              </a:spcAft>
              <a:defRPr sz="4300">
                <a:solidFill>
                  <a:schemeClr val="tx1"/>
                </a:solidFill>
                <a:latin typeface="Calibri" charset="0"/>
                <a:ea typeface="ＭＳ Ｐゴシック" charset="0"/>
              </a:defRPr>
            </a:lvl7pPr>
            <a:lvl8pPr marL="3429000" indent="-228600" eaLnBrk="0" fontAlgn="base" hangingPunct="0">
              <a:spcBef>
                <a:spcPct val="0"/>
              </a:spcBef>
              <a:spcAft>
                <a:spcPct val="0"/>
              </a:spcAft>
              <a:defRPr sz="4300">
                <a:solidFill>
                  <a:schemeClr val="tx1"/>
                </a:solidFill>
                <a:latin typeface="Calibri" charset="0"/>
                <a:ea typeface="ＭＳ Ｐゴシック" charset="0"/>
              </a:defRPr>
            </a:lvl8pPr>
            <a:lvl9pPr marL="3886200" indent="-228600" eaLnBrk="0" fontAlgn="base" hangingPunct="0">
              <a:spcBef>
                <a:spcPct val="0"/>
              </a:spcBef>
              <a:spcAft>
                <a:spcPct val="0"/>
              </a:spcAft>
              <a:defRPr sz="4300">
                <a:solidFill>
                  <a:schemeClr val="tx1"/>
                </a:solidFill>
                <a:latin typeface="Calibri" charset="0"/>
                <a:ea typeface="ＭＳ Ｐゴシック" charset="0"/>
              </a:defRPr>
            </a:lvl9pPr>
          </a:lstStyle>
          <a:p>
            <a:pPr algn="ctr" eaLnBrk="1" hangingPunct="1">
              <a:defRPr/>
            </a:pPr>
            <a:r>
              <a:rPr lang="en-US" sz="8800" dirty="0">
                <a:solidFill>
                  <a:srgbClr val="B1B1B1"/>
                </a:solidFill>
                <a:latin typeface="Franklin Gothic Demi"/>
                <a:cs typeface="Franklin Gothic Demi"/>
              </a:rPr>
              <a:t>04</a:t>
            </a:r>
            <a:r>
              <a:rPr lang="en-US" sz="8800" dirty="0">
                <a:solidFill>
                  <a:srgbClr val="B1B1B1"/>
                </a:solidFill>
                <a:latin typeface="Open Sans" charset="0"/>
                <a:cs typeface="Open Sans" charset="0"/>
              </a:rPr>
              <a:t> </a:t>
            </a:r>
          </a:p>
        </p:txBody>
      </p:sp>
      <p:sp>
        <p:nvSpPr>
          <p:cNvPr id="17" name="Text Placeholder 12"/>
          <p:cNvSpPr>
            <a:spLocks noGrp="1"/>
          </p:cNvSpPr>
          <p:nvPr>
            <p:ph type="body" sz="quarter" idx="10"/>
          </p:nvPr>
        </p:nvSpPr>
        <p:spPr>
          <a:xfrm>
            <a:off x="7907338" y="484188"/>
            <a:ext cx="16135350" cy="1738312"/>
          </a:xfrm>
          <a:prstGeom prst="rect">
            <a:avLst/>
          </a:prstGeom>
        </p:spPr>
        <p:txBody>
          <a:bodyPr/>
          <a:lstStyle>
            <a:lvl1pPr>
              <a:defRPr sz="8000" baseline="0">
                <a:latin typeface="Franklin Gothic Book" panose="020B0503020102020204" pitchFamily="34" charset="0"/>
              </a:defRPr>
            </a:lvl1pPr>
          </a:lstStyle>
          <a:p>
            <a:pPr lvl="0"/>
            <a:r>
              <a:rPr lang="en-US"/>
              <a:t>Click to edit Master text styles</a:t>
            </a:r>
          </a:p>
        </p:txBody>
      </p:sp>
      <p:sp>
        <p:nvSpPr>
          <p:cNvPr id="18" name="Text Placeholder 14"/>
          <p:cNvSpPr>
            <a:spLocks noGrp="1"/>
          </p:cNvSpPr>
          <p:nvPr>
            <p:ph type="body" sz="quarter" idx="11"/>
          </p:nvPr>
        </p:nvSpPr>
        <p:spPr>
          <a:xfrm>
            <a:off x="18046233" y="7177489"/>
            <a:ext cx="5280025" cy="3922712"/>
          </a:xfrm>
          <a:prstGeom prst="rect">
            <a:avLst/>
          </a:prstGeom>
        </p:spPr>
        <p:txBody>
          <a:bodyPr/>
          <a:lstStyle>
            <a:lvl1pPr marL="0" indent="0" algn="l">
              <a:lnSpc>
                <a:spcPct val="100000"/>
              </a:lnSpc>
              <a:spcBef>
                <a:spcPts val="0"/>
              </a:spcBef>
              <a:defRPr sz="4400" baseline="0">
                <a:latin typeface="Franklin Gothic Book" panose="020B0503020102020204" pitchFamily="34" charset="0"/>
              </a:defRPr>
            </a:lvl1pPr>
          </a:lstStyle>
          <a:p>
            <a:pPr lvl="0"/>
            <a:r>
              <a:rPr lang="en-US"/>
              <a:t>Click to edit Master text styles</a:t>
            </a:r>
          </a:p>
          <a:p>
            <a:pPr lvl="1"/>
            <a:r>
              <a:rPr lang="en-US"/>
              <a:t>Second level</a:t>
            </a:r>
          </a:p>
        </p:txBody>
      </p:sp>
      <p:sp>
        <p:nvSpPr>
          <p:cNvPr id="19" name="Text Placeholder 14"/>
          <p:cNvSpPr>
            <a:spLocks noGrp="1"/>
          </p:cNvSpPr>
          <p:nvPr>
            <p:ph type="body" sz="quarter" idx="12"/>
          </p:nvPr>
        </p:nvSpPr>
        <p:spPr>
          <a:xfrm>
            <a:off x="10748963" y="7168776"/>
            <a:ext cx="5280025" cy="3922712"/>
          </a:xfrm>
          <a:prstGeom prst="rect">
            <a:avLst/>
          </a:prstGeom>
        </p:spPr>
        <p:txBody>
          <a:bodyPr/>
          <a:lstStyle>
            <a:lvl1pPr marL="0" indent="0" algn="l">
              <a:lnSpc>
                <a:spcPct val="100000"/>
              </a:lnSpc>
              <a:spcBef>
                <a:spcPts val="0"/>
              </a:spcBef>
              <a:defRPr sz="4400" baseline="0">
                <a:latin typeface="Franklin Gothic Book" panose="020B0503020102020204" pitchFamily="34" charset="0"/>
              </a:defRPr>
            </a:lvl1pPr>
          </a:lstStyle>
          <a:p>
            <a:pPr lvl="0"/>
            <a:r>
              <a:rPr lang="en-US"/>
              <a:t>Click to edit Master text styles</a:t>
            </a:r>
          </a:p>
          <a:p>
            <a:pPr lvl="1"/>
            <a:r>
              <a:rPr lang="en-US"/>
              <a:t>Second level</a:t>
            </a:r>
          </a:p>
        </p:txBody>
      </p:sp>
      <p:sp>
        <p:nvSpPr>
          <p:cNvPr id="20" name="Text Placeholder 14"/>
          <p:cNvSpPr>
            <a:spLocks noGrp="1"/>
          </p:cNvSpPr>
          <p:nvPr>
            <p:ph type="body" sz="quarter" idx="13"/>
          </p:nvPr>
        </p:nvSpPr>
        <p:spPr>
          <a:xfrm>
            <a:off x="10748963" y="3026056"/>
            <a:ext cx="5280025" cy="3922712"/>
          </a:xfrm>
          <a:prstGeom prst="rect">
            <a:avLst/>
          </a:prstGeom>
        </p:spPr>
        <p:txBody>
          <a:bodyPr/>
          <a:lstStyle>
            <a:lvl1pPr marL="0" indent="0" algn="l">
              <a:lnSpc>
                <a:spcPct val="100000"/>
              </a:lnSpc>
              <a:spcBef>
                <a:spcPts val="0"/>
              </a:spcBef>
              <a:defRPr sz="4400" baseline="0">
                <a:latin typeface="Franklin Gothic Book" panose="020B0503020102020204" pitchFamily="34" charset="0"/>
              </a:defRPr>
            </a:lvl1pPr>
          </a:lstStyle>
          <a:p>
            <a:pPr lvl="0"/>
            <a:r>
              <a:rPr lang="en-US"/>
              <a:t>Click to edit Master text styles</a:t>
            </a:r>
          </a:p>
          <a:p>
            <a:pPr lvl="1"/>
            <a:r>
              <a:rPr lang="en-US"/>
              <a:t>Second level</a:t>
            </a:r>
          </a:p>
        </p:txBody>
      </p:sp>
      <p:sp>
        <p:nvSpPr>
          <p:cNvPr id="21" name="Text Placeholder 14"/>
          <p:cNvSpPr>
            <a:spLocks noGrp="1"/>
          </p:cNvSpPr>
          <p:nvPr>
            <p:ph type="body" sz="quarter" idx="14"/>
          </p:nvPr>
        </p:nvSpPr>
        <p:spPr>
          <a:xfrm>
            <a:off x="18046233" y="3026056"/>
            <a:ext cx="5280025" cy="3922712"/>
          </a:xfrm>
          <a:prstGeom prst="rect">
            <a:avLst/>
          </a:prstGeom>
        </p:spPr>
        <p:txBody>
          <a:bodyPr/>
          <a:lstStyle>
            <a:lvl1pPr marL="0" indent="0" algn="l">
              <a:lnSpc>
                <a:spcPct val="100000"/>
              </a:lnSpc>
              <a:spcBef>
                <a:spcPts val="0"/>
              </a:spcBef>
              <a:defRPr sz="4400" baseline="0">
                <a:latin typeface="Franklin Gothic Book" panose="020B0503020102020204" pitchFamily="34" charset="0"/>
              </a:defRPr>
            </a:lvl1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4283618486"/>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6E3B7AD-3AC0-2357-1847-5E55437EE687}"/>
              </a:ext>
            </a:extLst>
          </p:cNvPr>
          <p:cNvSpPr/>
          <p:nvPr/>
        </p:nvSpPr>
        <p:spPr>
          <a:xfrm>
            <a:off x="11461750" y="12409488"/>
            <a:ext cx="1463675" cy="1306512"/>
          </a:xfrm>
          <a:prstGeom prst="rect">
            <a:avLst/>
          </a:prstGeom>
          <a:solidFill>
            <a:srgbClr val="212F3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1087444" eaLnBrk="1" fontAlgn="auto" hangingPunct="1">
              <a:spcBef>
                <a:spcPts val="0"/>
              </a:spcBef>
              <a:spcAft>
                <a:spcPts val="0"/>
              </a:spcAft>
              <a:defRPr/>
            </a:pPr>
            <a:endParaRPr lang="en-US" dirty="0">
              <a:latin typeface="Open Sans Light"/>
            </a:endParaRPr>
          </a:p>
        </p:txBody>
      </p:sp>
      <p:pic>
        <p:nvPicPr>
          <p:cNvPr id="1027" name="Picture 1" descr="cd-icon.png">
            <a:extLst>
              <a:ext uri="{FF2B5EF4-FFF2-40B4-BE49-F238E27FC236}">
                <a16:creationId xmlns:a16="http://schemas.microsoft.com/office/drawing/2014/main" id="{2C684828-A676-BB74-07E6-09F61059CBC2}"/>
              </a:ext>
            </a:extLst>
          </p:cNvPr>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11718925" y="12641263"/>
            <a:ext cx="949325" cy="81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336" r:id="rId1"/>
    <p:sldLayoutId id="2147484337" r:id="rId2"/>
    <p:sldLayoutId id="2147484338" r:id="rId3"/>
    <p:sldLayoutId id="2147484334" r:id="rId4"/>
    <p:sldLayoutId id="2147484335" r:id="rId5"/>
    <p:sldLayoutId id="2147484339" r:id="rId6"/>
    <p:sldLayoutId id="2147484340" r:id="rId7"/>
    <p:sldLayoutId id="2147484341" r:id="rId8"/>
    <p:sldLayoutId id="2147484342" r:id="rId9"/>
    <p:sldLayoutId id="2147484343" r:id="rId10"/>
    <p:sldLayoutId id="2147484344" r:id="rId11"/>
    <p:sldLayoutId id="2147484345" r:id="rId12"/>
    <p:sldLayoutId id="2147484346" r:id="rId13"/>
  </p:sldLayoutIdLst>
  <p:transition spd="med">
    <p:fade/>
  </p:transition>
  <p:hf hdr="0" ftr="0" dt="0"/>
  <p:txStyles>
    <p:titleStyle>
      <a:lvl1pPr algn="l" defTabSz="1087438" rtl="0" eaLnBrk="0" fontAlgn="base" hangingPunct="0">
        <a:spcBef>
          <a:spcPct val="0"/>
        </a:spcBef>
        <a:spcAft>
          <a:spcPct val="0"/>
        </a:spcAft>
        <a:defRPr sz="6000" kern="1200">
          <a:solidFill>
            <a:schemeClr val="bg2"/>
          </a:solidFill>
          <a:latin typeface="Open Sans"/>
          <a:ea typeface="MS PGothic" pitchFamily="34" charset="-128"/>
          <a:cs typeface="Open Sans"/>
        </a:defRPr>
      </a:lvl1pPr>
      <a:lvl2pPr algn="l" defTabSz="1087438" rtl="0" eaLnBrk="0" fontAlgn="base" hangingPunct="0">
        <a:spcBef>
          <a:spcPct val="0"/>
        </a:spcBef>
        <a:spcAft>
          <a:spcPct val="0"/>
        </a:spcAft>
        <a:defRPr sz="6000">
          <a:solidFill>
            <a:schemeClr val="bg2"/>
          </a:solidFill>
          <a:latin typeface="Open Sans" charset="0"/>
          <a:ea typeface="MS PGothic" pitchFamily="34" charset="-128"/>
          <a:cs typeface="Open Sans" charset="0"/>
        </a:defRPr>
      </a:lvl2pPr>
      <a:lvl3pPr algn="l" defTabSz="1087438" rtl="0" eaLnBrk="0" fontAlgn="base" hangingPunct="0">
        <a:spcBef>
          <a:spcPct val="0"/>
        </a:spcBef>
        <a:spcAft>
          <a:spcPct val="0"/>
        </a:spcAft>
        <a:defRPr sz="6000">
          <a:solidFill>
            <a:schemeClr val="bg2"/>
          </a:solidFill>
          <a:latin typeface="Open Sans" charset="0"/>
          <a:ea typeface="MS PGothic" pitchFamily="34" charset="-128"/>
          <a:cs typeface="Open Sans" charset="0"/>
        </a:defRPr>
      </a:lvl3pPr>
      <a:lvl4pPr algn="l" defTabSz="1087438" rtl="0" eaLnBrk="0" fontAlgn="base" hangingPunct="0">
        <a:spcBef>
          <a:spcPct val="0"/>
        </a:spcBef>
        <a:spcAft>
          <a:spcPct val="0"/>
        </a:spcAft>
        <a:defRPr sz="6000">
          <a:solidFill>
            <a:schemeClr val="bg2"/>
          </a:solidFill>
          <a:latin typeface="Open Sans" charset="0"/>
          <a:ea typeface="MS PGothic" pitchFamily="34" charset="-128"/>
          <a:cs typeface="Open Sans" charset="0"/>
        </a:defRPr>
      </a:lvl4pPr>
      <a:lvl5pPr algn="l" defTabSz="1087438" rtl="0" eaLnBrk="0" fontAlgn="base" hangingPunct="0">
        <a:spcBef>
          <a:spcPct val="0"/>
        </a:spcBef>
        <a:spcAft>
          <a:spcPct val="0"/>
        </a:spcAft>
        <a:defRPr sz="6000">
          <a:solidFill>
            <a:schemeClr val="bg2"/>
          </a:solidFill>
          <a:latin typeface="Open Sans" charset="0"/>
          <a:ea typeface="MS PGothic" pitchFamily="34" charset="-128"/>
          <a:cs typeface="Open Sans" charset="0"/>
        </a:defRPr>
      </a:lvl5pPr>
      <a:lvl6pPr marL="457200" algn="ctr" defTabSz="1087438" rtl="0" eaLnBrk="1" fontAlgn="base" hangingPunct="1">
        <a:spcBef>
          <a:spcPct val="0"/>
        </a:spcBef>
        <a:spcAft>
          <a:spcPct val="0"/>
        </a:spcAft>
        <a:defRPr sz="6000">
          <a:solidFill>
            <a:schemeClr val="bg2"/>
          </a:solidFill>
          <a:latin typeface="Open Sans" charset="0"/>
          <a:ea typeface="ＭＳ Ｐゴシック" charset="0"/>
        </a:defRPr>
      </a:lvl6pPr>
      <a:lvl7pPr marL="914400" algn="ctr" defTabSz="1087438" rtl="0" eaLnBrk="1" fontAlgn="base" hangingPunct="1">
        <a:spcBef>
          <a:spcPct val="0"/>
        </a:spcBef>
        <a:spcAft>
          <a:spcPct val="0"/>
        </a:spcAft>
        <a:defRPr sz="6000">
          <a:solidFill>
            <a:schemeClr val="bg2"/>
          </a:solidFill>
          <a:latin typeface="Open Sans" charset="0"/>
          <a:ea typeface="ＭＳ Ｐゴシック" charset="0"/>
        </a:defRPr>
      </a:lvl7pPr>
      <a:lvl8pPr marL="1371600" algn="ctr" defTabSz="1087438" rtl="0" eaLnBrk="1" fontAlgn="base" hangingPunct="1">
        <a:spcBef>
          <a:spcPct val="0"/>
        </a:spcBef>
        <a:spcAft>
          <a:spcPct val="0"/>
        </a:spcAft>
        <a:defRPr sz="6000">
          <a:solidFill>
            <a:schemeClr val="bg2"/>
          </a:solidFill>
          <a:latin typeface="Open Sans" charset="0"/>
          <a:ea typeface="ＭＳ Ｐゴシック" charset="0"/>
        </a:defRPr>
      </a:lvl8pPr>
      <a:lvl9pPr marL="1828800" algn="ctr" defTabSz="1087438" rtl="0" eaLnBrk="1" fontAlgn="base" hangingPunct="1">
        <a:spcBef>
          <a:spcPct val="0"/>
        </a:spcBef>
        <a:spcAft>
          <a:spcPct val="0"/>
        </a:spcAft>
        <a:defRPr sz="6000">
          <a:solidFill>
            <a:schemeClr val="bg2"/>
          </a:solidFill>
          <a:latin typeface="Open Sans" charset="0"/>
          <a:ea typeface="ＭＳ Ｐゴシック" charset="0"/>
        </a:defRPr>
      </a:lvl9pPr>
    </p:titleStyle>
    <p:bodyStyle>
      <a:lvl1pPr marL="342900" indent="-342900" algn="ctr" defTabSz="1087438" rtl="0" eaLnBrk="0" fontAlgn="base" hangingPunct="0">
        <a:lnSpc>
          <a:spcPct val="130000"/>
        </a:lnSpc>
        <a:spcBef>
          <a:spcPct val="20000"/>
        </a:spcBef>
        <a:spcAft>
          <a:spcPct val="0"/>
        </a:spcAft>
        <a:buFont typeface="Arial" panose="020B0604020202020204" pitchFamily="34" charset="0"/>
        <a:defRPr sz="2400" kern="1200">
          <a:solidFill>
            <a:schemeClr val="bg2"/>
          </a:solidFill>
          <a:latin typeface="Open Sans Light"/>
          <a:ea typeface="MS PGothic" pitchFamily="34" charset="-128"/>
          <a:cs typeface="Open Sans Light"/>
        </a:defRPr>
      </a:lvl1pPr>
      <a:lvl2pPr marL="1087438" indent="-630238" algn="ctr" defTabSz="1087438" rtl="0" eaLnBrk="0" fontAlgn="base" hangingPunct="0">
        <a:lnSpc>
          <a:spcPct val="130000"/>
        </a:lnSpc>
        <a:spcBef>
          <a:spcPct val="20000"/>
        </a:spcBef>
        <a:spcAft>
          <a:spcPct val="0"/>
        </a:spcAft>
        <a:buFont typeface="Arial" panose="020B0604020202020204" pitchFamily="34" charset="0"/>
        <a:defRPr sz="3100" kern="1200">
          <a:solidFill>
            <a:schemeClr val="tx2"/>
          </a:solidFill>
          <a:latin typeface="Open Sans"/>
          <a:ea typeface="MS PGothic" pitchFamily="34" charset="-128"/>
          <a:cs typeface="Open Sans"/>
        </a:defRPr>
      </a:lvl2pPr>
      <a:lvl3pPr marL="2174875" indent="-1260475" algn="ctr" defTabSz="1087438" rtl="0" eaLnBrk="0" fontAlgn="base" hangingPunct="0">
        <a:lnSpc>
          <a:spcPct val="130000"/>
        </a:lnSpc>
        <a:spcBef>
          <a:spcPct val="20000"/>
        </a:spcBef>
        <a:spcAft>
          <a:spcPct val="0"/>
        </a:spcAft>
        <a:buFont typeface="Arial" panose="020B0604020202020204" pitchFamily="34" charset="0"/>
        <a:defRPr sz="3100" kern="1200">
          <a:solidFill>
            <a:schemeClr val="tx2"/>
          </a:solidFill>
          <a:latin typeface="Open Sans"/>
          <a:ea typeface="Open Sans" charset="0"/>
          <a:cs typeface="Open Sans"/>
        </a:defRPr>
      </a:lvl3pPr>
      <a:lvl4pPr marL="3262313" indent="-1890713" algn="ctr" defTabSz="1087438" rtl="0" eaLnBrk="0" fontAlgn="base" hangingPunct="0">
        <a:lnSpc>
          <a:spcPct val="130000"/>
        </a:lnSpc>
        <a:spcBef>
          <a:spcPct val="20000"/>
        </a:spcBef>
        <a:spcAft>
          <a:spcPct val="0"/>
        </a:spcAft>
        <a:buFont typeface="Arial" panose="020B0604020202020204" pitchFamily="34" charset="0"/>
        <a:defRPr sz="3100" kern="1200">
          <a:solidFill>
            <a:schemeClr val="tx2"/>
          </a:solidFill>
          <a:latin typeface="Open Sans"/>
          <a:ea typeface="Open Sans" charset="0"/>
          <a:cs typeface="Open Sans"/>
        </a:defRPr>
      </a:lvl4pPr>
      <a:lvl5pPr marL="4349750" indent="-2520950" algn="ctr" defTabSz="1087438" rtl="0" eaLnBrk="0" fontAlgn="base" hangingPunct="0">
        <a:lnSpc>
          <a:spcPct val="130000"/>
        </a:lnSpc>
        <a:spcBef>
          <a:spcPct val="20000"/>
        </a:spcBef>
        <a:spcAft>
          <a:spcPct val="0"/>
        </a:spcAft>
        <a:buFont typeface="Arial" panose="020B0604020202020204" pitchFamily="34" charset="0"/>
        <a:defRPr sz="3100" kern="1200">
          <a:solidFill>
            <a:schemeClr val="tx2"/>
          </a:solidFill>
          <a:latin typeface="Open Sans"/>
          <a:ea typeface="Open Sans" charset="0"/>
          <a:cs typeface="Open Sans"/>
        </a:defRPr>
      </a:lvl5pPr>
      <a:lvl6pPr marL="5980947" indent="-543724" algn="l" defTabSz="1087444" rtl="0" eaLnBrk="1" latinLnBrk="0" hangingPunct="1">
        <a:spcBef>
          <a:spcPct val="20000"/>
        </a:spcBef>
        <a:buFont typeface="Arial"/>
        <a:buChar char="•"/>
        <a:defRPr sz="4800" kern="1200">
          <a:solidFill>
            <a:schemeClr val="tx1"/>
          </a:solidFill>
          <a:latin typeface="+mn-lt"/>
          <a:ea typeface="+mn-ea"/>
          <a:cs typeface="+mn-cs"/>
        </a:defRPr>
      </a:lvl6pPr>
      <a:lvl7pPr marL="7068393" indent="-543724" algn="l" defTabSz="1087444" rtl="0" eaLnBrk="1" latinLnBrk="0" hangingPunct="1">
        <a:spcBef>
          <a:spcPct val="20000"/>
        </a:spcBef>
        <a:buFont typeface="Arial"/>
        <a:buChar char="•"/>
        <a:defRPr sz="4800" kern="1200">
          <a:solidFill>
            <a:schemeClr val="tx1"/>
          </a:solidFill>
          <a:latin typeface="+mn-lt"/>
          <a:ea typeface="+mn-ea"/>
          <a:cs typeface="+mn-cs"/>
        </a:defRPr>
      </a:lvl7pPr>
      <a:lvl8pPr marL="8155841" indent="-543724" algn="l" defTabSz="1087444" rtl="0" eaLnBrk="1" latinLnBrk="0" hangingPunct="1">
        <a:spcBef>
          <a:spcPct val="20000"/>
        </a:spcBef>
        <a:buFont typeface="Arial"/>
        <a:buChar char="•"/>
        <a:defRPr sz="4800" kern="1200">
          <a:solidFill>
            <a:schemeClr val="tx1"/>
          </a:solidFill>
          <a:latin typeface="+mn-lt"/>
          <a:ea typeface="+mn-ea"/>
          <a:cs typeface="+mn-cs"/>
        </a:defRPr>
      </a:lvl8pPr>
      <a:lvl9pPr marL="9243285" indent="-543724" algn="l" defTabSz="1087444" rtl="0" eaLnBrk="1" latinLnBrk="0" hangingPunct="1">
        <a:spcBef>
          <a:spcPct val="20000"/>
        </a:spcBef>
        <a:buFont typeface="Arial"/>
        <a:buChar char="•"/>
        <a:defRPr sz="4800" kern="1200">
          <a:solidFill>
            <a:schemeClr val="tx1"/>
          </a:solidFill>
          <a:latin typeface="+mn-lt"/>
          <a:ea typeface="+mn-ea"/>
          <a:cs typeface="+mn-cs"/>
        </a:defRPr>
      </a:lvl9pPr>
    </p:bodyStyle>
    <p:otherStyle>
      <a:defPPr>
        <a:defRPr lang="en-US"/>
      </a:defPPr>
      <a:lvl1pPr marL="0" algn="l" defTabSz="1087444" rtl="0" eaLnBrk="1" latinLnBrk="0" hangingPunct="1">
        <a:defRPr sz="4300" kern="1200">
          <a:solidFill>
            <a:schemeClr val="tx1"/>
          </a:solidFill>
          <a:latin typeface="+mn-lt"/>
          <a:ea typeface="+mn-ea"/>
          <a:cs typeface="+mn-cs"/>
        </a:defRPr>
      </a:lvl1pPr>
      <a:lvl2pPr marL="1087444" algn="l" defTabSz="1087444" rtl="0" eaLnBrk="1" latinLnBrk="0" hangingPunct="1">
        <a:defRPr sz="4300" kern="1200">
          <a:solidFill>
            <a:schemeClr val="tx1"/>
          </a:solidFill>
          <a:latin typeface="+mn-lt"/>
          <a:ea typeface="+mn-ea"/>
          <a:cs typeface="+mn-cs"/>
        </a:defRPr>
      </a:lvl2pPr>
      <a:lvl3pPr marL="2174887" algn="l" defTabSz="1087444" rtl="0" eaLnBrk="1" latinLnBrk="0" hangingPunct="1">
        <a:defRPr sz="4300" kern="1200">
          <a:solidFill>
            <a:schemeClr val="tx1"/>
          </a:solidFill>
          <a:latin typeface="+mn-lt"/>
          <a:ea typeface="+mn-ea"/>
          <a:cs typeface="+mn-cs"/>
        </a:defRPr>
      </a:lvl3pPr>
      <a:lvl4pPr marL="3262338" algn="l" defTabSz="1087444" rtl="0" eaLnBrk="1" latinLnBrk="0" hangingPunct="1">
        <a:defRPr sz="4300" kern="1200">
          <a:solidFill>
            <a:schemeClr val="tx1"/>
          </a:solidFill>
          <a:latin typeface="+mn-lt"/>
          <a:ea typeface="+mn-ea"/>
          <a:cs typeface="+mn-cs"/>
        </a:defRPr>
      </a:lvl4pPr>
      <a:lvl5pPr marL="4349779" algn="l" defTabSz="1087444" rtl="0" eaLnBrk="1" latinLnBrk="0" hangingPunct="1">
        <a:defRPr sz="4300" kern="1200">
          <a:solidFill>
            <a:schemeClr val="tx1"/>
          </a:solidFill>
          <a:latin typeface="+mn-lt"/>
          <a:ea typeface="+mn-ea"/>
          <a:cs typeface="+mn-cs"/>
        </a:defRPr>
      </a:lvl5pPr>
      <a:lvl6pPr marL="5437225" algn="l" defTabSz="1087444" rtl="0" eaLnBrk="1" latinLnBrk="0" hangingPunct="1">
        <a:defRPr sz="4300" kern="1200">
          <a:solidFill>
            <a:schemeClr val="tx1"/>
          </a:solidFill>
          <a:latin typeface="+mn-lt"/>
          <a:ea typeface="+mn-ea"/>
          <a:cs typeface="+mn-cs"/>
        </a:defRPr>
      </a:lvl6pPr>
      <a:lvl7pPr marL="6524671" algn="l" defTabSz="1087444" rtl="0" eaLnBrk="1" latinLnBrk="0" hangingPunct="1">
        <a:defRPr sz="4300" kern="1200">
          <a:solidFill>
            <a:schemeClr val="tx1"/>
          </a:solidFill>
          <a:latin typeface="+mn-lt"/>
          <a:ea typeface="+mn-ea"/>
          <a:cs typeface="+mn-cs"/>
        </a:defRPr>
      </a:lvl7pPr>
      <a:lvl8pPr marL="7612115" algn="l" defTabSz="1087444" rtl="0" eaLnBrk="1" latinLnBrk="0" hangingPunct="1">
        <a:defRPr sz="4300" kern="1200">
          <a:solidFill>
            <a:schemeClr val="tx1"/>
          </a:solidFill>
          <a:latin typeface="+mn-lt"/>
          <a:ea typeface="+mn-ea"/>
          <a:cs typeface="+mn-cs"/>
        </a:defRPr>
      </a:lvl8pPr>
      <a:lvl9pPr marL="8699558" algn="l" defTabSz="1087444" rtl="0" eaLnBrk="1" latinLnBrk="0" hangingPunct="1">
        <a:defRPr sz="43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image" Target="../media/image12.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9.xml"/><Relationship Id="rId1" Type="http://schemas.openxmlformats.org/officeDocument/2006/relationships/slideLayout" Target="../slideLayouts/slideLayout13.xml"/><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B919024-08BC-87BE-6226-2A687171FBC0}"/>
              </a:ext>
            </a:extLst>
          </p:cNvPr>
          <p:cNvSpPr>
            <a:spLocks noGrp="1"/>
          </p:cNvSpPr>
          <p:nvPr>
            <p:ph type="ctrTitle" idx="4294967295"/>
          </p:nvPr>
        </p:nvSpPr>
        <p:spPr bwMode="auto">
          <a:xfrm>
            <a:off x="2636838" y="6737350"/>
            <a:ext cx="18629312" cy="290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lnSpc>
                <a:spcPct val="80000"/>
              </a:lnSpc>
            </a:pPr>
            <a:r>
              <a:rPr lang="en-US" altLang="en-US" sz="7500">
                <a:solidFill>
                  <a:schemeClr val="bg1"/>
                </a:solidFill>
                <a:latin typeface="Franklin Gothic Demi" panose="020B0603020102020204" pitchFamily="34" charset="0"/>
                <a:cs typeface="Open Sans" panose="020B0606030504020204" pitchFamily="34" charset="0"/>
              </a:rPr>
              <a:t>2024 Legal</a:t>
            </a:r>
            <a:br>
              <a:rPr lang="en-US" altLang="en-US" sz="7500" dirty="0">
                <a:solidFill>
                  <a:schemeClr val="bg1"/>
                </a:solidFill>
                <a:latin typeface="Franklin Gothic Demi" panose="020B0603020102020204" pitchFamily="34" charset="0"/>
                <a:cs typeface="Open Sans" panose="020B0606030504020204" pitchFamily="34" charset="0"/>
              </a:rPr>
            </a:br>
            <a:r>
              <a:rPr lang="en-US" altLang="en-US" sz="7500" dirty="0">
                <a:solidFill>
                  <a:schemeClr val="bg1"/>
                </a:solidFill>
                <a:latin typeface="Franklin Gothic Demi" panose="020B0603020102020204" pitchFamily="34" charset="0"/>
                <a:cs typeface="Open Sans" panose="020B0606030504020204" pitchFamily="34" charset="0"/>
              </a:rPr>
              <a:t>Updates</a:t>
            </a:r>
          </a:p>
        </p:txBody>
      </p:sp>
      <p:sp>
        <p:nvSpPr>
          <p:cNvPr id="5" name="Subtitle 2">
            <a:extLst>
              <a:ext uri="{FF2B5EF4-FFF2-40B4-BE49-F238E27FC236}">
                <a16:creationId xmlns:a16="http://schemas.microsoft.com/office/drawing/2014/main" id="{D120608A-7B87-A130-47A7-19ED2A8E6D50}"/>
              </a:ext>
            </a:extLst>
          </p:cNvPr>
          <p:cNvSpPr>
            <a:spLocks noGrp="1"/>
          </p:cNvSpPr>
          <p:nvPr>
            <p:ph type="subTitle" idx="4294967295"/>
          </p:nvPr>
        </p:nvSpPr>
        <p:spPr bwMode="auto">
          <a:xfrm>
            <a:off x="-242094" y="11238442"/>
            <a:ext cx="24387176" cy="11160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4000" dirty="0">
                <a:solidFill>
                  <a:schemeClr val="bg1"/>
                </a:solidFill>
                <a:latin typeface="Franklin Gothic Demi" panose="020B0603020102020204" pitchFamily="34" charset="0"/>
                <a:cs typeface="Open Sans Light" panose="020B0306030504020204" pitchFamily="34" charset="0"/>
              </a:rPr>
              <a:t>Presented by Chris Vaught</a:t>
            </a:r>
          </a:p>
        </p:txBody>
      </p:sp>
      <p:pic>
        <p:nvPicPr>
          <p:cNvPr id="15364" name="Picture 3" descr="CD_Stacked_white.png">
            <a:extLst>
              <a:ext uri="{FF2B5EF4-FFF2-40B4-BE49-F238E27FC236}">
                <a16:creationId xmlns:a16="http://schemas.microsoft.com/office/drawing/2014/main" id="{E1524DA3-F65D-CE12-A030-9D9A9624B07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623550" y="1247775"/>
            <a:ext cx="3130550" cy="329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1" descr="member-lex-mundi-logo-white.png">
            <a:extLst>
              <a:ext uri="{FF2B5EF4-FFF2-40B4-BE49-F238E27FC236}">
                <a16:creationId xmlns:a16="http://schemas.microsoft.com/office/drawing/2014/main" id="{1CA5B801-47EE-2CF5-55CB-B65B2635511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1955125" y="12355513"/>
            <a:ext cx="2141538" cy="104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nodeType="afterGroup">
                            <p:stCondLst>
                              <p:cond delay="500"/>
                            </p:stCondLst>
                            <p:childTnLst>
                              <p:par>
                                <p:cTn id="11" presetID="10" presetClass="entr" presetSubtype="0" fill="hold" nodeType="after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fade">
                                      <p:cBhvr>
                                        <p:cTn id="13"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F4A0A47-297C-3F6A-BCE2-FB06B3306FA8}"/>
              </a:ext>
            </a:extLst>
          </p:cNvPr>
          <p:cNvSpPr>
            <a:spLocks noGrp="1"/>
          </p:cNvSpPr>
          <p:nvPr>
            <p:ph type="body" sz="quarter" idx="12"/>
          </p:nvPr>
        </p:nvSpPr>
        <p:spPr/>
        <p:txBody>
          <a:bodyPr/>
          <a:lstStyle/>
          <a:p>
            <a:pPr>
              <a:lnSpc>
                <a:spcPct val="100000"/>
              </a:lnSpc>
            </a:pPr>
            <a:r>
              <a:rPr lang="en-US" dirty="0"/>
              <a:t>80/20/30 Rule</a:t>
            </a:r>
          </a:p>
        </p:txBody>
      </p:sp>
      <p:sp>
        <p:nvSpPr>
          <p:cNvPr id="3" name="Text Placeholder 2">
            <a:extLst>
              <a:ext uri="{FF2B5EF4-FFF2-40B4-BE49-F238E27FC236}">
                <a16:creationId xmlns:a16="http://schemas.microsoft.com/office/drawing/2014/main" id="{D4739680-ACBA-2E27-9D77-9CE4AA72E7EC}"/>
              </a:ext>
            </a:extLst>
          </p:cNvPr>
          <p:cNvSpPr>
            <a:spLocks noGrp="1"/>
          </p:cNvSpPr>
          <p:nvPr>
            <p:ph type="body" sz="quarter" idx="11"/>
          </p:nvPr>
        </p:nvSpPr>
        <p:spPr>
          <a:xfrm>
            <a:off x="5361548" y="2088356"/>
            <a:ext cx="14306550" cy="9539287"/>
          </a:xfrm>
        </p:spPr>
        <p:txBody>
          <a:bodyPr/>
          <a:lstStyle/>
          <a:p>
            <a:r>
              <a:rPr lang="en-US" dirty="0">
                <a:latin typeface="+mn-lt"/>
              </a:rPr>
              <a:t>August 23, 2024: In </a:t>
            </a:r>
            <a:r>
              <a:rPr lang="en-US" i="1" dirty="0">
                <a:latin typeface="+mn-lt"/>
              </a:rPr>
              <a:t>Restaurant Law Center v. US </a:t>
            </a:r>
            <a:r>
              <a:rPr lang="en-US" i="1" dirty="0" err="1">
                <a:latin typeface="+mn-lt"/>
              </a:rPr>
              <a:t>Dep't</a:t>
            </a:r>
            <a:r>
              <a:rPr lang="en-US" i="1" dirty="0">
                <a:latin typeface="+mn-lt"/>
              </a:rPr>
              <a:t> of Labor</a:t>
            </a:r>
            <a:r>
              <a:rPr lang="en-US" dirty="0">
                <a:latin typeface="+mn-lt"/>
              </a:rPr>
              <a:t>, a Fifth Circuit panel set aside the DOL's 2021 rule defining "engaged in a tipped occupation" for purposes of distinguishing the type and quantity of tipped employee work qualifying for the tip credit.</a:t>
            </a:r>
          </a:p>
          <a:p>
            <a:r>
              <a:rPr lang="en-US" dirty="0">
                <a:latin typeface="+mn-lt"/>
              </a:rPr>
              <a:t>The Court set aside the 80/20/30 Rule under the Administrative Procedures Act.</a:t>
            </a:r>
          </a:p>
        </p:txBody>
      </p:sp>
      <p:sp>
        <p:nvSpPr>
          <p:cNvPr id="4" name="Subtitle 2">
            <a:extLst>
              <a:ext uri="{FF2B5EF4-FFF2-40B4-BE49-F238E27FC236}">
                <a16:creationId xmlns:a16="http://schemas.microsoft.com/office/drawing/2014/main" id="{E00E25C3-B557-66CD-097F-00435ACF56CE}"/>
              </a:ext>
            </a:extLst>
          </p:cNvPr>
          <p:cNvSpPr txBox="1">
            <a:spLocks/>
          </p:cNvSpPr>
          <p:nvPr/>
        </p:nvSpPr>
        <p:spPr bwMode="auto">
          <a:xfrm>
            <a:off x="-1" y="12936538"/>
            <a:ext cx="24387175" cy="1114425"/>
          </a:xfrm>
          <a:prstGeom prst="rect">
            <a:avLst/>
          </a:prstGeom>
          <a:noFill/>
          <a:ln>
            <a:noFill/>
          </a:ln>
        </p:spPr>
        <p:txBody>
          <a:bodyPr/>
          <a:lstStyle>
            <a:lvl1pPr marL="342900" indent="-342900" eaLnBrk="0" hangingPunct="0">
              <a:defRPr sz="4300">
                <a:solidFill>
                  <a:schemeClr val="tx1"/>
                </a:solidFill>
                <a:latin typeface="Calibri" pitchFamily="34" charset="0"/>
                <a:ea typeface="MS PGothic" pitchFamily="34" charset="-128"/>
              </a:defRPr>
            </a:lvl1pPr>
            <a:lvl2pPr eaLnBrk="0" hangingPunct="0">
              <a:defRPr sz="4300">
                <a:solidFill>
                  <a:schemeClr val="tx1"/>
                </a:solidFill>
                <a:latin typeface="Calibri" pitchFamily="34" charset="0"/>
                <a:ea typeface="MS PGothic" pitchFamily="34" charset="-128"/>
              </a:defRPr>
            </a:lvl2pPr>
            <a:lvl3pPr eaLnBrk="0" hangingPunct="0">
              <a:defRPr sz="4300">
                <a:solidFill>
                  <a:schemeClr val="tx1"/>
                </a:solidFill>
                <a:latin typeface="Calibri" pitchFamily="34" charset="0"/>
                <a:ea typeface="MS PGothic" pitchFamily="34" charset="-128"/>
              </a:defRPr>
            </a:lvl3pPr>
            <a:lvl4pPr eaLnBrk="0" hangingPunct="0">
              <a:defRPr sz="4300">
                <a:solidFill>
                  <a:schemeClr val="tx1"/>
                </a:solidFill>
                <a:latin typeface="Calibri" pitchFamily="34" charset="0"/>
                <a:ea typeface="MS PGothic" pitchFamily="34" charset="-128"/>
              </a:defRPr>
            </a:lvl4pPr>
            <a:lvl5pPr eaLnBrk="0" hangingPunct="0">
              <a:defRPr sz="4300">
                <a:solidFill>
                  <a:schemeClr val="tx1"/>
                </a:solidFill>
                <a:latin typeface="Calibri" pitchFamily="34" charset="0"/>
                <a:ea typeface="MS PGothic" pitchFamily="34" charset="-128"/>
              </a:defRPr>
            </a:lvl5pPr>
            <a:lvl6pPr marL="4806950" indent="-2520950" defTabSz="1087438" eaLnBrk="0" fontAlgn="base" hangingPunct="0">
              <a:spcBef>
                <a:spcPct val="0"/>
              </a:spcBef>
              <a:spcAft>
                <a:spcPct val="0"/>
              </a:spcAft>
              <a:defRPr sz="4300">
                <a:solidFill>
                  <a:schemeClr val="tx1"/>
                </a:solidFill>
                <a:latin typeface="Calibri" pitchFamily="34" charset="0"/>
                <a:ea typeface="MS PGothic" pitchFamily="34" charset="-128"/>
              </a:defRPr>
            </a:lvl6pPr>
            <a:lvl7pPr marL="5264150" indent="-2520950" defTabSz="1087438" eaLnBrk="0" fontAlgn="base" hangingPunct="0">
              <a:spcBef>
                <a:spcPct val="0"/>
              </a:spcBef>
              <a:spcAft>
                <a:spcPct val="0"/>
              </a:spcAft>
              <a:defRPr sz="4300">
                <a:solidFill>
                  <a:schemeClr val="tx1"/>
                </a:solidFill>
                <a:latin typeface="Calibri" pitchFamily="34" charset="0"/>
                <a:ea typeface="MS PGothic" pitchFamily="34" charset="-128"/>
              </a:defRPr>
            </a:lvl7pPr>
            <a:lvl8pPr marL="5721350" indent="-2520950" defTabSz="1087438" eaLnBrk="0" fontAlgn="base" hangingPunct="0">
              <a:spcBef>
                <a:spcPct val="0"/>
              </a:spcBef>
              <a:spcAft>
                <a:spcPct val="0"/>
              </a:spcAft>
              <a:defRPr sz="4300">
                <a:solidFill>
                  <a:schemeClr val="tx1"/>
                </a:solidFill>
                <a:latin typeface="Calibri" pitchFamily="34" charset="0"/>
                <a:ea typeface="MS PGothic" pitchFamily="34" charset="-128"/>
              </a:defRPr>
            </a:lvl8pPr>
            <a:lvl9pPr marL="6178550" indent="-2520950" defTabSz="1087438" eaLnBrk="0" fontAlgn="base" hangingPunct="0">
              <a:spcBef>
                <a:spcPct val="0"/>
              </a:spcBef>
              <a:spcAft>
                <a:spcPct val="0"/>
              </a:spcAft>
              <a:defRPr sz="4300">
                <a:solidFill>
                  <a:schemeClr val="tx1"/>
                </a:solidFill>
                <a:latin typeface="Calibri" pitchFamily="34" charset="0"/>
                <a:ea typeface="MS PGothic" pitchFamily="34" charset="-128"/>
              </a:defRPr>
            </a:lvl9pPr>
          </a:lstStyle>
          <a:p>
            <a:pPr eaLnBrk="1" hangingPunct="1">
              <a:lnSpc>
                <a:spcPct val="130000"/>
              </a:lnSpc>
              <a:spcBef>
                <a:spcPct val="20000"/>
              </a:spcBef>
              <a:buFont typeface="Arial" charset="0"/>
              <a:buNone/>
              <a:defRPr/>
            </a:pPr>
            <a:r>
              <a:rPr lang="en-US" altLang="en-US" sz="2800" dirty="0">
                <a:solidFill>
                  <a:schemeClr val="bg1"/>
                </a:solidFill>
                <a:latin typeface="+mn-lt"/>
                <a:cs typeface="Open Sans Light" pitchFamily="34" charset="0"/>
              </a:rPr>
              <a:t>© Crowe &amp; Dunlevy 2024</a:t>
            </a:r>
          </a:p>
        </p:txBody>
      </p:sp>
    </p:spTree>
    <p:extLst>
      <p:ext uri="{BB962C8B-B14F-4D97-AF65-F5344CB8AC3E}">
        <p14:creationId xmlns:p14="http://schemas.microsoft.com/office/powerpoint/2010/main" val="76046271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91F6104-5D7D-1491-0642-B5C7B879E712}"/>
              </a:ext>
            </a:extLst>
          </p:cNvPr>
          <p:cNvSpPr>
            <a:spLocks noGrp="1"/>
          </p:cNvSpPr>
          <p:nvPr>
            <p:ph type="body" sz="quarter" idx="10"/>
          </p:nvPr>
        </p:nvSpPr>
        <p:spPr/>
        <p:txBody>
          <a:bodyPr/>
          <a:lstStyle/>
          <a:p>
            <a:r>
              <a:rPr lang="en-US" dirty="0"/>
              <a:t>Federal Trade Commission </a:t>
            </a:r>
          </a:p>
        </p:txBody>
      </p:sp>
    </p:spTree>
    <p:extLst>
      <p:ext uri="{BB962C8B-B14F-4D97-AF65-F5344CB8AC3E}">
        <p14:creationId xmlns:p14="http://schemas.microsoft.com/office/powerpoint/2010/main" val="3193404604"/>
      </p:ext>
    </p:extLst>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F4A0A47-297C-3F6A-BCE2-FB06B3306FA8}"/>
              </a:ext>
            </a:extLst>
          </p:cNvPr>
          <p:cNvSpPr>
            <a:spLocks noGrp="1"/>
          </p:cNvSpPr>
          <p:nvPr>
            <p:ph type="body" sz="quarter" idx="12"/>
          </p:nvPr>
        </p:nvSpPr>
        <p:spPr/>
        <p:txBody>
          <a:bodyPr/>
          <a:lstStyle/>
          <a:p>
            <a:r>
              <a:rPr lang="en-US" dirty="0"/>
              <a:t>Non-Compete Agreements</a:t>
            </a:r>
          </a:p>
        </p:txBody>
      </p:sp>
      <p:sp>
        <p:nvSpPr>
          <p:cNvPr id="3" name="Text Placeholder 2">
            <a:extLst>
              <a:ext uri="{FF2B5EF4-FFF2-40B4-BE49-F238E27FC236}">
                <a16:creationId xmlns:a16="http://schemas.microsoft.com/office/drawing/2014/main" id="{D4739680-ACBA-2E27-9D77-9CE4AA72E7EC}"/>
              </a:ext>
            </a:extLst>
          </p:cNvPr>
          <p:cNvSpPr>
            <a:spLocks noGrp="1"/>
          </p:cNvSpPr>
          <p:nvPr>
            <p:ph type="body" sz="quarter" idx="11"/>
          </p:nvPr>
        </p:nvSpPr>
        <p:spPr/>
        <p:txBody>
          <a:bodyPr/>
          <a:lstStyle/>
          <a:p>
            <a:r>
              <a:rPr lang="en-US" dirty="0"/>
              <a:t>Federal Trade Commission has been working on implementing a ban on non-competes since 2023.</a:t>
            </a:r>
          </a:p>
          <a:p>
            <a:r>
              <a:rPr lang="en-US" dirty="0"/>
              <a:t>Proposed Rule presented for public comment on January 5, 2023.</a:t>
            </a:r>
          </a:p>
          <a:p>
            <a:r>
              <a:rPr lang="en-US" dirty="0"/>
              <a:t>After almost a year of comments, the FTC issued its final rule on April 23, 2024.</a:t>
            </a:r>
          </a:p>
          <a:p>
            <a:r>
              <a:rPr lang="en-US" dirty="0"/>
              <a:t>The rule was supposed to go into effect on September 4, 2024. </a:t>
            </a:r>
          </a:p>
        </p:txBody>
      </p:sp>
      <p:sp>
        <p:nvSpPr>
          <p:cNvPr id="4" name="Subtitle 2">
            <a:extLst>
              <a:ext uri="{FF2B5EF4-FFF2-40B4-BE49-F238E27FC236}">
                <a16:creationId xmlns:a16="http://schemas.microsoft.com/office/drawing/2014/main" id="{E00E25C3-B557-66CD-097F-00435ACF56CE}"/>
              </a:ext>
            </a:extLst>
          </p:cNvPr>
          <p:cNvSpPr txBox="1">
            <a:spLocks/>
          </p:cNvSpPr>
          <p:nvPr/>
        </p:nvSpPr>
        <p:spPr bwMode="auto">
          <a:xfrm>
            <a:off x="96838" y="12936538"/>
            <a:ext cx="24387175" cy="1114425"/>
          </a:xfrm>
          <a:prstGeom prst="rect">
            <a:avLst/>
          </a:prstGeom>
          <a:noFill/>
          <a:ln>
            <a:noFill/>
          </a:ln>
        </p:spPr>
        <p:txBody>
          <a:bodyPr/>
          <a:lstStyle>
            <a:lvl1pPr marL="342900" indent="-342900" eaLnBrk="0" hangingPunct="0">
              <a:defRPr sz="4300">
                <a:solidFill>
                  <a:schemeClr val="tx1"/>
                </a:solidFill>
                <a:latin typeface="Calibri" pitchFamily="34" charset="0"/>
                <a:ea typeface="MS PGothic" pitchFamily="34" charset="-128"/>
              </a:defRPr>
            </a:lvl1pPr>
            <a:lvl2pPr eaLnBrk="0" hangingPunct="0">
              <a:defRPr sz="4300">
                <a:solidFill>
                  <a:schemeClr val="tx1"/>
                </a:solidFill>
                <a:latin typeface="Calibri" pitchFamily="34" charset="0"/>
                <a:ea typeface="MS PGothic" pitchFamily="34" charset="-128"/>
              </a:defRPr>
            </a:lvl2pPr>
            <a:lvl3pPr eaLnBrk="0" hangingPunct="0">
              <a:defRPr sz="4300">
                <a:solidFill>
                  <a:schemeClr val="tx1"/>
                </a:solidFill>
                <a:latin typeface="Calibri" pitchFamily="34" charset="0"/>
                <a:ea typeface="MS PGothic" pitchFamily="34" charset="-128"/>
              </a:defRPr>
            </a:lvl3pPr>
            <a:lvl4pPr eaLnBrk="0" hangingPunct="0">
              <a:defRPr sz="4300">
                <a:solidFill>
                  <a:schemeClr val="tx1"/>
                </a:solidFill>
                <a:latin typeface="Calibri" pitchFamily="34" charset="0"/>
                <a:ea typeface="MS PGothic" pitchFamily="34" charset="-128"/>
              </a:defRPr>
            </a:lvl4pPr>
            <a:lvl5pPr eaLnBrk="0" hangingPunct="0">
              <a:defRPr sz="4300">
                <a:solidFill>
                  <a:schemeClr val="tx1"/>
                </a:solidFill>
                <a:latin typeface="Calibri" pitchFamily="34" charset="0"/>
                <a:ea typeface="MS PGothic" pitchFamily="34" charset="-128"/>
              </a:defRPr>
            </a:lvl5pPr>
            <a:lvl6pPr marL="4806950" indent="-2520950" defTabSz="1087438" eaLnBrk="0" fontAlgn="base" hangingPunct="0">
              <a:spcBef>
                <a:spcPct val="0"/>
              </a:spcBef>
              <a:spcAft>
                <a:spcPct val="0"/>
              </a:spcAft>
              <a:defRPr sz="4300">
                <a:solidFill>
                  <a:schemeClr val="tx1"/>
                </a:solidFill>
                <a:latin typeface="Calibri" pitchFamily="34" charset="0"/>
                <a:ea typeface="MS PGothic" pitchFamily="34" charset="-128"/>
              </a:defRPr>
            </a:lvl6pPr>
            <a:lvl7pPr marL="5264150" indent="-2520950" defTabSz="1087438" eaLnBrk="0" fontAlgn="base" hangingPunct="0">
              <a:spcBef>
                <a:spcPct val="0"/>
              </a:spcBef>
              <a:spcAft>
                <a:spcPct val="0"/>
              </a:spcAft>
              <a:defRPr sz="4300">
                <a:solidFill>
                  <a:schemeClr val="tx1"/>
                </a:solidFill>
                <a:latin typeface="Calibri" pitchFamily="34" charset="0"/>
                <a:ea typeface="MS PGothic" pitchFamily="34" charset="-128"/>
              </a:defRPr>
            </a:lvl7pPr>
            <a:lvl8pPr marL="5721350" indent="-2520950" defTabSz="1087438" eaLnBrk="0" fontAlgn="base" hangingPunct="0">
              <a:spcBef>
                <a:spcPct val="0"/>
              </a:spcBef>
              <a:spcAft>
                <a:spcPct val="0"/>
              </a:spcAft>
              <a:defRPr sz="4300">
                <a:solidFill>
                  <a:schemeClr val="tx1"/>
                </a:solidFill>
                <a:latin typeface="Calibri" pitchFamily="34" charset="0"/>
                <a:ea typeface="MS PGothic" pitchFamily="34" charset="-128"/>
              </a:defRPr>
            </a:lvl8pPr>
            <a:lvl9pPr marL="6178550" indent="-2520950" defTabSz="1087438" eaLnBrk="0" fontAlgn="base" hangingPunct="0">
              <a:spcBef>
                <a:spcPct val="0"/>
              </a:spcBef>
              <a:spcAft>
                <a:spcPct val="0"/>
              </a:spcAft>
              <a:defRPr sz="4300">
                <a:solidFill>
                  <a:schemeClr val="tx1"/>
                </a:solidFill>
                <a:latin typeface="Calibri" pitchFamily="34" charset="0"/>
                <a:ea typeface="MS PGothic" pitchFamily="34" charset="-128"/>
              </a:defRPr>
            </a:lvl9pPr>
          </a:lstStyle>
          <a:p>
            <a:pPr eaLnBrk="1" hangingPunct="1">
              <a:lnSpc>
                <a:spcPct val="130000"/>
              </a:lnSpc>
              <a:spcBef>
                <a:spcPct val="20000"/>
              </a:spcBef>
              <a:buFont typeface="Arial" charset="0"/>
              <a:buNone/>
              <a:defRPr/>
            </a:pPr>
            <a:r>
              <a:rPr lang="en-US" altLang="en-US" sz="2800" dirty="0">
                <a:solidFill>
                  <a:schemeClr val="bg1"/>
                </a:solidFill>
                <a:latin typeface="+mn-lt"/>
                <a:cs typeface="Open Sans Light" pitchFamily="34" charset="0"/>
              </a:rPr>
              <a:t>© Crowe &amp; Dunlevy 2024</a:t>
            </a:r>
          </a:p>
        </p:txBody>
      </p:sp>
    </p:spTree>
    <p:extLst>
      <p:ext uri="{BB962C8B-B14F-4D97-AF65-F5344CB8AC3E}">
        <p14:creationId xmlns:p14="http://schemas.microsoft.com/office/powerpoint/2010/main" val="28928627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F4A0A47-297C-3F6A-BCE2-FB06B3306FA8}"/>
              </a:ext>
            </a:extLst>
          </p:cNvPr>
          <p:cNvSpPr>
            <a:spLocks noGrp="1"/>
          </p:cNvSpPr>
          <p:nvPr>
            <p:ph type="body" sz="quarter" idx="12"/>
          </p:nvPr>
        </p:nvSpPr>
        <p:spPr/>
        <p:txBody>
          <a:bodyPr/>
          <a:lstStyle/>
          <a:p>
            <a:pPr>
              <a:lnSpc>
                <a:spcPct val="100000"/>
              </a:lnSpc>
            </a:pPr>
            <a:r>
              <a:rPr lang="en-US" dirty="0"/>
              <a:t>Non-Compete Agreements (cont.)</a:t>
            </a:r>
          </a:p>
        </p:txBody>
      </p:sp>
      <p:sp>
        <p:nvSpPr>
          <p:cNvPr id="3" name="Text Placeholder 2">
            <a:extLst>
              <a:ext uri="{FF2B5EF4-FFF2-40B4-BE49-F238E27FC236}">
                <a16:creationId xmlns:a16="http://schemas.microsoft.com/office/drawing/2014/main" id="{D4739680-ACBA-2E27-9D77-9CE4AA72E7EC}"/>
              </a:ext>
            </a:extLst>
          </p:cNvPr>
          <p:cNvSpPr>
            <a:spLocks noGrp="1"/>
          </p:cNvSpPr>
          <p:nvPr>
            <p:ph type="body" sz="quarter" idx="11"/>
          </p:nvPr>
        </p:nvSpPr>
        <p:spPr>
          <a:xfrm>
            <a:off x="5361548" y="3080498"/>
            <a:ext cx="14306550" cy="9539287"/>
          </a:xfrm>
        </p:spPr>
        <p:txBody>
          <a:bodyPr/>
          <a:lstStyle/>
          <a:p>
            <a:r>
              <a:rPr lang="en-US" dirty="0"/>
              <a:t>The Rule would have prohibited employers from entering non-compete agreements with employees and independent contractors nationwide.</a:t>
            </a:r>
          </a:p>
          <a:p>
            <a:r>
              <a:rPr lang="en-US" dirty="0"/>
              <a:t>The rule was to be retroactive, i.e., any current non-compete agreements an employer has are void and unenforceable.</a:t>
            </a:r>
          </a:p>
          <a:p>
            <a:r>
              <a:rPr lang="en-US" dirty="0"/>
              <a:t>Employers would have been required to notify employees in writing that the non-compete agreements are unenforceable.</a:t>
            </a:r>
          </a:p>
          <a:p>
            <a:endParaRPr lang="en-US" dirty="0"/>
          </a:p>
        </p:txBody>
      </p:sp>
      <p:sp>
        <p:nvSpPr>
          <p:cNvPr id="4" name="Subtitle 2">
            <a:extLst>
              <a:ext uri="{FF2B5EF4-FFF2-40B4-BE49-F238E27FC236}">
                <a16:creationId xmlns:a16="http://schemas.microsoft.com/office/drawing/2014/main" id="{E00E25C3-B557-66CD-097F-00435ACF56CE}"/>
              </a:ext>
            </a:extLst>
          </p:cNvPr>
          <p:cNvSpPr txBox="1">
            <a:spLocks/>
          </p:cNvSpPr>
          <p:nvPr/>
        </p:nvSpPr>
        <p:spPr bwMode="auto">
          <a:xfrm>
            <a:off x="96838" y="12936538"/>
            <a:ext cx="24387175" cy="1114425"/>
          </a:xfrm>
          <a:prstGeom prst="rect">
            <a:avLst/>
          </a:prstGeom>
          <a:noFill/>
          <a:ln>
            <a:noFill/>
          </a:ln>
        </p:spPr>
        <p:txBody>
          <a:bodyPr/>
          <a:lstStyle>
            <a:lvl1pPr marL="342900" indent="-342900" eaLnBrk="0" hangingPunct="0">
              <a:defRPr sz="4300">
                <a:solidFill>
                  <a:schemeClr val="tx1"/>
                </a:solidFill>
                <a:latin typeface="Calibri" pitchFamily="34" charset="0"/>
                <a:ea typeface="MS PGothic" pitchFamily="34" charset="-128"/>
              </a:defRPr>
            </a:lvl1pPr>
            <a:lvl2pPr eaLnBrk="0" hangingPunct="0">
              <a:defRPr sz="4300">
                <a:solidFill>
                  <a:schemeClr val="tx1"/>
                </a:solidFill>
                <a:latin typeface="Calibri" pitchFamily="34" charset="0"/>
                <a:ea typeface="MS PGothic" pitchFamily="34" charset="-128"/>
              </a:defRPr>
            </a:lvl2pPr>
            <a:lvl3pPr eaLnBrk="0" hangingPunct="0">
              <a:defRPr sz="4300">
                <a:solidFill>
                  <a:schemeClr val="tx1"/>
                </a:solidFill>
                <a:latin typeface="Calibri" pitchFamily="34" charset="0"/>
                <a:ea typeface="MS PGothic" pitchFamily="34" charset="-128"/>
              </a:defRPr>
            </a:lvl3pPr>
            <a:lvl4pPr eaLnBrk="0" hangingPunct="0">
              <a:defRPr sz="4300">
                <a:solidFill>
                  <a:schemeClr val="tx1"/>
                </a:solidFill>
                <a:latin typeface="Calibri" pitchFamily="34" charset="0"/>
                <a:ea typeface="MS PGothic" pitchFamily="34" charset="-128"/>
              </a:defRPr>
            </a:lvl4pPr>
            <a:lvl5pPr eaLnBrk="0" hangingPunct="0">
              <a:defRPr sz="4300">
                <a:solidFill>
                  <a:schemeClr val="tx1"/>
                </a:solidFill>
                <a:latin typeface="Calibri" pitchFamily="34" charset="0"/>
                <a:ea typeface="MS PGothic" pitchFamily="34" charset="-128"/>
              </a:defRPr>
            </a:lvl5pPr>
            <a:lvl6pPr marL="4806950" indent="-2520950" defTabSz="1087438" eaLnBrk="0" fontAlgn="base" hangingPunct="0">
              <a:spcBef>
                <a:spcPct val="0"/>
              </a:spcBef>
              <a:spcAft>
                <a:spcPct val="0"/>
              </a:spcAft>
              <a:defRPr sz="4300">
                <a:solidFill>
                  <a:schemeClr val="tx1"/>
                </a:solidFill>
                <a:latin typeface="Calibri" pitchFamily="34" charset="0"/>
                <a:ea typeface="MS PGothic" pitchFamily="34" charset="-128"/>
              </a:defRPr>
            </a:lvl6pPr>
            <a:lvl7pPr marL="5264150" indent="-2520950" defTabSz="1087438" eaLnBrk="0" fontAlgn="base" hangingPunct="0">
              <a:spcBef>
                <a:spcPct val="0"/>
              </a:spcBef>
              <a:spcAft>
                <a:spcPct val="0"/>
              </a:spcAft>
              <a:defRPr sz="4300">
                <a:solidFill>
                  <a:schemeClr val="tx1"/>
                </a:solidFill>
                <a:latin typeface="Calibri" pitchFamily="34" charset="0"/>
                <a:ea typeface="MS PGothic" pitchFamily="34" charset="-128"/>
              </a:defRPr>
            </a:lvl7pPr>
            <a:lvl8pPr marL="5721350" indent="-2520950" defTabSz="1087438" eaLnBrk="0" fontAlgn="base" hangingPunct="0">
              <a:spcBef>
                <a:spcPct val="0"/>
              </a:spcBef>
              <a:spcAft>
                <a:spcPct val="0"/>
              </a:spcAft>
              <a:defRPr sz="4300">
                <a:solidFill>
                  <a:schemeClr val="tx1"/>
                </a:solidFill>
                <a:latin typeface="Calibri" pitchFamily="34" charset="0"/>
                <a:ea typeface="MS PGothic" pitchFamily="34" charset="-128"/>
              </a:defRPr>
            </a:lvl8pPr>
            <a:lvl9pPr marL="6178550" indent="-2520950" defTabSz="1087438" eaLnBrk="0" fontAlgn="base" hangingPunct="0">
              <a:spcBef>
                <a:spcPct val="0"/>
              </a:spcBef>
              <a:spcAft>
                <a:spcPct val="0"/>
              </a:spcAft>
              <a:defRPr sz="4300">
                <a:solidFill>
                  <a:schemeClr val="tx1"/>
                </a:solidFill>
                <a:latin typeface="Calibri" pitchFamily="34" charset="0"/>
                <a:ea typeface="MS PGothic" pitchFamily="34" charset="-128"/>
              </a:defRPr>
            </a:lvl9pPr>
          </a:lstStyle>
          <a:p>
            <a:pPr eaLnBrk="1" hangingPunct="1">
              <a:lnSpc>
                <a:spcPct val="130000"/>
              </a:lnSpc>
              <a:spcBef>
                <a:spcPct val="20000"/>
              </a:spcBef>
              <a:buFont typeface="Arial" charset="0"/>
              <a:buNone/>
              <a:defRPr/>
            </a:pPr>
            <a:r>
              <a:rPr lang="en-US" altLang="en-US" sz="2800" dirty="0">
                <a:solidFill>
                  <a:schemeClr val="bg1"/>
                </a:solidFill>
                <a:latin typeface="+mn-lt"/>
                <a:cs typeface="Open Sans Light" pitchFamily="34" charset="0"/>
              </a:rPr>
              <a:t>© Crowe &amp; Dunlevy 2024</a:t>
            </a:r>
          </a:p>
        </p:txBody>
      </p:sp>
    </p:spTree>
    <p:extLst>
      <p:ext uri="{BB962C8B-B14F-4D97-AF65-F5344CB8AC3E}">
        <p14:creationId xmlns:p14="http://schemas.microsoft.com/office/powerpoint/2010/main" val="372161657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F4A0A47-297C-3F6A-BCE2-FB06B3306FA8}"/>
              </a:ext>
            </a:extLst>
          </p:cNvPr>
          <p:cNvSpPr>
            <a:spLocks noGrp="1"/>
          </p:cNvSpPr>
          <p:nvPr>
            <p:ph type="body" sz="quarter" idx="12"/>
          </p:nvPr>
        </p:nvSpPr>
        <p:spPr/>
        <p:txBody>
          <a:bodyPr/>
          <a:lstStyle/>
          <a:p>
            <a:pPr>
              <a:lnSpc>
                <a:spcPct val="100000"/>
              </a:lnSpc>
            </a:pPr>
            <a:r>
              <a:rPr lang="en-US" dirty="0"/>
              <a:t>Non-Compete Agreements (cont.)</a:t>
            </a:r>
          </a:p>
        </p:txBody>
      </p:sp>
      <p:sp>
        <p:nvSpPr>
          <p:cNvPr id="3" name="Text Placeholder 2">
            <a:extLst>
              <a:ext uri="{FF2B5EF4-FFF2-40B4-BE49-F238E27FC236}">
                <a16:creationId xmlns:a16="http://schemas.microsoft.com/office/drawing/2014/main" id="{D4739680-ACBA-2E27-9D77-9CE4AA72E7EC}"/>
              </a:ext>
            </a:extLst>
          </p:cNvPr>
          <p:cNvSpPr>
            <a:spLocks noGrp="1"/>
          </p:cNvSpPr>
          <p:nvPr>
            <p:ph type="body" sz="quarter" idx="11"/>
          </p:nvPr>
        </p:nvSpPr>
        <p:spPr>
          <a:xfrm>
            <a:off x="1570892" y="3397251"/>
            <a:ext cx="21289108" cy="9539287"/>
          </a:xfrm>
        </p:spPr>
        <p:txBody>
          <a:bodyPr/>
          <a:lstStyle/>
          <a:p>
            <a:r>
              <a:rPr lang="en-US" dirty="0"/>
              <a:t>In Ryan, LLC v. FTC, the US District Court for the Northern District of Texas issued an order granting the plaintiff's motion for summary judgment and setting aside the FTC's rule banning non-compete agreements which was set to take effect on September 4, 2024.</a:t>
            </a:r>
          </a:p>
          <a:p>
            <a:r>
              <a:rPr lang="en-US" dirty="0"/>
              <a:t>The court held that:</a:t>
            </a:r>
          </a:p>
          <a:p>
            <a:pPr lvl="1"/>
            <a:r>
              <a:rPr lang="en-US" sz="4800" dirty="0"/>
              <a:t>the FTC exceeded its statutory authority in promulgating the rule;</a:t>
            </a:r>
          </a:p>
          <a:p>
            <a:pPr lvl="1"/>
            <a:r>
              <a:rPr lang="en-US" sz="4800" dirty="0"/>
              <a:t>the rule is arbitrary and capricious; and</a:t>
            </a:r>
          </a:p>
          <a:p>
            <a:pPr lvl="1"/>
            <a:r>
              <a:rPr lang="en-US" sz="4800" dirty="0"/>
              <a:t>the Administrative Procedures Act (APA) requires that the court hold the rule unlawful and set it aside on a nationwide basis.</a:t>
            </a:r>
          </a:p>
        </p:txBody>
      </p:sp>
      <p:sp>
        <p:nvSpPr>
          <p:cNvPr id="4" name="Subtitle 2">
            <a:extLst>
              <a:ext uri="{FF2B5EF4-FFF2-40B4-BE49-F238E27FC236}">
                <a16:creationId xmlns:a16="http://schemas.microsoft.com/office/drawing/2014/main" id="{E00E25C3-B557-66CD-097F-00435ACF56CE}"/>
              </a:ext>
            </a:extLst>
          </p:cNvPr>
          <p:cNvSpPr txBox="1">
            <a:spLocks/>
          </p:cNvSpPr>
          <p:nvPr/>
        </p:nvSpPr>
        <p:spPr bwMode="auto">
          <a:xfrm>
            <a:off x="96838" y="12936538"/>
            <a:ext cx="24387175" cy="1114425"/>
          </a:xfrm>
          <a:prstGeom prst="rect">
            <a:avLst/>
          </a:prstGeom>
          <a:noFill/>
          <a:ln>
            <a:noFill/>
          </a:ln>
        </p:spPr>
        <p:txBody>
          <a:bodyPr/>
          <a:lstStyle>
            <a:lvl1pPr marL="342900" indent="-342900" eaLnBrk="0" hangingPunct="0">
              <a:defRPr sz="4300">
                <a:solidFill>
                  <a:schemeClr val="tx1"/>
                </a:solidFill>
                <a:latin typeface="Calibri" pitchFamily="34" charset="0"/>
                <a:ea typeface="MS PGothic" pitchFamily="34" charset="-128"/>
              </a:defRPr>
            </a:lvl1pPr>
            <a:lvl2pPr eaLnBrk="0" hangingPunct="0">
              <a:defRPr sz="4300">
                <a:solidFill>
                  <a:schemeClr val="tx1"/>
                </a:solidFill>
                <a:latin typeface="Calibri" pitchFamily="34" charset="0"/>
                <a:ea typeface="MS PGothic" pitchFamily="34" charset="-128"/>
              </a:defRPr>
            </a:lvl2pPr>
            <a:lvl3pPr eaLnBrk="0" hangingPunct="0">
              <a:defRPr sz="4300">
                <a:solidFill>
                  <a:schemeClr val="tx1"/>
                </a:solidFill>
                <a:latin typeface="Calibri" pitchFamily="34" charset="0"/>
                <a:ea typeface="MS PGothic" pitchFamily="34" charset="-128"/>
              </a:defRPr>
            </a:lvl3pPr>
            <a:lvl4pPr eaLnBrk="0" hangingPunct="0">
              <a:defRPr sz="4300">
                <a:solidFill>
                  <a:schemeClr val="tx1"/>
                </a:solidFill>
                <a:latin typeface="Calibri" pitchFamily="34" charset="0"/>
                <a:ea typeface="MS PGothic" pitchFamily="34" charset="-128"/>
              </a:defRPr>
            </a:lvl4pPr>
            <a:lvl5pPr eaLnBrk="0" hangingPunct="0">
              <a:defRPr sz="4300">
                <a:solidFill>
                  <a:schemeClr val="tx1"/>
                </a:solidFill>
                <a:latin typeface="Calibri" pitchFamily="34" charset="0"/>
                <a:ea typeface="MS PGothic" pitchFamily="34" charset="-128"/>
              </a:defRPr>
            </a:lvl5pPr>
            <a:lvl6pPr marL="4806950" indent="-2520950" defTabSz="1087438" eaLnBrk="0" fontAlgn="base" hangingPunct="0">
              <a:spcBef>
                <a:spcPct val="0"/>
              </a:spcBef>
              <a:spcAft>
                <a:spcPct val="0"/>
              </a:spcAft>
              <a:defRPr sz="4300">
                <a:solidFill>
                  <a:schemeClr val="tx1"/>
                </a:solidFill>
                <a:latin typeface="Calibri" pitchFamily="34" charset="0"/>
                <a:ea typeface="MS PGothic" pitchFamily="34" charset="-128"/>
              </a:defRPr>
            </a:lvl6pPr>
            <a:lvl7pPr marL="5264150" indent="-2520950" defTabSz="1087438" eaLnBrk="0" fontAlgn="base" hangingPunct="0">
              <a:spcBef>
                <a:spcPct val="0"/>
              </a:spcBef>
              <a:spcAft>
                <a:spcPct val="0"/>
              </a:spcAft>
              <a:defRPr sz="4300">
                <a:solidFill>
                  <a:schemeClr val="tx1"/>
                </a:solidFill>
                <a:latin typeface="Calibri" pitchFamily="34" charset="0"/>
                <a:ea typeface="MS PGothic" pitchFamily="34" charset="-128"/>
              </a:defRPr>
            </a:lvl7pPr>
            <a:lvl8pPr marL="5721350" indent="-2520950" defTabSz="1087438" eaLnBrk="0" fontAlgn="base" hangingPunct="0">
              <a:spcBef>
                <a:spcPct val="0"/>
              </a:spcBef>
              <a:spcAft>
                <a:spcPct val="0"/>
              </a:spcAft>
              <a:defRPr sz="4300">
                <a:solidFill>
                  <a:schemeClr val="tx1"/>
                </a:solidFill>
                <a:latin typeface="Calibri" pitchFamily="34" charset="0"/>
                <a:ea typeface="MS PGothic" pitchFamily="34" charset="-128"/>
              </a:defRPr>
            </a:lvl8pPr>
            <a:lvl9pPr marL="6178550" indent="-2520950" defTabSz="1087438" eaLnBrk="0" fontAlgn="base" hangingPunct="0">
              <a:spcBef>
                <a:spcPct val="0"/>
              </a:spcBef>
              <a:spcAft>
                <a:spcPct val="0"/>
              </a:spcAft>
              <a:defRPr sz="4300">
                <a:solidFill>
                  <a:schemeClr val="tx1"/>
                </a:solidFill>
                <a:latin typeface="Calibri" pitchFamily="34" charset="0"/>
                <a:ea typeface="MS PGothic" pitchFamily="34" charset="-128"/>
              </a:defRPr>
            </a:lvl9pPr>
          </a:lstStyle>
          <a:p>
            <a:pPr eaLnBrk="1" hangingPunct="1">
              <a:lnSpc>
                <a:spcPct val="130000"/>
              </a:lnSpc>
              <a:spcBef>
                <a:spcPct val="20000"/>
              </a:spcBef>
              <a:buFont typeface="Arial" charset="0"/>
              <a:buNone/>
              <a:defRPr/>
            </a:pPr>
            <a:r>
              <a:rPr lang="en-US" altLang="en-US" sz="2800" dirty="0">
                <a:solidFill>
                  <a:schemeClr val="bg1"/>
                </a:solidFill>
                <a:latin typeface="+mn-lt"/>
                <a:cs typeface="Open Sans Light" pitchFamily="34" charset="0"/>
              </a:rPr>
              <a:t>© Crowe &amp; Dunlevy 2024</a:t>
            </a:r>
          </a:p>
        </p:txBody>
      </p:sp>
    </p:spTree>
    <p:extLst>
      <p:ext uri="{BB962C8B-B14F-4D97-AF65-F5344CB8AC3E}">
        <p14:creationId xmlns:p14="http://schemas.microsoft.com/office/powerpoint/2010/main" val="185414737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F4A0A47-297C-3F6A-BCE2-FB06B3306FA8}"/>
              </a:ext>
            </a:extLst>
          </p:cNvPr>
          <p:cNvSpPr>
            <a:spLocks noGrp="1"/>
          </p:cNvSpPr>
          <p:nvPr>
            <p:ph type="body" sz="quarter" idx="12"/>
          </p:nvPr>
        </p:nvSpPr>
        <p:spPr/>
        <p:txBody>
          <a:bodyPr/>
          <a:lstStyle/>
          <a:p>
            <a:pPr>
              <a:lnSpc>
                <a:spcPct val="100000"/>
              </a:lnSpc>
            </a:pPr>
            <a:r>
              <a:rPr lang="en-US" dirty="0"/>
              <a:t>Non-Compete Agreements (cont.)</a:t>
            </a:r>
          </a:p>
        </p:txBody>
      </p:sp>
      <p:sp>
        <p:nvSpPr>
          <p:cNvPr id="3" name="Text Placeholder 2">
            <a:extLst>
              <a:ext uri="{FF2B5EF4-FFF2-40B4-BE49-F238E27FC236}">
                <a16:creationId xmlns:a16="http://schemas.microsoft.com/office/drawing/2014/main" id="{D4739680-ACBA-2E27-9D77-9CE4AA72E7EC}"/>
              </a:ext>
            </a:extLst>
          </p:cNvPr>
          <p:cNvSpPr>
            <a:spLocks noGrp="1"/>
          </p:cNvSpPr>
          <p:nvPr>
            <p:ph type="body" sz="quarter" idx="11"/>
          </p:nvPr>
        </p:nvSpPr>
        <p:spPr>
          <a:xfrm>
            <a:off x="5137150" y="2820522"/>
            <a:ext cx="14306550" cy="9539287"/>
          </a:xfrm>
        </p:spPr>
        <p:txBody>
          <a:bodyPr/>
          <a:lstStyle/>
          <a:p>
            <a:r>
              <a:rPr lang="en-US" dirty="0"/>
              <a:t>Are you in the clear now?  NO!!!!!!</a:t>
            </a:r>
          </a:p>
          <a:p>
            <a:r>
              <a:rPr lang="en-US" dirty="0"/>
              <a:t>The FTC will appeal this ruling since it attacks the agency’s reason for existence – substantive and procedural regulation over anti-competitive measures.</a:t>
            </a:r>
          </a:p>
          <a:p>
            <a:r>
              <a:rPr lang="en-US" dirty="0"/>
              <a:t>Other agencies have indicated a willingness to step into the enforcement arena on this topic (Hello, NLRB!)</a:t>
            </a:r>
          </a:p>
        </p:txBody>
      </p:sp>
      <p:sp>
        <p:nvSpPr>
          <p:cNvPr id="4" name="Subtitle 2">
            <a:extLst>
              <a:ext uri="{FF2B5EF4-FFF2-40B4-BE49-F238E27FC236}">
                <a16:creationId xmlns:a16="http://schemas.microsoft.com/office/drawing/2014/main" id="{E00E25C3-B557-66CD-097F-00435ACF56CE}"/>
              </a:ext>
            </a:extLst>
          </p:cNvPr>
          <p:cNvSpPr txBox="1">
            <a:spLocks/>
          </p:cNvSpPr>
          <p:nvPr/>
        </p:nvSpPr>
        <p:spPr bwMode="auto">
          <a:xfrm>
            <a:off x="96838" y="12936538"/>
            <a:ext cx="24387175" cy="1114425"/>
          </a:xfrm>
          <a:prstGeom prst="rect">
            <a:avLst/>
          </a:prstGeom>
          <a:noFill/>
          <a:ln>
            <a:noFill/>
          </a:ln>
        </p:spPr>
        <p:txBody>
          <a:bodyPr/>
          <a:lstStyle>
            <a:lvl1pPr marL="342900" indent="-342900" eaLnBrk="0" hangingPunct="0">
              <a:defRPr sz="4300">
                <a:solidFill>
                  <a:schemeClr val="tx1"/>
                </a:solidFill>
                <a:latin typeface="Calibri" pitchFamily="34" charset="0"/>
                <a:ea typeface="MS PGothic" pitchFamily="34" charset="-128"/>
              </a:defRPr>
            </a:lvl1pPr>
            <a:lvl2pPr eaLnBrk="0" hangingPunct="0">
              <a:defRPr sz="4300">
                <a:solidFill>
                  <a:schemeClr val="tx1"/>
                </a:solidFill>
                <a:latin typeface="Calibri" pitchFamily="34" charset="0"/>
                <a:ea typeface="MS PGothic" pitchFamily="34" charset="-128"/>
              </a:defRPr>
            </a:lvl2pPr>
            <a:lvl3pPr eaLnBrk="0" hangingPunct="0">
              <a:defRPr sz="4300">
                <a:solidFill>
                  <a:schemeClr val="tx1"/>
                </a:solidFill>
                <a:latin typeface="Calibri" pitchFamily="34" charset="0"/>
                <a:ea typeface="MS PGothic" pitchFamily="34" charset="-128"/>
              </a:defRPr>
            </a:lvl3pPr>
            <a:lvl4pPr eaLnBrk="0" hangingPunct="0">
              <a:defRPr sz="4300">
                <a:solidFill>
                  <a:schemeClr val="tx1"/>
                </a:solidFill>
                <a:latin typeface="Calibri" pitchFamily="34" charset="0"/>
                <a:ea typeface="MS PGothic" pitchFamily="34" charset="-128"/>
              </a:defRPr>
            </a:lvl4pPr>
            <a:lvl5pPr eaLnBrk="0" hangingPunct="0">
              <a:defRPr sz="4300">
                <a:solidFill>
                  <a:schemeClr val="tx1"/>
                </a:solidFill>
                <a:latin typeface="Calibri" pitchFamily="34" charset="0"/>
                <a:ea typeface="MS PGothic" pitchFamily="34" charset="-128"/>
              </a:defRPr>
            </a:lvl5pPr>
            <a:lvl6pPr marL="4806950" indent="-2520950" defTabSz="1087438" eaLnBrk="0" fontAlgn="base" hangingPunct="0">
              <a:spcBef>
                <a:spcPct val="0"/>
              </a:spcBef>
              <a:spcAft>
                <a:spcPct val="0"/>
              </a:spcAft>
              <a:defRPr sz="4300">
                <a:solidFill>
                  <a:schemeClr val="tx1"/>
                </a:solidFill>
                <a:latin typeface="Calibri" pitchFamily="34" charset="0"/>
                <a:ea typeface="MS PGothic" pitchFamily="34" charset="-128"/>
              </a:defRPr>
            </a:lvl6pPr>
            <a:lvl7pPr marL="5264150" indent="-2520950" defTabSz="1087438" eaLnBrk="0" fontAlgn="base" hangingPunct="0">
              <a:spcBef>
                <a:spcPct val="0"/>
              </a:spcBef>
              <a:spcAft>
                <a:spcPct val="0"/>
              </a:spcAft>
              <a:defRPr sz="4300">
                <a:solidFill>
                  <a:schemeClr val="tx1"/>
                </a:solidFill>
                <a:latin typeface="Calibri" pitchFamily="34" charset="0"/>
                <a:ea typeface="MS PGothic" pitchFamily="34" charset="-128"/>
              </a:defRPr>
            </a:lvl7pPr>
            <a:lvl8pPr marL="5721350" indent="-2520950" defTabSz="1087438" eaLnBrk="0" fontAlgn="base" hangingPunct="0">
              <a:spcBef>
                <a:spcPct val="0"/>
              </a:spcBef>
              <a:spcAft>
                <a:spcPct val="0"/>
              </a:spcAft>
              <a:defRPr sz="4300">
                <a:solidFill>
                  <a:schemeClr val="tx1"/>
                </a:solidFill>
                <a:latin typeface="Calibri" pitchFamily="34" charset="0"/>
                <a:ea typeface="MS PGothic" pitchFamily="34" charset="-128"/>
              </a:defRPr>
            </a:lvl8pPr>
            <a:lvl9pPr marL="6178550" indent="-2520950" defTabSz="1087438" eaLnBrk="0" fontAlgn="base" hangingPunct="0">
              <a:spcBef>
                <a:spcPct val="0"/>
              </a:spcBef>
              <a:spcAft>
                <a:spcPct val="0"/>
              </a:spcAft>
              <a:defRPr sz="4300">
                <a:solidFill>
                  <a:schemeClr val="tx1"/>
                </a:solidFill>
                <a:latin typeface="Calibri" pitchFamily="34" charset="0"/>
                <a:ea typeface="MS PGothic" pitchFamily="34" charset="-128"/>
              </a:defRPr>
            </a:lvl9pPr>
          </a:lstStyle>
          <a:p>
            <a:pPr eaLnBrk="1" hangingPunct="1">
              <a:lnSpc>
                <a:spcPct val="130000"/>
              </a:lnSpc>
              <a:spcBef>
                <a:spcPct val="20000"/>
              </a:spcBef>
              <a:buFont typeface="Arial" charset="0"/>
              <a:buNone/>
              <a:defRPr/>
            </a:pPr>
            <a:r>
              <a:rPr lang="en-US" altLang="en-US" sz="2800" dirty="0">
                <a:solidFill>
                  <a:schemeClr val="bg1"/>
                </a:solidFill>
                <a:latin typeface="+mn-lt"/>
                <a:cs typeface="Open Sans Light" pitchFamily="34" charset="0"/>
              </a:rPr>
              <a:t>© Crowe &amp; Dunlevy 2024</a:t>
            </a:r>
          </a:p>
        </p:txBody>
      </p:sp>
    </p:spTree>
    <p:extLst>
      <p:ext uri="{BB962C8B-B14F-4D97-AF65-F5344CB8AC3E}">
        <p14:creationId xmlns:p14="http://schemas.microsoft.com/office/powerpoint/2010/main" val="429298610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F4A0A47-297C-3F6A-BCE2-FB06B3306FA8}"/>
              </a:ext>
            </a:extLst>
          </p:cNvPr>
          <p:cNvSpPr>
            <a:spLocks noGrp="1"/>
          </p:cNvSpPr>
          <p:nvPr>
            <p:ph type="body" sz="quarter" idx="12"/>
          </p:nvPr>
        </p:nvSpPr>
        <p:spPr/>
        <p:txBody>
          <a:bodyPr/>
          <a:lstStyle/>
          <a:p>
            <a:pPr>
              <a:lnSpc>
                <a:spcPct val="100000"/>
              </a:lnSpc>
            </a:pPr>
            <a:r>
              <a:rPr lang="en-US" dirty="0"/>
              <a:t>Non-Compete Agreements (cont.)</a:t>
            </a:r>
          </a:p>
        </p:txBody>
      </p:sp>
      <p:sp>
        <p:nvSpPr>
          <p:cNvPr id="3" name="Text Placeholder 2">
            <a:extLst>
              <a:ext uri="{FF2B5EF4-FFF2-40B4-BE49-F238E27FC236}">
                <a16:creationId xmlns:a16="http://schemas.microsoft.com/office/drawing/2014/main" id="{D4739680-ACBA-2E27-9D77-9CE4AA72E7EC}"/>
              </a:ext>
            </a:extLst>
          </p:cNvPr>
          <p:cNvSpPr>
            <a:spLocks noGrp="1"/>
          </p:cNvSpPr>
          <p:nvPr>
            <p:ph type="body" sz="quarter" idx="11"/>
          </p:nvPr>
        </p:nvSpPr>
        <p:spPr>
          <a:xfrm>
            <a:off x="820614" y="2820522"/>
            <a:ext cx="22953785" cy="9539287"/>
          </a:xfrm>
        </p:spPr>
        <p:txBody>
          <a:bodyPr/>
          <a:lstStyle/>
          <a:p>
            <a:r>
              <a:rPr lang="en-US" dirty="0"/>
              <a:t>Oklahoma status:</a:t>
            </a:r>
          </a:p>
          <a:p>
            <a:pPr lvl="1"/>
            <a:r>
              <a:rPr lang="en-US" sz="4800" dirty="0"/>
              <a:t>Non-competes prohibiting an individual from working in their chosen profession – categorical prohibition under Oklahoma law</a:t>
            </a:r>
          </a:p>
          <a:p>
            <a:pPr lvl="1"/>
            <a:r>
              <a:rPr lang="en-US" sz="4800" dirty="0"/>
              <a:t>However, they are still okay in certain circumstances:</a:t>
            </a:r>
          </a:p>
          <a:p>
            <a:pPr lvl="2"/>
            <a:r>
              <a:rPr lang="en-US" sz="4800" dirty="0"/>
              <a:t>When you sell the “goodwill” as part of the sale of a business</a:t>
            </a:r>
          </a:p>
          <a:p>
            <a:pPr lvl="2"/>
            <a:r>
              <a:rPr lang="en-US" sz="4800" dirty="0"/>
              <a:t>When business partners get a divorce (i.e. dissolution of a partnership)</a:t>
            </a:r>
          </a:p>
          <a:p>
            <a:pPr lvl="1"/>
            <a:r>
              <a:rPr lang="en-US" sz="4800" dirty="0"/>
              <a:t>There is also the related concept of “non-solicitation”</a:t>
            </a:r>
          </a:p>
          <a:p>
            <a:pPr lvl="2"/>
            <a:r>
              <a:rPr lang="en-US" sz="4800" dirty="0"/>
              <a:t>Oklahoma law allows an employer to prohibit the “direct solicitation” of an “active customer”</a:t>
            </a:r>
          </a:p>
          <a:p>
            <a:pPr lvl="2"/>
            <a:r>
              <a:rPr lang="en-US" sz="4800" dirty="0"/>
              <a:t>Oklahoma law also permits contracts limiting solicitation of employees or vendors</a:t>
            </a:r>
          </a:p>
          <a:p>
            <a:pPr lvl="2"/>
            <a:endParaRPr lang="en-US" sz="4800" dirty="0"/>
          </a:p>
        </p:txBody>
      </p:sp>
      <p:sp>
        <p:nvSpPr>
          <p:cNvPr id="4" name="Subtitle 2">
            <a:extLst>
              <a:ext uri="{FF2B5EF4-FFF2-40B4-BE49-F238E27FC236}">
                <a16:creationId xmlns:a16="http://schemas.microsoft.com/office/drawing/2014/main" id="{E00E25C3-B557-66CD-097F-00435ACF56CE}"/>
              </a:ext>
            </a:extLst>
          </p:cNvPr>
          <p:cNvSpPr txBox="1">
            <a:spLocks/>
          </p:cNvSpPr>
          <p:nvPr/>
        </p:nvSpPr>
        <p:spPr bwMode="auto">
          <a:xfrm>
            <a:off x="96838" y="12936538"/>
            <a:ext cx="24387175" cy="1114425"/>
          </a:xfrm>
          <a:prstGeom prst="rect">
            <a:avLst/>
          </a:prstGeom>
          <a:noFill/>
          <a:ln>
            <a:noFill/>
          </a:ln>
        </p:spPr>
        <p:txBody>
          <a:bodyPr/>
          <a:lstStyle>
            <a:lvl1pPr marL="342900" indent="-342900" eaLnBrk="0" hangingPunct="0">
              <a:defRPr sz="4300">
                <a:solidFill>
                  <a:schemeClr val="tx1"/>
                </a:solidFill>
                <a:latin typeface="Calibri" pitchFamily="34" charset="0"/>
                <a:ea typeface="MS PGothic" pitchFamily="34" charset="-128"/>
              </a:defRPr>
            </a:lvl1pPr>
            <a:lvl2pPr eaLnBrk="0" hangingPunct="0">
              <a:defRPr sz="4300">
                <a:solidFill>
                  <a:schemeClr val="tx1"/>
                </a:solidFill>
                <a:latin typeface="Calibri" pitchFamily="34" charset="0"/>
                <a:ea typeface="MS PGothic" pitchFamily="34" charset="-128"/>
              </a:defRPr>
            </a:lvl2pPr>
            <a:lvl3pPr eaLnBrk="0" hangingPunct="0">
              <a:defRPr sz="4300">
                <a:solidFill>
                  <a:schemeClr val="tx1"/>
                </a:solidFill>
                <a:latin typeface="Calibri" pitchFamily="34" charset="0"/>
                <a:ea typeface="MS PGothic" pitchFamily="34" charset="-128"/>
              </a:defRPr>
            </a:lvl3pPr>
            <a:lvl4pPr eaLnBrk="0" hangingPunct="0">
              <a:defRPr sz="4300">
                <a:solidFill>
                  <a:schemeClr val="tx1"/>
                </a:solidFill>
                <a:latin typeface="Calibri" pitchFamily="34" charset="0"/>
                <a:ea typeface="MS PGothic" pitchFamily="34" charset="-128"/>
              </a:defRPr>
            </a:lvl4pPr>
            <a:lvl5pPr eaLnBrk="0" hangingPunct="0">
              <a:defRPr sz="4300">
                <a:solidFill>
                  <a:schemeClr val="tx1"/>
                </a:solidFill>
                <a:latin typeface="Calibri" pitchFamily="34" charset="0"/>
                <a:ea typeface="MS PGothic" pitchFamily="34" charset="-128"/>
              </a:defRPr>
            </a:lvl5pPr>
            <a:lvl6pPr marL="4806950" indent="-2520950" defTabSz="1087438" eaLnBrk="0" fontAlgn="base" hangingPunct="0">
              <a:spcBef>
                <a:spcPct val="0"/>
              </a:spcBef>
              <a:spcAft>
                <a:spcPct val="0"/>
              </a:spcAft>
              <a:defRPr sz="4300">
                <a:solidFill>
                  <a:schemeClr val="tx1"/>
                </a:solidFill>
                <a:latin typeface="Calibri" pitchFamily="34" charset="0"/>
                <a:ea typeface="MS PGothic" pitchFamily="34" charset="-128"/>
              </a:defRPr>
            </a:lvl6pPr>
            <a:lvl7pPr marL="5264150" indent="-2520950" defTabSz="1087438" eaLnBrk="0" fontAlgn="base" hangingPunct="0">
              <a:spcBef>
                <a:spcPct val="0"/>
              </a:spcBef>
              <a:spcAft>
                <a:spcPct val="0"/>
              </a:spcAft>
              <a:defRPr sz="4300">
                <a:solidFill>
                  <a:schemeClr val="tx1"/>
                </a:solidFill>
                <a:latin typeface="Calibri" pitchFamily="34" charset="0"/>
                <a:ea typeface="MS PGothic" pitchFamily="34" charset="-128"/>
              </a:defRPr>
            </a:lvl7pPr>
            <a:lvl8pPr marL="5721350" indent="-2520950" defTabSz="1087438" eaLnBrk="0" fontAlgn="base" hangingPunct="0">
              <a:spcBef>
                <a:spcPct val="0"/>
              </a:spcBef>
              <a:spcAft>
                <a:spcPct val="0"/>
              </a:spcAft>
              <a:defRPr sz="4300">
                <a:solidFill>
                  <a:schemeClr val="tx1"/>
                </a:solidFill>
                <a:latin typeface="Calibri" pitchFamily="34" charset="0"/>
                <a:ea typeface="MS PGothic" pitchFamily="34" charset="-128"/>
              </a:defRPr>
            </a:lvl8pPr>
            <a:lvl9pPr marL="6178550" indent="-2520950" defTabSz="1087438" eaLnBrk="0" fontAlgn="base" hangingPunct="0">
              <a:spcBef>
                <a:spcPct val="0"/>
              </a:spcBef>
              <a:spcAft>
                <a:spcPct val="0"/>
              </a:spcAft>
              <a:defRPr sz="4300">
                <a:solidFill>
                  <a:schemeClr val="tx1"/>
                </a:solidFill>
                <a:latin typeface="Calibri" pitchFamily="34" charset="0"/>
                <a:ea typeface="MS PGothic" pitchFamily="34" charset="-128"/>
              </a:defRPr>
            </a:lvl9pPr>
          </a:lstStyle>
          <a:p>
            <a:pPr eaLnBrk="1" hangingPunct="1">
              <a:lnSpc>
                <a:spcPct val="130000"/>
              </a:lnSpc>
              <a:spcBef>
                <a:spcPct val="20000"/>
              </a:spcBef>
              <a:buFont typeface="Arial" charset="0"/>
              <a:buNone/>
              <a:defRPr/>
            </a:pPr>
            <a:r>
              <a:rPr lang="en-US" altLang="en-US" sz="2800" dirty="0">
                <a:solidFill>
                  <a:schemeClr val="bg1"/>
                </a:solidFill>
                <a:latin typeface="+mn-lt"/>
                <a:cs typeface="Open Sans Light" pitchFamily="34" charset="0"/>
              </a:rPr>
              <a:t>© Crowe &amp; Dunlevy 2024</a:t>
            </a:r>
          </a:p>
        </p:txBody>
      </p:sp>
    </p:spTree>
    <p:extLst>
      <p:ext uri="{BB962C8B-B14F-4D97-AF65-F5344CB8AC3E}">
        <p14:creationId xmlns:p14="http://schemas.microsoft.com/office/powerpoint/2010/main" val="427069414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91F6104-5D7D-1491-0642-B5C7B879E712}"/>
              </a:ext>
            </a:extLst>
          </p:cNvPr>
          <p:cNvSpPr>
            <a:spLocks noGrp="1"/>
          </p:cNvSpPr>
          <p:nvPr>
            <p:ph type="body" sz="quarter" idx="10"/>
          </p:nvPr>
        </p:nvSpPr>
        <p:spPr/>
        <p:txBody>
          <a:bodyPr/>
          <a:lstStyle/>
          <a:p>
            <a:r>
              <a:rPr lang="en-US" dirty="0"/>
              <a:t>EEOC </a:t>
            </a:r>
          </a:p>
        </p:txBody>
      </p:sp>
    </p:spTree>
    <p:extLst>
      <p:ext uri="{BB962C8B-B14F-4D97-AF65-F5344CB8AC3E}">
        <p14:creationId xmlns:p14="http://schemas.microsoft.com/office/powerpoint/2010/main" val="2524217675"/>
      </p:ext>
    </p:extLst>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F4A0A47-297C-3F6A-BCE2-FB06B3306FA8}"/>
              </a:ext>
            </a:extLst>
          </p:cNvPr>
          <p:cNvSpPr>
            <a:spLocks noGrp="1"/>
          </p:cNvSpPr>
          <p:nvPr>
            <p:ph type="body" sz="quarter" idx="12"/>
          </p:nvPr>
        </p:nvSpPr>
        <p:spPr>
          <a:xfrm>
            <a:off x="3490399" y="354806"/>
            <a:ext cx="14306550" cy="1766888"/>
          </a:xfrm>
        </p:spPr>
        <p:txBody>
          <a:bodyPr/>
          <a:lstStyle/>
          <a:p>
            <a:r>
              <a:rPr lang="en-US" i="1" dirty="0"/>
              <a:t>Muldrow v. St. Louis</a:t>
            </a:r>
          </a:p>
        </p:txBody>
      </p:sp>
      <p:sp>
        <p:nvSpPr>
          <p:cNvPr id="3" name="Text Placeholder 2">
            <a:extLst>
              <a:ext uri="{FF2B5EF4-FFF2-40B4-BE49-F238E27FC236}">
                <a16:creationId xmlns:a16="http://schemas.microsoft.com/office/drawing/2014/main" id="{D4739680-ACBA-2E27-9D77-9CE4AA72E7EC}"/>
              </a:ext>
            </a:extLst>
          </p:cNvPr>
          <p:cNvSpPr>
            <a:spLocks noGrp="1"/>
          </p:cNvSpPr>
          <p:nvPr>
            <p:ph type="body" sz="quarter" idx="11"/>
          </p:nvPr>
        </p:nvSpPr>
        <p:spPr>
          <a:xfrm>
            <a:off x="1619250" y="1899398"/>
            <a:ext cx="20383500" cy="10578352"/>
          </a:xfrm>
        </p:spPr>
        <p:txBody>
          <a:bodyPr/>
          <a:lstStyle/>
          <a:p>
            <a:r>
              <a:rPr lang="en-US" dirty="0"/>
              <a:t>U.S. Supreme Court case with an opinion that dropped in April 2024.</a:t>
            </a:r>
          </a:p>
          <a:p>
            <a:r>
              <a:rPr lang="en-US" dirty="0"/>
              <a:t>Kagan authored the opinion, which the justices joined 9-0 in favor.</a:t>
            </a:r>
          </a:p>
          <a:p>
            <a:r>
              <a:rPr lang="en-US" dirty="0"/>
              <a:t>Facts:  </a:t>
            </a:r>
            <a:r>
              <a:rPr lang="en-US" b="0" i="0" dirty="0">
                <a:solidFill>
                  <a:schemeClr val="bg1"/>
                </a:solidFill>
                <a:effectLst/>
                <a:latin typeface="+mn-lt"/>
              </a:rPr>
              <a:t>The plaintiff claimed the St. Louis Police Department transferred her from one job to another solely because she is a woman.  (The evidence that she is correct in this claim is strong.)  The transfer meant that she no longer worked with high-ranking officials in the Department, lost access to an unmarked take-home vehicle, and had less favorable shifts.  Notably, the transfer did not impact Muldrow’s title, salary, or benefits.</a:t>
            </a:r>
            <a:endParaRPr lang="en-US" dirty="0">
              <a:solidFill>
                <a:schemeClr val="bg1"/>
              </a:solidFill>
              <a:latin typeface="+mn-lt"/>
            </a:endParaRPr>
          </a:p>
        </p:txBody>
      </p:sp>
      <p:sp>
        <p:nvSpPr>
          <p:cNvPr id="4" name="Subtitle 2">
            <a:extLst>
              <a:ext uri="{FF2B5EF4-FFF2-40B4-BE49-F238E27FC236}">
                <a16:creationId xmlns:a16="http://schemas.microsoft.com/office/drawing/2014/main" id="{E00E25C3-B557-66CD-097F-00435ACF56CE}"/>
              </a:ext>
            </a:extLst>
          </p:cNvPr>
          <p:cNvSpPr txBox="1">
            <a:spLocks/>
          </p:cNvSpPr>
          <p:nvPr/>
        </p:nvSpPr>
        <p:spPr bwMode="auto">
          <a:xfrm>
            <a:off x="96838" y="12936538"/>
            <a:ext cx="24387175" cy="1114425"/>
          </a:xfrm>
          <a:prstGeom prst="rect">
            <a:avLst/>
          </a:prstGeom>
          <a:noFill/>
          <a:ln>
            <a:noFill/>
          </a:ln>
        </p:spPr>
        <p:txBody>
          <a:bodyPr/>
          <a:lstStyle>
            <a:lvl1pPr marL="342900" indent="-342900" eaLnBrk="0" hangingPunct="0">
              <a:defRPr sz="4300">
                <a:solidFill>
                  <a:schemeClr val="tx1"/>
                </a:solidFill>
                <a:latin typeface="Calibri" pitchFamily="34" charset="0"/>
                <a:ea typeface="MS PGothic" pitchFamily="34" charset="-128"/>
              </a:defRPr>
            </a:lvl1pPr>
            <a:lvl2pPr eaLnBrk="0" hangingPunct="0">
              <a:defRPr sz="4300">
                <a:solidFill>
                  <a:schemeClr val="tx1"/>
                </a:solidFill>
                <a:latin typeface="Calibri" pitchFamily="34" charset="0"/>
                <a:ea typeface="MS PGothic" pitchFamily="34" charset="-128"/>
              </a:defRPr>
            </a:lvl2pPr>
            <a:lvl3pPr eaLnBrk="0" hangingPunct="0">
              <a:defRPr sz="4300">
                <a:solidFill>
                  <a:schemeClr val="tx1"/>
                </a:solidFill>
                <a:latin typeface="Calibri" pitchFamily="34" charset="0"/>
                <a:ea typeface="MS PGothic" pitchFamily="34" charset="-128"/>
              </a:defRPr>
            </a:lvl3pPr>
            <a:lvl4pPr eaLnBrk="0" hangingPunct="0">
              <a:defRPr sz="4300">
                <a:solidFill>
                  <a:schemeClr val="tx1"/>
                </a:solidFill>
                <a:latin typeface="Calibri" pitchFamily="34" charset="0"/>
                <a:ea typeface="MS PGothic" pitchFamily="34" charset="-128"/>
              </a:defRPr>
            </a:lvl4pPr>
            <a:lvl5pPr eaLnBrk="0" hangingPunct="0">
              <a:defRPr sz="4300">
                <a:solidFill>
                  <a:schemeClr val="tx1"/>
                </a:solidFill>
                <a:latin typeface="Calibri" pitchFamily="34" charset="0"/>
                <a:ea typeface="MS PGothic" pitchFamily="34" charset="-128"/>
              </a:defRPr>
            </a:lvl5pPr>
            <a:lvl6pPr marL="4806950" indent="-2520950" defTabSz="1087438" eaLnBrk="0" fontAlgn="base" hangingPunct="0">
              <a:spcBef>
                <a:spcPct val="0"/>
              </a:spcBef>
              <a:spcAft>
                <a:spcPct val="0"/>
              </a:spcAft>
              <a:defRPr sz="4300">
                <a:solidFill>
                  <a:schemeClr val="tx1"/>
                </a:solidFill>
                <a:latin typeface="Calibri" pitchFamily="34" charset="0"/>
                <a:ea typeface="MS PGothic" pitchFamily="34" charset="-128"/>
              </a:defRPr>
            </a:lvl6pPr>
            <a:lvl7pPr marL="5264150" indent="-2520950" defTabSz="1087438" eaLnBrk="0" fontAlgn="base" hangingPunct="0">
              <a:spcBef>
                <a:spcPct val="0"/>
              </a:spcBef>
              <a:spcAft>
                <a:spcPct val="0"/>
              </a:spcAft>
              <a:defRPr sz="4300">
                <a:solidFill>
                  <a:schemeClr val="tx1"/>
                </a:solidFill>
                <a:latin typeface="Calibri" pitchFamily="34" charset="0"/>
                <a:ea typeface="MS PGothic" pitchFamily="34" charset="-128"/>
              </a:defRPr>
            </a:lvl7pPr>
            <a:lvl8pPr marL="5721350" indent="-2520950" defTabSz="1087438" eaLnBrk="0" fontAlgn="base" hangingPunct="0">
              <a:spcBef>
                <a:spcPct val="0"/>
              </a:spcBef>
              <a:spcAft>
                <a:spcPct val="0"/>
              </a:spcAft>
              <a:defRPr sz="4300">
                <a:solidFill>
                  <a:schemeClr val="tx1"/>
                </a:solidFill>
                <a:latin typeface="Calibri" pitchFamily="34" charset="0"/>
                <a:ea typeface="MS PGothic" pitchFamily="34" charset="-128"/>
              </a:defRPr>
            </a:lvl8pPr>
            <a:lvl9pPr marL="6178550" indent="-2520950" defTabSz="1087438" eaLnBrk="0" fontAlgn="base" hangingPunct="0">
              <a:spcBef>
                <a:spcPct val="0"/>
              </a:spcBef>
              <a:spcAft>
                <a:spcPct val="0"/>
              </a:spcAft>
              <a:defRPr sz="4300">
                <a:solidFill>
                  <a:schemeClr val="tx1"/>
                </a:solidFill>
                <a:latin typeface="Calibri" pitchFamily="34" charset="0"/>
                <a:ea typeface="MS PGothic" pitchFamily="34" charset="-128"/>
              </a:defRPr>
            </a:lvl9pPr>
          </a:lstStyle>
          <a:p>
            <a:pPr eaLnBrk="1" hangingPunct="1">
              <a:lnSpc>
                <a:spcPct val="130000"/>
              </a:lnSpc>
              <a:spcBef>
                <a:spcPct val="20000"/>
              </a:spcBef>
              <a:buFont typeface="Arial" charset="0"/>
              <a:buNone/>
              <a:defRPr/>
            </a:pPr>
            <a:r>
              <a:rPr lang="en-US" altLang="en-US" sz="2800" dirty="0">
                <a:solidFill>
                  <a:schemeClr val="bg1"/>
                </a:solidFill>
                <a:latin typeface="+mn-lt"/>
                <a:cs typeface="Open Sans Light" pitchFamily="34" charset="0"/>
              </a:rPr>
              <a:t>© Crowe &amp; Dunlevy 2024</a:t>
            </a:r>
          </a:p>
        </p:txBody>
      </p:sp>
    </p:spTree>
    <p:extLst>
      <p:ext uri="{BB962C8B-B14F-4D97-AF65-F5344CB8AC3E}">
        <p14:creationId xmlns:p14="http://schemas.microsoft.com/office/powerpoint/2010/main" val="233584188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F4A0A47-297C-3F6A-BCE2-FB06B3306FA8}"/>
              </a:ext>
            </a:extLst>
          </p:cNvPr>
          <p:cNvSpPr>
            <a:spLocks noGrp="1"/>
          </p:cNvSpPr>
          <p:nvPr>
            <p:ph type="body" sz="quarter" idx="12"/>
          </p:nvPr>
        </p:nvSpPr>
        <p:spPr>
          <a:xfrm>
            <a:off x="3490399" y="354806"/>
            <a:ext cx="14306550" cy="1766888"/>
          </a:xfrm>
        </p:spPr>
        <p:txBody>
          <a:bodyPr/>
          <a:lstStyle/>
          <a:p>
            <a:r>
              <a:rPr lang="en-US" i="1" dirty="0"/>
              <a:t>Muldrow v. St. Louis (cont.)</a:t>
            </a:r>
          </a:p>
        </p:txBody>
      </p:sp>
      <p:sp>
        <p:nvSpPr>
          <p:cNvPr id="3" name="Text Placeholder 2">
            <a:extLst>
              <a:ext uri="{FF2B5EF4-FFF2-40B4-BE49-F238E27FC236}">
                <a16:creationId xmlns:a16="http://schemas.microsoft.com/office/drawing/2014/main" id="{D4739680-ACBA-2E27-9D77-9CE4AA72E7EC}"/>
              </a:ext>
            </a:extLst>
          </p:cNvPr>
          <p:cNvSpPr>
            <a:spLocks noGrp="1"/>
          </p:cNvSpPr>
          <p:nvPr>
            <p:ph type="body" sz="quarter" idx="11"/>
          </p:nvPr>
        </p:nvSpPr>
        <p:spPr>
          <a:xfrm>
            <a:off x="1619250" y="1899398"/>
            <a:ext cx="19888200" cy="10578352"/>
          </a:xfrm>
        </p:spPr>
        <p:txBody>
          <a:bodyPr/>
          <a:lstStyle/>
          <a:p>
            <a:r>
              <a:rPr lang="en-US" b="0" i="0" dirty="0">
                <a:solidFill>
                  <a:schemeClr val="bg1"/>
                </a:solidFill>
                <a:effectLst/>
                <a:latin typeface="Open Sans" panose="020B0606030504020204" pitchFamily="34" charset="0"/>
              </a:rPr>
              <a:t>Both the federal district court and the court of appeals held that Muldrow could not proceed with her claims, because the transfer did not cause Muldrow a “materially significant disadvantage.”  </a:t>
            </a:r>
          </a:p>
          <a:p>
            <a:r>
              <a:rPr lang="en-US" b="0" i="0" dirty="0">
                <a:solidFill>
                  <a:schemeClr val="bg1"/>
                </a:solidFill>
                <a:effectLst/>
                <a:latin typeface="Open Sans" panose="020B0606030504020204" pitchFamily="34" charset="0"/>
              </a:rPr>
              <a:t>This “materially significant disadvantage” standard, or ones like it, were commonly applied by most federal courts prior to </a:t>
            </a:r>
            <a:r>
              <a:rPr lang="en-US" b="0" i="1" dirty="0">
                <a:solidFill>
                  <a:schemeClr val="bg1"/>
                </a:solidFill>
                <a:effectLst/>
                <a:latin typeface="Open Sans" panose="020B0606030504020204" pitchFamily="34" charset="0"/>
              </a:rPr>
              <a:t>Muldrow</a:t>
            </a:r>
            <a:r>
              <a:rPr lang="en-US" b="0" i="0" dirty="0">
                <a:solidFill>
                  <a:schemeClr val="bg1"/>
                </a:solidFill>
                <a:effectLst/>
                <a:latin typeface="Open Sans" panose="020B0606030504020204" pitchFamily="34" charset="0"/>
              </a:rPr>
              <a:t>.</a:t>
            </a:r>
          </a:p>
          <a:p>
            <a:r>
              <a:rPr lang="en-US" dirty="0">
                <a:solidFill>
                  <a:schemeClr val="bg1"/>
                </a:solidFill>
                <a:latin typeface="Open Sans" panose="020B0606030504020204" pitchFamily="34" charset="0"/>
              </a:rPr>
              <a:t>In effect, must courts would have required a plaintiff to show significant economic harm to prevail on a discrimination claim.</a:t>
            </a:r>
            <a:endParaRPr lang="en-US" dirty="0">
              <a:solidFill>
                <a:schemeClr val="bg1"/>
              </a:solidFill>
              <a:latin typeface="+mn-lt"/>
            </a:endParaRPr>
          </a:p>
        </p:txBody>
      </p:sp>
      <p:sp>
        <p:nvSpPr>
          <p:cNvPr id="4" name="Subtitle 2">
            <a:extLst>
              <a:ext uri="{FF2B5EF4-FFF2-40B4-BE49-F238E27FC236}">
                <a16:creationId xmlns:a16="http://schemas.microsoft.com/office/drawing/2014/main" id="{E00E25C3-B557-66CD-097F-00435ACF56CE}"/>
              </a:ext>
            </a:extLst>
          </p:cNvPr>
          <p:cNvSpPr txBox="1">
            <a:spLocks/>
          </p:cNvSpPr>
          <p:nvPr/>
        </p:nvSpPr>
        <p:spPr bwMode="auto">
          <a:xfrm>
            <a:off x="96838" y="12936538"/>
            <a:ext cx="24387175" cy="1114425"/>
          </a:xfrm>
          <a:prstGeom prst="rect">
            <a:avLst/>
          </a:prstGeom>
          <a:noFill/>
          <a:ln>
            <a:noFill/>
          </a:ln>
        </p:spPr>
        <p:txBody>
          <a:bodyPr/>
          <a:lstStyle>
            <a:lvl1pPr marL="342900" indent="-342900" eaLnBrk="0" hangingPunct="0">
              <a:defRPr sz="4300">
                <a:solidFill>
                  <a:schemeClr val="tx1"/>
                </a:solidFill>
                <a:latin typeface="Calibri" pitchFamily="34" charset="0"/>
                <a:ea typeface="MS PGothic" pitchFamily="34" charset="-128"/>
              </a:defRPr>
            </a:lvl1pPr>
            <a:lvl2pPr eaLnBrk="0" hangingPunct="0">
              <a:defRPr sz="4300">
                <a:solidFill>
                  <a:schemeClr val="tx1"/>
                </a:solidFill>
                <a:latin typeface="Calibri" pitchFamily="34" charset="0"/>
                <a:ea typeface="MS PGothic" pitchFamily="34" charset="-128"/>
              </a:defRPr>
            </a:lvl2pPr>
            <a:lvl3pPr eaLnBrk="0" hangingPunct="0">
              <a:defRPr sz="4300">
                <a:solidFill>
                  <a:schemeClr val="tx1"/>
                </a:solidFill>
                <a:latin typeface="Calibri" pitchFamily="34" charset="0"/>
                <a:ea typeface="MS PGothic" pitchFamily="34" charset="-128"/>
              </a:defRPr>
            </a:lvl3pPr>
            <a:lvl4pPr eaLnBrk="0" hangingPunct="0">
              <a:defRPr sz="4300">
                <a:solidFill>
                  <a:schemeClr val="tx1"/>
                </a:solidFill>
                <a:latin typeface="Calibri" pitchFamily="34" charset="0"/>
                <a:ea typeface="MS PGothic" pitchFamily="34" charset="-128"/>
              </a:defRPr>
            </a:lvl4pPr>
            <a:lvl5pPr eaLnBrk="0" hangingPunct="0">
              <a:defRPr sz="4300">
                <a:solidFill>
                  <a:schemeClr val="tx1"/>
                </a:solidFill>
                <a:latin typeface="Calibri" pitchFamily="34" charset="0"/>
                <a:ea typeface="MS PGothic" pitchFamily="34" charset="-128"/>
              </a:defRPr>
            </a:lvl5pPr>
            <a:lvl6pPr marL="4806950" indent="-2520950" defTabSz="1087438" eaLnBrk="0" fontAlgn="base" hangingPunct="0">
              <a:spcBef>
                <a:spcPct val="0"/>
              </a:spcBef>
              <a:spcAft>
                <a:spcPct val="0"/>
              </a:spcAft>
              <a:defRPr sz="4300">
                <a:solidFill>
                  <a:schemeClr val="tx1"/>
                </a:solidFill>
                <a:latin typeface="Calibri" pitchFamily="34" charset="0"/>
                <a:ea typeface="MS PGothic" pitchFamily="34" charset="-128"/>
              </a:defRPr>
            </a:lvl6pPr>
            <a:lvl7pPr marL="5264150" indent="-2520950" defTabSz="1087438" eaLnBrk="0" fontAlgn="base" hangingPunct="0">
              <a:spcBef>
                <a:spcPct val="0"/>
              </a:spcBef>
              <a:spcAft>
                <a:spcPct val="0"/>
              </a:spcAft>
              <a:defRPr sz="4300">
                <a:solidFill>
                  <a:schemeClr val="tx1"/>
                </a:solidFill>
                <a:latin typeface="Calibri" pitchFamily="34" charset="0"/>
                <a:ea typeface="MS PGothic" pitchFamily="34" charset="-128"/>
              </a:defRPr>
            </a:lvl7pPr>
            <a:lvl8pPr marL="5721350" indent="-2520950" defTabSz="1087438" eaLnBrk="0" fontAlgn="base" hangingPunct="0">
              <a:spcBef>
                <a:spcPct val="0"/>
              </a:spcBef>
              <a:spcAft>
                <a:spcPct val="0"/>
              </a:spcAft>
              <a:defRPr sz="4300">
                <a:solidFill>
                  <a:schemeClr val="tx1"/>
                </a:solidFill>
                <a:latin typeface="Calibri" pitchFamily="34" charset="0"/>
                <a:ea typeface="MS PGothic" pitchFamily="34" charset="-128"/>
              </a:defRPr>
            </a:lvl8pPr>
            <a:lvl9pPr marL="6178550" indent="-2520950" defTabSz="1087438" eaLnBrk="0" fontAlgn="base" hangingPunct="0">
              <a:spcBef>
                <a:spcPct val="0"/>
              </a:spcBef>
              <a:spcAft>
                <a:spcPct val="0"/>
              </a:spcAft>
              <a:defRPr sz="4300">
                <a:solidFill>
                  <a:schemeClr val="tx1"/>
                </a:solidFill>
                <a:latin typeface="Calibri" pitchFamily="34" charset="0"/>
                <a:ea typeface="MS PGothic" pitchFamily="34" charset="-128"/>
              </a:defRPr>
            </a:lvl9pPr>
          </a:lstStyle>
          <a:p>
            <a:pPr eaLnBrk="1" hangingPunct="1">
              <a:lnSpc>
                <a:spcPct val="130000"/>
              </a:lnSpc>
              <a:spcBef>
                <a:spcPct val="20000"/>
              </a:spcBef>
              <a:buFont typeface="Arial" charset="0"/>
              <a:buNone/>
              <a:defRPr/>
            </a:pPr>
            <a:r>
              <a:rPr lang="en-US" altLang="en-US" sz="2800" dirty="0">
                <a:solidFill>
                  <a:schemeClr val="bg1"/>
                </a:solidFill>
                <a:latin typeface="+mn-lt"/>
                <a:cs typeface="Open Sans Light" pitchFamily="34" charset="0"/>
              </a:rPr>
              <a:t>© Crowe &amp; Dunlevy 2024</a:t>
            </a:r>
          </a:p>
        </p:txBody>
      </p:sp>
    </p:spTree>
    <p:extLst>
      <p:ext uri="{BB962C8B-B14F-4D97-AF65-F5344CB8AC3E}">
        <p14:creationId xmlns:p14="http://schemas.microsoft.com/office/powerpoint/2010/main" val="200584744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Placeholder 3">
            <a:extLst>
              <a:ext uri="{FF2B5EF4-FFF2-40B4-BE49-F238E27FC236}">
                <a16:creationId xmlns:a16="http://schemas.microsoft.com/office/drawing/2014/main" id="{4721AF34-4765-0FFF-D236-3A8B4EF9204E}"/>
              </a:ext>
            </a:extLst>
          </p:cNvPr>
          <p:cNvPicPr>
            <a:picLocks noChangeAspect="1"/>
          </p:cNvPicPr>
          <p:nvPr/>
        </p:nvPicPr>
        <p:blipFill>
          <a:blip r:embed="rId3"/>
          <a:srcRect t="12500" b="12500"/>
          <a:stretch/>
        </p:blipFill>
        <p:spPr>
          <a:xfrm>
            <a:off x="1816065" y="3512947"/>
            <a:ext cx="6749226" cy="6749226"/>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7171" name="Text Placeholder 5">
            <a:extLst>
              <a:ext uri="{FF2B5EF4-FFF2-40B4-BE49-F238E27FC236}">
                <a16:creationId xmlns:a16="http://schemas.microsoft.com/office/drawing/2014/main" id="{3E7B652E-114B-DF57-D487-E56F51FDF8F6}"/>
              </a:ext>
            </a:extLst>
          </p:cNvPr>
          <p:cNvSpPr>
            <a:spLocks/>
          </p:cNvSpPr>
          <p:nvPr/>
        </p:nvSpPr>
        <p:spPr bwMode="auto">
          <a:xfrm>
            <a:off x="9698038" y="3512947"/>
            <a:ext cx="13268325" cy="5522912"/>
          </a:xfrm>
          <a:custGeom>
            <a:avLst/>
            <a:gdLst>
              <a:gd name="T0" fmla="*/ 0 w 10819964"/>
              <a:gd name="T1" fmla="*/ 1 h 8801100"/>
              <a:gd name="T2" fmla="*/ 2147483646 w 10819964"/>
              <a:gd name="T3" fmla="*/ 0 h 8801100"/>
              <a:gd name="T4" fmla="*/ 2147483646 w 10819964"/>
              <a:gd name="T5" fmla="*/ 30 h 8801100"/>
              <a:gd name="T6" fmla="*/ 0 w 10819964"/>
              <a:gd name="T7" fmla="*/ 30 h 8801100"/>
              <a:gd name="T8" fmla="*/ 0 w 10819964"/>
              <a:gd name="T9" fmla="*/ 1 h 8801100"/>
              <a:gd name="T10" fmla="*/ 0 60000 65536"/>
              <a:gd name="T11" fmla="*/ 0 60000 65536"/>
              <a:gd name="T12" fmla="*/ 0 60000 65536"/>
              <a:gd name="T13" fmla="*/ 0 60000 65536"/>
              <a:gd name="T14" fmla="*/ 0 60000 65536"/>
              <a:gd name="T15" fmla="*/ 0 w 10819964"/>
              <a:gd name="T16" fmla="*/ 0 h 8801100"/>
              <a:gd name="T17" fmla="*/ 10819964 w 10819964"/>
              <a:gd name="T18" fmla="*/ 8801100 h 8801100"/>
            </a:gdLst>
            <a:ahLst/>
            <a:cxnLst>
              <a:cxn ang="T10">
                <a:pos x="T0" y="T1"/>
              </a:cxn>
              <a:cxn ang="T11">
                <a:pos x="T2" y="T3"/>
              </a:cxn>
              <a:cxn ang="T12">
                <a:pos x="T4" y="T5"/>
              </a:cxn>
              <a:cxn ang="T13">
                <a:pos x="T6" y="T7"/>
              </a:cxn>
              <a:cxn ang="T14">
                <a:pos x="T8" y="T9"/>
              </a:cxn>
            </a:cxnLst>
            <a:rect l="T15" t="T16" r="T17" b="T18"/>
            <a:pathLst>
              <a:path w="10819964" h="8801100">
                <a:moveTo>
                  <a:pt x="0" y="25400"/>
                </a:moveTo>
                <a:lnTo>
                  <a:pt x="10726369" y="0"/>
                </a:lnTo>
                <a:lnTo>
                  <a:pt x="10819964" y="8762617"/>
                </a:lnTo>
                <a:lnTo>
                  <a:pt x="0" y="8801100"/>
                </a:lnTo>
                <a:lnTo>
                  <a:pt x="0" y="2540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571500" indent="-571500">
              <a:defRPr sz="4300">
                <a:solidFill>
                  <a:schemeClr val="tx1"/>
                </a:solidFill>
                <a:latin typeface="Calibri" panose="020F0502020204030204" pitchFamily="34" charset="0"/>
                <a:ea typeface="MS PGothic" panose="020B0600070205080204" pitchFamily="34" charset="-128"/>
              </a:defRPr>
            </a:lvl1pPr>
            <a:lvl2pPr marL="639763" indent="447675">
              <a:defRPr sz="4300">
                <a:solidFill>
                  <a:schemeClr val="tx1"/>
                </a:solidFill>
                <a:latin typeface="Calibri" panose="020F0502020204030204" pitchFamily="34" charset="0"/>
                <a:ea typeface="MS PGothic" panose="020B0600070205080204" pitchFamily="34" charset="-128"/>
              </a:defRPr>
            </a:lvl2pPr>
            <a:lvl3pPr marL="1717675" indent="-530225">
              <a:defRPr sz="4300">
                <a:solidFill>
                  <a:schemeClr val="tx1"/>
                </a:solidFill>
                <a:latin typeface="Calibri" panose="020F0502020204030204" pitchFamily="34" charset="0"/>
                <a:ea typeface="MS PGothic" panose="020B0600070205080204" pitchFamily="34" charset="-128"/>
              </a:defRPr>
            </a:lvl3pPr>
            <a:lvl4pPr>
              <a:defRPr sz="4300">
                <a:solidFill>
                  <a:schemeClr val="tx1"/>
                </a:solidFill>
                <a:latin typeface="Calibri" panose="020F0502020204030204" pitchFamily="34" charset="0"/>
                <a:ea typeface="MS PGothic" panose="020B0600070205080204" pitchFamily="34" charset="-128"/>
              </a:defRPr>
            </a:lvl4pPr>
            <a:lvl5pPr>
              <a:defRPr sz="4300">
                <a:solidFill>
                  <a:schemeClr val="tx1"/>
                </a:solidFill>
                <a:latin typeface="Calibri" panose="020F0502020204030204" pitchFamily="34" charset="0"/>
                <a:ea typeface="MS PGothic" panose="020B0600070205080204" pitchFamily="34" charset="-128"/>
              </a:defRPr>
            </a:lvl5pPr>
            <a:lvl6pPr marL="4806950" indent="-2520950" defTabSz="1087438" eaLnBrk="0" fontAlgn="base" hangingPunct="0">
              <a:spcBef>
                <a:spcPct val="0"/>
              </a:spcBef>
              <a:spcAft>
                <a:spcPct val="0"/>
              </a:spcAft>
              <a:defRPr sz="4300">
                <a:solidFill>
                  <a:schemeClr val="tx1"/>
                </a:solidFill>
                <a:latin typeface="Calibri" panose="020F0502020204030204" pitchFamily="34" charset="0"/>
                <a:ea typeface="MS PGothic" panose="020B0600070205080204" pitchFamily="34" charset="-128"/>
              </a:defRPr>
            </a:lvl6pPr>
            <a:lvl7pPr marL="5264150" indent="-2520950" defTabSz="1087438" eaLnBrk="0" fontAlgn="base" hangingPunct="0">
              <a:spcBef>
                <a:spcPct val="0"/>
              </a:spcBef>
              <a:spcAft>
                <a:spcPct val="0"/>
              </a:spcAft>
              <a:defRPr sz="4300">
                <a:solidFill>
                  <a:schemeClr val="tx1"/>
                </a:solidFill>
                <a:latin typeface="Calibri" panose="020F0502020204030204" pitchFamily="34" charset="0"/>
                <a:ea typeface="MS PGothic" panose="020B0600070205080204" pitchFamily="34" charset="-128"/>
              </a:defRPr>
            </a:lvl7pPr>
            <a:lvl8pPr marL="5721350" indent="-2520950" defTabSz="1087438" eaLnBrk="0" fontAlgn="base" hangingPunct="0">
              <a:spcBef>
                <a:spcPct val="0"/>
              </a:spcBef>
              <a:spcAft>
                <a:spcPct val="0"/>
              </a:spcAft>
              <a:defRPr sz="4300">
                <a:solidFill>
                  <a:schemeClr val="tx1"/>
                </a:solidFill>
                <a:latin typeface="Calibri" panose="020F0502020204030204" pitchFamily="34" charset="0"/>
                <a:ea typeface="MS PGothic" panose="020B0600070205080204" pitchFamily="34" charset="-128"/>
              </a:defRPr>
            </a:lvl8pPr>
            <a:lvl9pPr marL="6178550" indent="-2520950" defTabSz="1087438" eaLnBrk="0" fontAlgn="base" hangingPunct="0">
              <a:spcBef>
                <a:spcPct val="0"/>
              </a:spcBef>
              <a:spcAft>
                <a:spcPct val="0"/>
              </a:spcAft>
              <a:defRPr sz="4300">
                <a:solidFill>
                  <a:schemeClr val="tx1"/>
                </a:solidFill>
                <a:latin typeface="Calibri" panose="020F0502020204030204" pitchFamily="34" charset="0"/>
                <a:ea typeface="MS PGothic" panose="020B0600070205080204" pitchFamily="34" charset="-128"/>
              </a:defRPr>
            </a:lvl9pPr>
          </a:lstStyle>
          <a:p>
            <a:pPr>
              <a:lnSpc>
                <a:spcPct val="90000"/>
              </a:lnSpc>
              <a:spcBef>
                <a:spcPts val="1800"/>
              </a:spcBef>
              <a:spcAft>
                <a:spcPts val="4000"/>
              </a:spcAft>
              <a:buClr>
                <a:schemeClr val="accent1"/>
              </a:buClr>
              <a:buSzPct val="125000"/>
              <a:buFont typeface="Arial" panose="020B0604020202020204" pitchFamily="34" charset="0"/>
              <a:buChar char="•"/>
            </a:pPr>
            <a:r>
              <a:rPr lang="en-US" altLang="en-US" sz="4000" dirty="0">
                <a:solidFill>
                  <a:schemeClr val="bg1"/>
                </a:solidFill>
                <a:latin typeface="Franklin Gothic Book" panose="020B0503020102020204" pitchFamily="34" charset="0"/>
              </a:rPr>
              <a:t>Litigator in the firm’s Tulsa office. </a:t>
            </a:r>
          </a:p>
          <a:p>
            <a:pPr>
              <a:lnSpc>
                <a:spcPct val="90000"/>
              </a:lnSpc>
              <a:spcBef>
                <a:spcPts val="1800"/>
              </a:spcBef>
              <a:spcAft>
                <a:spcPts val="4000"/>
              </a:spcAft>
              <a:buClr>
                <a:schemeClr val="accent1"/>
              </a:buClr>
              <a:buSzPct val="125000"/>
              <a:buFont typeface="Arial" panose="020B0604020202020204" pitchFamily="34" charset="0"/>
              <a:buChar char="•"/>
            </a:pPr>
            <a:r>
              <a:rPr lang="en-US" altLang="en-US" sz="4000" dirty="0">
                <a:solidFill>
                  <a:schemeClr val="bg1"/>
                </a:solidFill>
                <a:latin typeface="Franklin Gothic Book" panose="020B0503020102020204" pitchFamily="34" charset="0"/>
              </a:rPr>
              <a:t>Member of the Labor &amp; Employment Practice Group</a:t>
            </a:r>
          </a:p>
          <a:p>
            <a:pPr algn="just">
              <a:lnSpc>
                <a:spcPct val="90000"/>
              </a:lnSpc>
              <a:spcBef>
                <a:spcPts val="1800"/>
              </a:spcBef>
              <a:spcAft>
                <a:spcPts val="4000"/>
              </a:spcAft>
              <a:buClr>
                <a:schemeClr val="accent1"/>
              </a:buClr>
              <a:buSzPct val="125000"/>
              <a:buFont typeface="Arial" panose="020B0604020202020204" pitchFamily="34" charset="0"/>
              <a:buChar char="•"/>
            </a:pPr>
            <a:r>
              <a:rPr lang="en-US" altLang="en-US" sz="4000" dirty="0">
                <a:solidFill>
                  <a:schemeClr val="bg1"/>
                </a:solidFill>
                <a:latin typeface="Franklin Gothic Book" panose="020B0503020102020204" pitchFamily="34" charset="0"/>
              </a:rPr>
              <a:t>*Subsequent information should not be understood as, or considered a substitute for, specific legal advice. For inquiries, please contact Chris Vaught, or another licensed attorney.</a:t>
            </a:r>
          </a:p>
        </p:txBody>
      </p:sp>
      <p:sp>
        <p:nvSpPr>
          <p:cNvPr id="14" name="TextBox 13">
            <a:extLst>
              <a:ext uri="{FF2B5EF4-FFF2-40B4-BE49-F238E27FC236}">
                <a16:creationId xmlns:a16="http://schemas.microsoft.com/office/drawing/2014/main" id="{82F231DF-6533-AA48-313B-4269BF70A346}"/>
              </a:ext>
            </a:extLst>
          </p:cNvPr>
          <p:cNvSpPr txBox="1"/>
          <p:nvPr/>
        </p:nvSpPr>
        <p:spPr>
          <a:xfrm>
            <a:off x="0" y="330200"/>
            <a:ext cx="24387175" cy="1323975"/>
          </a:xfrm>
          <a:prstGeom prst="rect">
            <a:avLst/>
          </a:prstGeom>
          <a:noFill/>
        </p:spPr>
        <p:txBody>
          <a:bodyPr/>
          <a:lstStyle/>
          <a:p>
            <a:pPr algn="ctr" eaLnBrk="1" hangingPunct="1">
              <a:defRPr/>
            </a:pPr>
            <a:r>
              <a:rPr lang="en-US" sz="8000" dirty="0">
                <a:solidFill>
                  <a:schemeClr val="bg1"/>
                </a:solidFill>
                <a:latin typeface="+mn-lt"/>
                <a:ea typeface="MS PGothic" charset="0"/>
                <a:cs typeface="Franklin Gothic Demi"/>
              </a:rPr>
              <a:t>Chris Vaught</a:t>
            </a:r>
          </a:p>
        </p:txBody>
      </p:sp>
      <p:sp>
        <p:nvSpPr>
          <p:cNvPr id="2" name="Subtitle 2">
            <a:extLst>
              <a:ext uri="{FF2B5EF4-FFF2-40B4-BE49-F238E27FC236}">
                <a16:creationId xmlns:a16="http://schemas.microsoft.com/office/drawing/2014/main" id="{FD8880F4-EA9B-B13B-696C-2DE9BE376E05}"/>
              </a:ext>
            </a:extLst>
          </p:cNvPr>
          <p:cNvSpPr txBox="1">
            <a:spLocks/>
          </p:cNvSpPr>
          <p:nvPr/>
        </p:nvSpPr>
        <p:spPr bwMode="auto">
          <a:xfrm>
            <a:off x="96838" y="12936538"/>
            <a:ext cx="24387175" cy="1114425"/>
          </a:xfrm>
          <a:prstGeom prst="rect">
            <a:avLst/>
          </a:prstGeom>
          <a:noFill/>
          <a:ln>
            <a:noFill/>
          </a:ln>
        </p:spPr>
        <p:txBody>
          <a:bodyPr/>
          <a:lstStyle>
            <a:lvl1pPr marL="342900" indent="-342900" eaLnBrk="0" hangingPunct="0">
              <a:defRPr sz="4300">
                <a:solidFill>
                  <a:schemeClr val="tx1"/>
                </a:solidFill>
                <a:latin typeface="Calibri" pitchFamily="34" charset="0"/>
                <a:ea typeface="MS PGothic" pitchFamily="34" charset="-128"/>
              </a:defRPr>
            </a:lvl1pPr>
            <a:lvl2pPr eaLnBrk="0" hangingPunct="0">
              <a:defRPr sz="4300">
                <a:solidFill>
                  <a:schemeClr val="tx1"/>
                </a:solidFill>
                <a:latin typeface="Calibri" pitchFamily="34" charset="0"/>
                <a:ea typeface="MS PGothic" pitchFamily="34" charset="-128"/>
              </a:defRPr>
            </a:lvl2pPr>
            <a:lvl3pPr eaLnBrk="0" hangingPunct="0">
              <a:defRPr sz="4300">
                <a:solidFill>
                  <a:schemeClr val="tx1"/>
                </a:solidFill>
                <a:latin typeface="Calibri" pitchFamily="34" charset="0"/>
                <a:ea typeface="MS PGothic" pitchFamily="34" charset="-128"/>
              </a:defRPr>
            </a:lvl3pPr>
            <a:lvl4pPr eaLnBrk="0" hangingPunct="0">
              <a:defRPr sz="4300">
                <a:solidFill>
                  <a:schemeClr val="tx1"/>
                </a:solidFill>
                <a:latin typeface="Calibri" pitchFamily="34" charset="0"/>
                <a:ea typeface="MS PGothic" pitchFamily="34" charset="-128"/>
              </a:defRPr>
            </a:lvl4pPr>
            <a:lvl5pPr eaLnBrk="0" hangingPunct="0">
              <a:defRPr sz="4300">
                <a:solidFill>
                  <a:schemeClr val="tx1"/>
                </a:solidFill>
                <a:latin typeface="Calibri" pitchFamily="34" charset="0"/>
                <a:ea typeface="MS PGothic" pitchFamily="34" charset="-128"/>
              </a:defRPr>
            </a:lvl5pPr>
            <a:lvl6pPr marL="4806950" indent="-2520950" defTabSz="1087438" eaLnBrk="0" fontAlgn="base" hangingPunct="0">
              <a:spcBef>
                <a:spcPct val="0"/>
              </a:spcBef>
              <a:spcAft>
                <a:spcPct val="0"/>
              </a:spcAft>
              <a:defRPr sz="4300">
                <a:solidFill>
                  <a:schemeClr val="tx1"/>
                </a:solidFill>
                <a:latin typeface="Calibri" pitchFamily="34" charset="0"/>
                <a:ea typeface="MS PGothic" pitchFamily="34" charset="-128"/>
              </a:defRPr>
            </a:lvl6pPr>
            <a:lvl7pPr marL="5264150" indent="-2520950" defTabSz="1087438" eaLnBrk="0" fontAlgn="base" hangingPunct="0">
              <a:spcBef>
                <a:spcPct val="0"/>
              </a:spcBef>
              <a:spcAft>
                <a:spcPct val="0"/>
              </a:spcAft>
              <a:defRPr sz="4300">
                <a:solidFill>
                  <a:schemeClr val="tx1"/>
                </a:solidFill>
                <a:latin typeface="Calibri" pitchFamily="34" charset="0"/>
                <a:ea typeface="MS PGothic" pitchFamily="34" charset="-128"/>
              </a:defRPr>
            </a:lvl7pPr>
            <a:lvl8pPr marL="5721350" indent="-2520950" defTabSz="1087438" eaLnBrk="0" fontAlgn="base" hangingPunct="0">
              <a:spcBef>
                <a:spcPct val="0"/>
              </a:spcBef>
              <a:spcAft>
                <a:spcPct val="0"/>
              </a:spcAft>
              <a:defRPr sz="4300">
                <a:solidFill>
                  <a:schemeClr val="tx1"/>
                </a:solidFill>
                <a:latin typeface="Calibri" pitchFamily="34" charset="0"/>
                <a:ea typeface="MS PGothic" pitchFamily="34" charset="-128"/>
              </a:defRPr>
            </a:lvl8pPr>
            <a:lvl9pPr marL="6178550" indent="-2520950" defTabSz="1087438" eaLnBrk="0" fontAlgn="base" hangingPunct="0">
              <a:spcBef>
                <a:spcPct val="0"/>
              </a:spcBef>
              <a:spcAft>
                <a:spcPct val="0"/>
              </a:spcAft>
              <a:defRPr sz="4300">
                <a:solidFill>
                  <a:schemeClr val="tx1"/>
                </a:solidFill>
                <a:latin typeface="Calibri" pitchFamily="34" charset="0"/>
                <a:ea typeface="MS PGothic" pitchFamily="34" charset="-128"/>
              </a:defRPr>
            </a:lvl9pPr>
          </a:lstStyle>
          <a:p>
            <a:pPr eaLnBrk="1" hangingPunct="1">
              <a:lnSpc>
                <a:spcPct val="130000"/>
              </a:lnSpc>
              <a:spcBef>
                <a:spcPct val="20000"/>
              </a:spcBef>
              <a:buFont typeface="Arial" charset="0"/>
              <a:buNone/>
              <a:defRPr/>
            </a:pPr>
            <a:r>
              <a:rPr lang="en-US" altLang="en-US" sz="2800" dirty="0">
                <a:solidFill>
                  <a:schemeClr val="bg1"/>
                </a:solidFill>
                <a:latin typeface="+mn-lt"/>
                <a:cs typeface="Open Sans Light" pitchFamily="34" charset="0"/>
              </a:rPr>
              <a:t>© Crowe &amp; Dunlevy 2024</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F4A0A47-297C-3F6A-BCE2-FB06B3306FA8}"/>
              </a:ext>
            </a:extLst>
          </p:cNvPr>
          <p:cNvSpPr>
            <a:spLocks noGrp="1"/>
          </p:cNvSpPr>
          <p:nvPr>
            <p:ph type="body" sz="quarter" idx="12"/>
          </p:nvPr>
        </p:nvSpPr>
        <p:spPr>
          <a:xfrm>
            <a:off x="3490399" y="354806"/>
            <a:ext cx="14306550" cy="1766888"/>
          </a:xfrm>
        </p:spPr>
        <p:txBody>
          <a:bodyPr/>
          <a:lstStyle/>
          <a:p>
            <a:r>
              <a:rPr lang="en-US" i="1" dirty="0"/>
              <a:t>Muldrow v. St. Louis (cont.)</a:t>
            </a:r>
          </a:p>
        </p:txBody>
      </p:sp>
      <p:sp>
        <p:nvSpPr>
          <p:cNvPr id="3" name="Text Placeholder 2">
            <a:extLst>
              <a:ext uri="{FF2B5EF4-FFF2-40B4-BE49-F238E27FC236}">
                <a16:creationId xmlns:a16="http://schemas.microsoft.com/office/drawing/2014/main" id="{D4739680-ACBA-2E27-9D77-9CE4AA72E7EC}"/>
              </a:ext>
            </a:extLst>
          </p:cNvPr>
          <p:cNvSpPr>
            <a:spLocks noGrp="1"/>
          </p:cNvSpPr>
          <p:nvPr>
            <p:ph type="body" sz="quarter" idx="11"/>
          </p:nvPr>
        </p:nvSpPr>
        <p:spPr>
          <a:xfrm>
            <a:off x="1619250" y="1899398"/>
            <a:ext cx="19888200" cy="10578352"/>
          </a:xfrm>
        </p:spPr>
        <p:txBody>
          <a:bodyPr/>
          <a:lstStyle/>
          <a:p>
            <a:r>
              <a:rPr lang="en-US" dirty="0">
                <a:solidFill>
                  <a:schemeClr val="bg1"/>
                </a:solidFill>
                <a:latin typeface="+mn-lt"/>
              </a:rPr>
              <a:t>The Supremes held that the language of Title VII does not include a heightened bar that would support the “materially significant disadvantage” standard.</a:t>
            </a:r>
          </a:p>
          <a:p>
            <a:r>
              <a:rPr lang="en-US" dirty="0">
                <a:solidFill>
                  <a:schemeClr val="bg1"/>
                </a:solidFill>
                <a:latin typeface="+mn-lt"/>
              </a:rPr>
              <a:t>Instead, the Court determined that a Title VII claimant need only show that they suffered “some harm respecting an identifiable term or condition of employment.”</a:t>
            </a:r>
          </a:p>
          <a:p>
            <a:r>
              <a:rPr lang="en-US" dirty="0">
                <a:solidFill>
                  <a:schemeClr val="bg1"/>
                </a:solidFill>
                <a:latin typeface="+mn-lt"/>
              </a:rPr>
              <a:t>This is a significant reset in the interpretation of federal anti-discrimination statutes!</a:t>
            </a:r>
          </a:p>
          <a:p>
            <a:r>
              <a:rPr lang="en-US" dirty="0">
                <a:solidFill>
                  <a:schemeClr val="bg1"/>
                </a:solidFill>
                <a:latin typeface="+mn-lt"/>
              </a:rPr>
              <a:t>How far does the opinion stretch?</a:t>
            </a:r>
          </a:p>
        </p:txBody>
      </p:sp>
      <p:sp>
        <p:nvSpPr>
          <p:cNvPr id="4" name="Subtitle 2">
            <a:extLst>
              <a:ext uri="{FF2B5EF4-FFF2-40B4-BE49-F238E27FC236}">
                <a16:creationId xmlns:a16="http://schemas.microsoft.com/office/drawing/2014/main" id="{E00E25C3-B557-66CD-097F-00435ACF56CE}"/>
              </a:ext>
            </a:extLst>
          </p:cNvPr>
          <p:cNvSpPr txBox="1">
            <a:spLocks/>
          </p:cNvSpPr>
          <p:nvPr/>
        </p:nvSpPr>
        <p:spPr bwMode="auto">
          <a:xfrm>
            <a:off x="96838" y="12936538"/>
            <a:ext cx="24387175" cy="1114425"/>
          </a:xfrm>
          <a:prstGeom prst="rect">
            <a:avLst/>
          </a:prstGeom>
          <a:noFill/>
          <a:ln>
            <a:noFill/>
          </a:ln>
        </p:spPr>
        <p:txBody>
          <a:bodyPr/>
          <a:lstStyle>
            <a:lvl1pPr marL="342900" indent="-342900" eaLnBrk="0" hangingPunct="0">
              <a:defRPr sz="4300">
                <a:solidFill>
                  <a:schemeClr val="tx1"/>
                </a:solidFill>
                <a:latin typeface="Calibri" pitchFamily="34" charset="0"/>
                <a:ea typeface="MS PGothic" pitchFamily="34" charset="-128"/>
              </a:defRPr>
            </a:lvl1pPr>
            <a:lvl2pPr eaLnBrk="0" hangingPunct="0">
              <a:defRPr sz="4300">
                <a:solidFill>
                  <a:schemeClr val="tx1"/>
                </a:solidFill>
                <a:latin typeface="Calibri" pitchFamily="34" charset="0"/>
                <a:ea typeface="MS PGothic" pitchFamily="34" charset="-128"/>
              </a:defRPr>
            </a:lvl2pPr>
            <a:lvl3pPr eaLnBrk="0" hangingPunct="0">
              <a:defRPr sz="4300">
                <a:solidFill>
                  <a:schemeClr val="tx1"/>
                </a:solidFill>
                <a:latin typeface="Calibri" pitchFamily="34" charset="0"/>
                <a:ea typeface="MS PGothic" pitchFamily="34" charset="-128"/>
              </a:defRPr>
            </a:lvl3pPr>
            <a:lvl4pPr eaLnBrk="0" hangingPunct="0">
              <a:defRPr sz="4300">
                <a:solidFill>
                  <a:schemeClr val="tx1"/>
                </a:solidFill>
                <a:latin typeface="Calibri" pitchFamily="34" charset="0"/>
                <a:ea typeface="MS PGothic" pitchFamily="34" charset="-128"/>
              </a:defRPr>
            </a:lvl4pPr>
            <a:lvl5pPr eaLnBrk="0" hangingPunct="0">
              <a:defRPr sz="4300">
                <a:solidFill>
                  <a:schemeClr val="tx1"/>
                </a:solidFill>
                <a:latin typeface="Calibri" pitchFamily="34" charset="0"/>
                <a:ea typeface="MS PGothic" pitchFamily="34" charset="-128"/>
              </a:defRPr>
            </a:lvl5pPr>
            <a:lvl6pPr marL="4806950" indent="-2520950" defTabSz="1087438" eaLnBrk="0" fontAlgn="base" hangingPunct="0">
              <a:spcBef>
                <a:spcPct val="0"/>
              </a:spcBef>
              <a:spcAft>
                <a:spcPct val="0"/>
              </a:spcAft>
              <a:defRPr sz="4300">
                <a:solidFill>
                  <a:schemeClr val="tx1"/>
                </a:solidFill>
                <a:latin typeface="Calibri" pitchFamily="34" charset="0"/>
                <a:ea typeface="MS PGothic" pitchFamily="34" charset="-128"/>
              </a:defRPr>
            </a:lvl6pPr>
            <a:lvl7pPr marL="5264150" indent="-2520950" defTabSz="1087438" eaLnBrk="0" fontAlgn="base" hangingPunct="0">
              <a:spcBef>
                <a:spcPct val="0"/>
              </a:spcBef>
              <a:spcAft>
                <a:spcPct val="0"/>
              </a:spcAft>
              <a:defRPr sz="4300">
                <a:solidFill>
                  <a:schemeClr val="tx1"/>
                </a:solidFill>
                <a:latin typeface="Calibri" pitchFamily="34" charset="0"/>
                <a:ea typeface="MS PGothic" pitchFamily="34" charset="-128"/>
              </a:defRPr>
            </a:lvl7pPr>
            <a:lvl8pPr marL="5721350" indent="-2520950" defTabSz="1087438" eaLnBrk="0" fontAlgn="base" hangingPunct="0">
              <a:spcBef>
                <a:spcPct val="0"/>
              </a:spcBef>
              <a:spcAft>
                <a:spcPct val="0"/>
              </a:spcAft>
              <a:defRPr sz="4300">
                <a:solidFill>
                  <a:schemeClr val="tx1"/>
                </a:solidFill>
                <a:latin typeface="Calibri" pitchFamily="34" charset="0"/>
                <a:ea typeface="MS PGothic" pitchFamily="34" charset="-128"/>
              </a:defRPr>
            </a:lvl8pPr>
            <a:lvl9pPr marL="6178550" indent="-2520950" defTabSz="1087438" eaLnBrk="0" fontAlgn="base" hangingPunct="0">
              <a:spcBef>
                <a:spcPct val="0"/>
              </a:spcBef>
              <a:spcAft>
                <a:spcPct val="0"/>
              </a:spcAft>
              <a:defRPr sz="4300">
                <a:solidFill>
                  <a:schemeClr val="tx1"/>
                </a:solidFill>
                <a:latin typeface="Calibri" pitchFamily="34" charset="0"/>
                <a:ea typeface="MS PGothic" pitchFamily="34" charset="-128"/>
              </a:defRPr>
            </a:lvl9pPr>
          </a:lstStyle>
          <a:p>
            <a:pPr eaLnBrk="1" hangingPunct="1">
              <a:lnSpc>
                <a:spcPct val="130000"/>
              </a:lnSpc>
              <a:spcBef>
                <a:spcPct val="20000"/>
              </a:spcBef>
              <a:buFont typeface="Arial" charset="0"/>
              <a:buNone/>
              <a:defRPr/>
            </a:pPr>
            <a:r>
              <a:rPr lang="en-US" altLang="en-US" sz="2800" dirty="0">
                <a:solidFill>
                  <a:schemeClr val="bg1"/>
                </a:solidFill>
                <a:latin typeface="+mn-lt"/>
                <a:cs typeface="Open Sans Light" pitchFamily="34" charset="0"/>
              </a:rPr>
              <a:t>© Crowe &amp; Dunlevy 2024</a:t>
            </a:r>
          </a:p>
        </p:txBody>
      </p:sp>
    </p:spTree>
    <p:extLst>
      <p:ext uri="{BB962C8B-B14F-4D97-AF65-F5344CB8AC3E}">
        <p14:creationId xmlns:p14="http://schemas.microsoft.com/office/powerpoint/2010/main" val="139519464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F4A0A47-297C-3F6A-BCE2-FB06B3306FA8}"/>
              </a:ext>
            </a:extLst>
          </p:cNvPr>
          <p:cNvSpPr>
            <a:spLocks noGrp="1"/>
          </p:cNvSpPr>
          <p:nvPr>
            <p:ph type="body" sz="quarter" idx="12"/>
          </p:nvPr>
        </p:nvSpPr>
        <p:spPr>
          <a:xfrm>
            <a:off x="3490399" y="354806"/>
            <a:ext cx="14306550" cy="1766888"/>
          </a:xfrm>
        </p:spPr>
        <p:txBody>
          <a:bodyPr/>
          <a:lstStyle/>
          <a:p>
            <a:r>
              <a:rPr lang="en-US" i="1" dirty="0"/>
              <a:t>Muldrow v. St. Louis (cont.)</a:t>
            </a:r>
          </a:p>
        </p:txBody>
      </p:sp>
      <p:sp>
        <p:nvSpPr>
          <p:cNvPr id="3" name="Text Placeholder 2">
            <a:extLst>
              <a:ext uri="{FF2B5EF4-FFF2-40B4-BE49-F238E27FC236}">
                <a16:creationId xmlns:a16="http://schemas.microsoft.com/office/drawing/2014/main" id="{D4739680-ACBA-2E27-9D77-9CE4AA72E7EC}"/>
              </a:ext>
            </a:extLst>
          </p:cNvPr>
          <p:cNvSpPr>
            <a:spLocks noGrp="1"/>
          </p:cNvSpPr>
          <p:nvPr>
            <p:ph type="body" sz="quarter" idx="11"/>
          </p:nvPr>
        </p:nvSpPr>
        <p:spPr>
          <a:xfrm>
            <a:off x="2903220" y="1899398"/>
            <a:ext cx="15750540" cy="10578352"/>
          </a:xfrm>
        </p:spPr>
        <p:txBody>
          <a:bodyPr/>
          <a:lstStyle/>
          <a:p>
            <a:r>
              <a:rPr lang="en-US" dirty="0">
                <a:solidFill>
                  <a:schemeClr val="bg1"/>
                </a:solidFill>
                <a:latin typeface="+mn-lt"/>
              </a:rPr>
              <a:t>Time to pivot!</a:t>
            </a:r>
          </a:p>
          <a:p>
            <a:pPr lvl="1"/>
            <a:r>
              <a:rPr lang="en-US" sz="4800" dirty="0">
                <a:latin typeface="+mn-lt"/>
              </a:rPr>
              <a:t>Employers should expect that this new standard will be applied broadly to other </a:t>
            </a:r>
            <a:r>
              <a:rPr lang="en-US" sz="4800">
                <a:latin typeface="+mn-lt"/>
              </a:rPr>
              <a:t>employment discrimination. </a:t>
            </a:r>
            <a:endParaRPr lang="en-US" sz="4800" dirty="0">
              <a:latin typeface="+mn-lt"/>
            </a:endParaRPr>
          </a:p>
          <a:p>
            <a:pPr lvl="1"/>
            <a:r>
              <a:rPr lang="en-US" sz="4800" dirty="0">
                <a:solidFill>
                  <a:schemeClr val="bg1"/>
                </a:solidFill>
                <a:latin typeface="+mn-lt"/>
              </a:rPr>
              <a:t>Employers should consider how they manage internal complaints of discrimination.</a:t>
            </a:r>
          </a:p>
          <a:p>
            <a:pPr lvl="1"/>
            <a:r>
              <a:rPr lang="en-US" sz="4800" dirty="0">
                <a:latin typeface="+mn-lt"/>
              </a:rPr>
              <a:t>Rework anti-discrimination-related supervisor training.</a:t>
            </a:r>
            <a:endParaRPr lang="en-US" sz="4800" dirty="0">
              <a:solidFill>
                <a:schemeClr val="bg1"/>
              </a:solidFill>
              <a:latin typeface="+mn-lt"/>
            </a:endParaRPr>
          </a:p>
        </p:txBody>
      </p:sp>
      <p:sp>
        <p:nvSpPr>
          <p:cNvPr id="4" name="Subtitle 2">
            <a:extLst>
              <a:ext uri="{FF2B5EF4-FFF2-40B4-BE49-F238E27FC236}">
                <a16:creationId xmlns:a16="http://schemas.microsoft.com/office/drawing/2014/main" id="{E00E25C3-B557-66CD-097F-00435ACF56CE}"/>
              </a:ext>
            </a:extLst>
          </p:cNvPr>
          <p:cNvSpPr txBox="1">
            <a:spLocks/>
          </p:cNvSpPr>
          <p:nvPr/>
        </p:nvSpPr>
        <p:spPr bwMode="auto">
          <a:xfrm>
            <a:off x="96838" y="12936538"/>
            <a:ext cx="24387175" cy="1114425"/>
          </a:xfrm>
          <a:prstGeom prst="rect">
            <a:avLst/>
          </a:prstGeom>
          <a:noFill/>
          <a:ln>
            <a:noFill/>
          </a:ln>
        </p:spPr>
        <p:txBody>
          <a:bodyPr/>
          <a:lstStyle>
            <a:lvl1pPr marL="342900" indent="-342900" eaLnBrk="0" hangingPunct="0">
              <a:defRPr sz="4300">
                <a:solidFill>
                  <a:schemeClr val="tx1"/>
                </a:solidFill>
                <a:latin typeface="Calibri" pitchFamily="34" charset="0"/>
                <a:ea typeface="MS PGothic" pitchFamily="34" charset="-128"/>
              </a:defRPr>
            </a:lvl1pPr>
            <a:lvl2pPr eaLnBrk="0" hangingPunct="0">
              <a:defRPr sz="4300">
                <a:solidFill>
                  <a:schemeClr val="tx1"/>
                </a:solidFill>
                <a:latin typeface="Calibri" pitchFamily="34" charset="0"/>
                <a:ea typeface="MS PGothic" pitchFamily="34" charset="-128"/>
              </a:defRPr>
            </a:lvl2pPr>
            <a:lvl3pPr eaLnBrk="0" hangingPunct="0">
              <a:defRPr sz="4300">
                <a:solidFill>
                  <a:schemeClr val="tx1"/>
                </a:solidFill>
                <a:latin typeface="Calibri" pitchFamily="34" charset="0"/>
                <a:ea typeface="MS PGothic" pitchFamily="34" charset="-128"/>
              </a:defRPr>
            </a:lvl3pPr>
            <a:lvl4pPr eaLnBrk="0" hangingPunct="0">
              <a:defRPr sz="4300">
                <a:solidFill>
                  <a:schemeClr val="tx1"/>
                </a:solidFill>
                <a:latin typeface="Calibri" pitchFamily="34" charset="0"/>
                <a:ea typeface="MS PGothic" pitchFamily="34" charset="-128"/>
              </a:defRPr>
            </a:lvl4pPr>
            <a:lvl5pPr eaLnBrk="0" hangingPunct="0">
              <a:defRPr sz="4300">
                <a:solidFill>
                  <a:schemeClr val="tx1"/>
                </a:solidFill>
                <a:latin typeface="Calibri" pitchFamily="34" charset="0"/>
                <a:ea typeface="MS PGothic" pitchFamily="34" charset="-128"/>
              </a:defRPr>
            </a:lvl5pPr>
            <a:lvl6pPr marL="4806950" indent="-2520950" defTabSz="1087438" eaLnBrk="0" fontAlgn="base" hangingPunct="0">
              <a:spcBef>
                <a:spcPct val="0"/>
              </a:spcBef>
              <a:spcAft>
                <a:spcPct val="0"/>
              </a:spcAft>
              <a:defRPr sz="4300">
                <a:solidFill>
                  <a:schemeClr val="tx1"/>
                </a:solidFill>
                <a:latin typeface="Calibri" pitchFamily="34" charset="0"/>
                <a:ea typeface="MS PGothic" pitchFamily="34" charset="-128"/>
              </a:defRPr>
            </a:lvl6pPr>
            <a:lvl7pPr marL="5264150" indent="-2520950" defTabSz="1087438" eaLnBrk="0" fontAlgn="base" hangingPunct="0">
              <a:spcBef>
                <a:spcPct val="0"/>
              </a:spcBef>
              <a:spcAft>
                <a:spcPct val="0"/>
              </a:spcAft>
              <a:defRPr sz="4300">
                <a:solidFill>
                  <a:schemeClr val="tx1"/>
                </a:solidFill>
                <a:latin typeface="Calibri" pitchFamily="34" charset="0"/>
                <a:ea typeface="MS PGothic" pitchFamily="34" charset="-128"/>
              </a:defRPr>
            </a:lvl7pPr>
            <a:lvl8pPr marL="5721350" indent="-2520950" defTabSz="1087438" eaLnBrk="0" fontAlgn="base" hangingPunct="0">
              <a:spcBef>
                <a:spcPct val="0"/>
              </a:spcBef>
              <a:spcAft>
                <a:spcPct val="0"/>
              </a:spcAft>
              <a:defRPr sz="4300">
                <a:solidFill>
                  <a:schemeClr val="tx1"/>
                </a:solidFill>
                <a:latin typeface="Calibri" pitchFamily="34" charset="0"/>
                <a:ea typeface="MS PGothic" pitchFamily="34" charset="-128"/>
              </a:defRPr>
            </a:lvl8pPr>
            <a:lvl9pPr marL="6178550" indent="-2520950" defTabSz="1087438" eaLnBrk="0" fontAlgn="base" hangingPunct="0">
              <a:spcBef>
                <a:spcPct val="0"/>
              </a:spcBef>
              <a:spcAft>
                <a:spcPct val="0"/>
              </a:spcAft>
              <a:defRPr sz="4300">
                <a:solidFill>
                  <a:schemeClr val="tx1"/>
                </a:solidFill>
                <a:latin typeface="Calibri" pitchFamily="34" charset="0"/>
                <a:ea typeface="MS PGothic" pitchFamily="34" charset="-128"/>
              </a:defRPr>
            </a:lvl9pPr>
          </a:lstStyle>
          <a:p>
            <a:pPr eaLnBrk="1" hangingPunct="1">
              <a:lnSpc>
                <a:spcPct val="130000"/>
              </a:lnSpc>
              <a:spcBef>
                <a:spcPct val="20000"/>
              </a:spcBef>
              <a:buFont typeface="Arial" charset="0"/>
              <a:buNone/>
              <a:defRPr/>
            </a:pPr>
            <a:r>
              <a:rPr lang="en-US" altLang="en-US" sz="2800" dirty="0">
                <a:solidFill>
                  <a:schemeClr val="bg1"/>
                </a:solidFill>
                <a:latin typeface="+mn-lt"/>
                <a:cs typeface="Open Sans Light" pitchFamily="34" charset="0"/>
              </a:rPr>
              <a:t>© Crowe &amp; Dunlevy 2024</a:t>
            </a:r>
          </a:p>
        </p:txBody>
      </p:sp>
    </p:spTree>
    <p:extLst>
      <p:ext uri="{BB962C8B-B14F-4D97-AF65-F5344CB8AC3E}">
        <p14:creationId xmlns:p14="http://schemas.microsoft.com/office/powerpoint/2010/main" val="47495662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F4A0A47-297C-3F6A-BCE2-FB06B3306FA8}"/>
              </a:ext>
            </a:extLst>
          </p:cNvPr>
          <p:cNvSpPr>
            <a:spLocks noGrp="1"/>
          </p:cNvSpPr>
          <p:nvPr>
            <p:ph type="body" sz="quarter" idx="12"/>
          </p:nvPr>
        </p:nvSpPr>
        <p:spPr>
          <a:xfrm>
            <a:off x="3490399" y="354806"/>
            <a:ext cx="14306550" cy="1766888"/>
          </a:xfrm>
        </p:spPr>
        <p:txBody>
          <a:bodyPr/>
          <a:lstStyle/>
          <a:p>
            <a:r>
              <a:rPr lang="en-US" i="1" dirty="0" err="1"/>
              <a:t>Loper</a:t>
            </a:r>
            <a:r>
              <a:rPr lang="en-US" i="1" dirty="0"/>
              <a:t> Bright Enterprises v. Raimondo</a:t>
            </a:r>
          </a:p>
        </p:txBody>
      </p:sp>
      <p:sp>
        <p:nvSpPr>
          <p:cNvPr id="3" name="Text Placeholder 2">
            <a:extLst>
              <a:ext uri="{FF2B5EF4-FFF2-40B4-BE49-F238E27FC236}">
                <a16:creationId xmlns:a16="http://schemas.microsoft.com/office/drawing/2014/main" id="{D4739680-ACBA-2E27-9D77-9CE4AA72E7EC}"/>
              </a:ext>
            </a:extLst>
          </p:cNvPr>
          <p:cNvSpPr>
            <a:spLocks noGrp="1"/>
          </p:cNvSpPr>
          <p:nvPr>
            <p:ph type="body" sz="quarter" idx="11"/>
          </p:nvPr>
        </p:nvSpPr>
        <p:spPr>
          <a:xfrm>
            <a:off x="2969455" y="3704752"/>
            <a:ext cx="15750540" cy="10578352"/>
          </a:xfrm>
        </p:spPr>
        <p:txBody>
          <a:bodyPr/>
          <a:lstStyle/>
          <a:p>
            <a:r>
              <a:rPr lang="en-US" dirty="0">
                <a:solidFill>
                  <a:schemeClr val="bg1"/>
                </a:solidFill>
                <a:latin typeface="+mn-lt"/>
              </a:rPr>
              <a:t>In </a:t>
            </a:r>
            <a:r>
              <a:rPr lang="en-US" i="1" dirty="0" err="1">
                <a:solidFill>
                  <a:schemeClr val="bg1"/>
                </a:solidFill>
                <a:latin typeface="+mn-lt"/>
              </a:rPr>
              <a:t>Loper</a:t>
            </a:r>
            <a:r>
              <a:rPr lang="en-US" dirty="0">
                <a:solidFill>
                  <a:schemeClr val="bg1"/>
                </a:solidFill>
                <a:latin typeface="+mn-lt"/>
              </a:rPr>
              <a:t>, the U.S. Supreme Court was reviewing a National Marine Fisheries Service regulation which required fishing boat owners to pay for onboard observers to monitor compliance with federal fisheries regulations.</a:t>
            </a:r>
          </a:p>
          <a:p>
            <a:r>
              <a:rPr lang="en-US" dirty="0">
                <a:solidFill>
                  <a:schemeClr val="bg1"/>
                </a:solidFill>
                <a:latin typeface="+mn-lt"/>
              </a:rPr>
              <a:t>What do fisheries regulations have to do with employment law?  Absolutely nothing.</a:t>
            </a:r>
          </a:p>
          <a:p>
            <a:r>
              <a:rPr lang="en-US" dirty="0">
                <a:solidFill>
                  <a:schemeClr val="bg1"/>
                </a:solidFill>
                <a:latin typeface="+mn-lt"/>
              </a:rPr>
              <a:t>Pivotal issue was application of the Chevron Doctrine</a:t>
            </a:r>
          </a:p>
        </p:txBody>
      </p:sp>
      <p:sp>
        <p:nvSpPr>
          <p:cNvPr id="4" name="Subtitle 2">
            <a:extLst>
              <a:ext uri="{FF2B5EF4-FFF2-40B4-BE49-F238E27FC236}">
                <a16:creationId xmlns:a16="http://schemas.microsoft.com/office/drawing/2014/main" id="{E00E25C3-B557-66CD-097F-00435ACF56CE}"/>
              </a:ext>
            </a:extLst>
          </p:cNvPr>
          <p:cNvSpPr txBox="1">
            <a:spLocks/>
          </p:cNvSpPr>
          <p:nvPr/>
        </p:nvSpPr>
        <p:spPr bwMode="auto">
          <a:xfrm>
            <a:off x="96838" y="12936538"/>
            <a:ext cx="24387175" cy="1114425"/>
          </a:xfrm>
          <a:prstGeom prst="rect">
            <a:avLst/>
          </a:prstGeom>
          <a:noFill/>
          <a:ln>
            <a:noFill/>
          </a:ln>
        </p:spPr>
        <p:txBody>
          <a:bodyPr/>
          <a:lstStyle>
            <a:lvl1pPr marL="342900" indent="-342900" eaLnBrk="0" hangingPunct="0">
              <a:defRPr sz="4300">
                <a:solidFill>
                  <a:schemeClr val="tx1"/>
                </a:solidFill>
                <a:latin typeface="Calibri" pitchFamily="34" charset="0"/>
                <a:ea typeface="MS PGothic" pitchFamily="34" charset="-128"/>
              </a:defRPr>
            </a:lvl1pPr>
            <a:lvl2pPr eaLnBrk="0" hangingPunct="0">
              <a:defRPr sz="4300">
                <a:solidFill>
                  <a:schemeClr val="tx1"/>
                </a:solidFill>
                <a:latin typeface="Calibri" pitchFamily="34" charset="0"/>
                <a:ea typeface="MS PGothic" pitchFamily="34" charset="-128"/>
              </a:defRPr>
            </a:lvl2pPr>
            <a:lvl3pPr eaLnBrk="0" hangingPunct="0">
              <a:defRPr sz="4300">
                <a:solidFill>
                  <a:schemeClr val="tx1"/>
                </a:solidFill>
                <a:latin typeface="Calibri" pitchFamily="34" charset="0"/>
                <a:ea typeface="MS PGothic" pitchFamily="34" charset="-128"/>
              </a:defRPr>
            </a:lvl3pPr>
            <a:lvl4pPr eaLnBrk="0" hangingPunct="0">
              <a:defRPr sz="4300">
                <a:solidFill>
                  <a:schemeClr val="tx1"/>
                </a:solidFill>
                <a:latin typeface="Calibri" pitchFamily="34" charset="0"/>
                <a:ea typeface="MS PGothic" pitchFamily="34" charset="-128"/>
              </a:defRPr>
            </a:lvl4pPr>
            <a:lvl5pPr eaLnBrk="0" hangingPunct="0">
              <a:defRPr sz="4300">
                <a:solidFill>
                  <a:schemeClr val="tx1"/>
                </a:solidFill>
                <a:latin typeface="Calibri" pitchFamily="34" charset="0"/>
                <a:ea typeface="MS PGothic" pitchFamily="34" charset="-128"/>
              </a:defRPr>
            </a:lvl5pPr>
            <a:lvl6pPr marL="4806950" indent="-2520950" defTabSz="1087438" eaLnBrk="0" fontAlgn="base" hangingPunct="0">
              <a:spcBef>
                <a:spcPct val="0"/>
              </a:spcBef>
              <a:spcAft>
                <a:spcPct val="0"/>
              </a:spcAft>
              <a:defRPr sz="4300">
                <a:solidFill>
                  <a:schemeClr val="tx1"/>
                </a:solidFill>
                <a:latin typeface="Calibri" pitchFamily="34" charset="0"/>
                <a:ea typeface="MS PGothic" pitchFamily="34" charset="-128"/>
              </a:defRPr>
            </a:lvl6pPr>
            <a:lvl7pPr marL="5264150" indent="-2520950" defTabSz="1087438" eaLnBrk="0" fontAlgn="base" hangingPunct="0">
              <a:spcBef>
                <a:spcPct val="0"/>
              </a:spcBef>
              <a:spcAft>
                <a:spcPct val="0"/>
              </a:spcAft>
              <a:defRPr sz="4300">
                <a:solidFill>
                  <a:schemeClr val="tx1"/>
                </a:solidFill>
                <a:latin typeface="Calibri" pitchFamily="34" charset="0"/>
                <a:ea typeface="MS PGothic" pitchFamily="34" charset="-128"/>
              </a:defRPr>
            </a:lvl7pPr>
            <a:lvl8pPr marL="5721350" indent="-2520950" defTabSz="1087438" eaLnBrk="0" fontAlgn="base" hangingPunct="0">
              <a:spcBef>
                <a:spcPct val="0"/>
              </a:spcBef>
              <a:spcAft>
                <a:spcPct val="0"/>
              </a:spcAft>
              <a:defRPr sz="4300">
                <a:solidFill>
                  <a:schemeClr val="tx1"/>
                </a:solidFill>
                <a:latin typeface="Calibri" pitchFamily="34" charset="0"/>
                <a:ea typeface="MS PGothic" pitchFamily="34" charset="-128"/>
              </a:defRPr>
            </a:lvl8pPr>
            <a:lvl9pPr marL="6178550" indent="-2520950" defTabSz="1087438" eaLnBrk="0" fontAlgn="base" hangingPunct="0">
              <a:spcBef>
                <a:spcPct val="0"/>
              </a:spcBef>
              <a:spcAft>
                <a:spcPct val="0"/>
              </a:spcAft>
              <a:defRPr sz="4300">
                <a:solidFill>
                  <a:schemeClr val="tx1"/>
                </a:solidFill>
                <a:latin typeface="Calibri" pitchFamily="34" charset="0"/>
                <a:ea typeface="MS PGothic" pitchFamily="34" charset="-128"/>
              </a:defRPr>
            </a:lvl9pPr>
          </a:lstStyle>
          <a:p>
            <a:pPr eaLnBrk="1" hangingPunct="1">
              <a:lnSpc>
                <a:spcPct val="130000"/>
              </a:lnSpc>
              <a:spcBef>
                <a:spcPct val="20000"/>
              </a:spcBef>
              <a:buFont typeface="Arial" charset="0"/>
              <a:buNone/>
              <a:defRPr/>
            </a:pPr>
            <a:r>
              <a:rPr lang="en-US" altLang="en-US" sz="2800" dirty="0">
                <a:solidFill>
                  <a:schemeClr val="bg1"/>
                </a:solidFill>
                <a:latin typeface="+mn-lt"/>
                <a:cs typeface="Open Sans Light" pitchFamily="34" charset="0"/>
              </a:rPr>
              <a:t>© Crowe &amp; Dunlevy 2024</a:t>
            </a:r>
          </a:p>
        </p:txBody>
      </p:sp>
    </p:spTree>
    <p:extLst>
      <p:ext uri="{BB962C8B-B14F-4D97-AF65-F5344CB8AC3E}">
        <p14:creationId xmlns:p14="http://schemas.microsoft.com/office/powerpoint/2010/main" val="370250531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F4A0A47-297C-3F6A-BCE2-FB06B3306FA8}"/>
              </a:ext>
            </a:extLst>
          </p:cNvPr>
          <p:cNvSpPr>
            <a:spLocks noGrp="1"/>
          </p:cNvSpPr>
          <p:nvPr>
            <p:ph type="body" sz="quarter" idx="12"/>
          </p:nvPr>
        </p:nvSpPr>
        <p:spPr>
          <a:xfrm>
            <a:off x="3490399" y="354806"/>
            <a:ext cx="14306550" cy="1766888"/>
          </a:xfrm>
        </p:spPr>
        <p:txBody>
          <a:bodyPr/>
          <a:lstStyle/>
          <a:p>
            <a:r>
              <a:rPr lang="en-US" i="1" dirty="0" err="1"/>
              <a:t>Loper</a:t>
            </a:r>
            <a:r>
              <a:rPr lang="en-US" i="1" dirty="0"/>
              <a:t> Bright </a:t>
            </a:r>
            <a:r>
              <a:rPr lang="en-US" dirty="0"/>
              <a:t>(Cont.)</a:t>
            </a:r>
            <a:endParaRPr lang="en-US" i="1" dirty="0"/>
          </a:p>
        </p:txBody>
      </p:sp>
      <p:sp>
        <p:nvSpPr>
          <p:cNvPr id="3" name="Text Placeholder 2">
            <a:extLst>
              <a:ext uri="{FF2B5EF4-FFF2-40B4-BE49-F238E27FC236}">
                <a16:creationId xmlns:a16="http://schemas.microsoft.com/office/drawing/2014/main" id="{D4739680-ACBA-2E27-9D77-9CE4AA72E7EC}"/>
              </a:ext>
            </a:extLst>
          </p:cNvPr>
          <p:cNvSpPr>
            <a:spLocks noGrp="1"/>
          </p:cNvSpPr>
          <p:nvPr>
            <p:ph type="body" sz="quarter" idx="11"/>
          </p:nvPr>
        </p:nvSpPr>
        <p:spPr>
          <a:xfrm>
            <a:off x="2969455" y="2121694"/>
            <a:ext cx="19679530" cy="10578352"/>
          </a:xfrm>
        </p:spPr>
        <p:txBody>
          <a:bodyPr/>
          <a:lstStyle/>
          <a:p>
            <a:r>
              <a:rPr lang="en-US" dirty="0">
                <a:solidFill>
                  <a:schemeClr val="bg1"/>
                </a:solidFill>
                <a:latin typeface="+mn-lt"/>
              </a:rPr>
              <a:t>Chevron Doctrine – federal agency regulations that address ambiguities or silence in a statute enacted by Congress are given deference by the courts.</a:t>
            </a:r>
          </a:p>
          <a:p>
            <a:r>
              <a:rPr lang="en-US" dirty="0">
                <a:solidFill>
                  <a:schemeClr val="bg1"/>
                </a:solidFill>
                <a:latin typeface="+mn-lt"/>
              </a:rPr>
              <a:t>Federal administrative agencies, like the EEOC, OSHA, the DOL, or, here, the National Marine Fisheries Service, were historically viewed as the “subject-matter experts” on the statutes or areas they regulate.</a:t>
            </a:r>
          </a:p>
          <a:p>
            <a:r>
              <a:rPr lang="en-US" dirty="0">
                <a:solidFill>
                  <a:schemeClr val="bg1"/>
                </a:solidFill>
                <a:latin typeface="+mn-lt"/>
              </a:rPr>
              <a:t>Ultimately, this means that administrative agencies held significant power through the rulemaking process and were often able to expand the reach of statutes through the regulations the agency issued.</a:t>
            </a:r>
          </a:p>
        </p:txBody>
      </p:sp>
      <p:sp>
        <p:nvSpPr>
          <p:cNvPr id="4" name="Subtitle 2">
            <a:extLst>
              <a:ext uri="{FF2B5EF4-FFF2-40B4-BE49-F238E27FC236}">
                <a16:creationId xmlns:a16="http://schemas.microsoft.com/office/drawing/2014/main" id="{E00E25C3-B557-66CD-097F-00435ACF56CE}"/>
              </a:ext>
            </a:extLst>
          </p:cNvPr>
          <p:cNvSpPr txBox="1">
            <a:spLocks/>
          </p:cNvSpPr>
          <p:nvPr/>
        </p:nvSpPr>
        <p:spPr bwMode="auto">
          <a:xfrm>
            <a:off x="96838" y="12936538"/>
            <a:ext cx="24387175" cy="1114425"/>
          </a:xfrm>
          <a:prstGeom prst="rect">
            <a:avLst/>
          </a:prstGeom>
          <a:noFill/>
          <a:ln>
            <a:noFill/>
          </a:ln>
        </p:spPr>
        <p:txBody>
          <a:bodyPr/>
          <a:lstStyle>
            <a:lvl1pPr marL="342900" indent="-342900" eaLnBrk="0" hangingPunct="0">
              <a:defRPr sz="4300">
                <a:solidFill>
                  <a:schemeClr val="tx1"/>
                </a:solidFill>
                <a:latin typeface="Calibri" pitchFamily="34" charset="0"/>
                <a:ea typeface="MS PGothic" pitchFamily="34" charset="-128"/>
              </a:defRPr>
            </a:lvl1pPr>
            <a:lvl2pPr eaLnBrk="0" hangingPunct="0">
              <a:defRPr sz="4300">
                <a:solidFill>
                  <a:schemeClr val="tx1"/>
                </a:solidFill>
                <a:latin typeface="Calibri" pitchFamily="34" charset="0"/>
                <a:ea typeface="MS PGothic" pitchFamily="34" charset="-128"/>
              </a:defRPr>
            </a:lvl2pPr>
            <a:lvl3pPr eaLnBrk="0" hangingPunct="0">
              <a:defRPr sz="4300">
                <a:solidFill>
                  <a:schemeClr val="tx1"/>
                </a:solidFill>
                <a:latin typeface="Calibri" pitchFamily="34" charset="0"/>
                <a:ea typeface="MS PGothic" pitchFamily="34" charset="-128"/>
              </a:defRPr>
            </a:lvl3pPr>
            <a:lvl4pPr eaLnBrk="0" hangingPunct="0">
              <a:defRPr sz="4300">
                <a:solidFill>
                  <a:schemeClr val="tx1"/>
                </a:solidFill>
                <a:latin typeface="Calibri" pitchFamily="34" charset="0"/>
                <a:ea typeface="MS PGothic" pitchFamily="34" charset="-128"/>
              </a:defRPr>
            </a:lvl4pPr>
            <a:lvl5pPr eaLnBrk="0" hangingPunct="0">
              <a:defRPr sz="4300">
                <a:solidFill>
                  <a:schemeClr val="tx1"/>
                </a:solidFill>
                <a:latin typeface="Calibri" pitchFamily="34" charset="0"/>
                <a:ea typeface="MS PGothic" pitchFamily="34" charset="-128"/>
              </a:defRPr>
            </a:lvl5pPr>
            <a:lvl6pPr marL="4806950" indent="-2520950" defTabSz="1087438" eaLnBrk="0" fontAlgn="base" hangingPunct="0">
              <a:spcBef>
                <a:spcPct val="0"/>
              </a:spcBef>
              <a:spcAft>
                <a:spcPct val="0"/>
              </a:spcAft>
              <a:defRPr sz="4300">
                <a:solidFill>
                  <a:schemeClr val="tx1"/>
                </a:solidFill>
                <a:latin typeface="Calibri" pitchFamily="34" charset="0"/>
                <a:ea typeface="MS PGothic" pitchFamily="34" charset="-128"/>
              </a:defRPr>
            </a:lvl6pPr>
            <a:lvl7pPr marL="5264150" indent="-2520950" defTabSz="1087438" eaLnBrk="0" fontAlgn="base" hangingPunct="0">
              <a:spcBef>
                <a:spcPct val="0"/>
              </a:spcBef>
              <a:spcAft>
                <a:spcPct val="0"/>
              </a:spcAft>
              <a:defRPr sz="4300">
                <a:solidFill>
                  <a:schemeClr val="tx1"/>
                </a:solidFill>
                <a:latin typeface="Calibri" pitchFamily="34" charset="0"/>
                <a:ea typeface="MS PGothic" pitchFamily="34" charset="-128"/>
              </a:defRPr>
            </a:lvl7pPr>
            <a:lvl8pPr marL="5721350" indent="-2520950" defTabSz="1087438" eaLnBrk="0" fontAlgn="base" hangingPunct="0">
              <a:spcBef>
                <a:spcPct val="0"/>
              </a:spcBef>
              <a:spcAft>
                <a:spcPct val="0"/>
              </a:spcAft>
              <a:defRPr sz="4300">
                <a:solidFill>
                  <a:schemeClr val="tx1"/>
                </a:solidFill>
                <a:latin typeface="Calibri" pitchFamily="34" charset="0"/>
                <a:ea typeface="MS PGothic" pitchFamily="34" charset="-128"/>
              </a:defRPr>
            </a:lvl8pPr>
            <a:lvl9pPr marL="6178550" indent="-2520950" defTabSz="1087438" eaLnBrk="0" fontAlgn="base" hangingPunct="0">
              <a:spcBef>
                <a:spcPct val="0"/>
              </a:spcBef>
              <a:spcAft>
                <a:spcPct val="0"/>
              </a:spcAft>
              <a:defRPr sz="4300">
                <a:solidFill>
                  <a:schemeClr val="tx1"/>
                </a:solidFill>
                <a:latin typeface="Calibri" pitchFamily="34" charset="0"/>
                <a:ea typeface="MS PGothic" pitchFamily="34" charset="-128"/>
              </a:defRPr>
            </a:lvl9pPr>
          </a:lstStyle>
          <a:p>
            <a:pPr eaLnBrk="1" hangingPunct="1">
              <a:lnSpc>
                <a:spcPct val="130000"/>
              </a:lnSpc>
              <a:spcBef>
                <a:spcPct val="20000"/>
              </a:spcBef>
              <a:buFont typeface="Arial" charset="0"/>
              <a:buNone/>
              <a:defRPr/>
            </a:pPr>
            <a:r>
              <a:rPr lang="en-US" altLang="en-US" sz="2800" dirty="0">
                <a:solidFill>
                  <a:schemeClr val="bg1"/>
                </a:solidFill>
                <a:latin typeface="+mn-lt"/>
                <a:cs typeface="Open Sans Light" pitchFamily="34" charset="0"/>
              </a:rPr>
              <a:t>© Crowe &amp; Dunlevy 2024</a:t>
            </a:r>
          </a:p>
        </p:txBody>
      </p:sp>
    </p:spTree>
    <p:extLst>
      <p:ext uri="{BB962C8B-B14F-4D97-AF65-F5344CB8AC3E}">
        <p14:creationId xmlns:p14="http://schemas.microsoft.com/office/powerpoint/2010/main" val="287190635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F4A0A47-297C-3F6A-BCE2-FB06B3306FA8}"/>
              </a:ext>
            </a:extLst>
          </p:cNvPr>
          <p:cNvSpPr>
            <a:spLocks noGrp="1"/>
          </p:cNvSpPr>
          <p:nvPr>
            <p:ph type="body" sz="quarter" idx="12"/>
          </p:nvPr>
        </p:nvSpPr>
        <p:spPr>
          <a:xfrm>
            <a:off x="3490399" y="354806"/>
            <a:ext cx="14306550" cy="1766888"/>
          </a:xfrm>
        </p:spPr>
        <p:txBody>
          <a:bodyPr/>
          <a:lstStyle/>
          <a:p>
            <a:r>
              <a:rPr lang="en-US" i="1" dirty="0" err="1"/>
              <a:t>Loper</a:t>
            </a:r>
            <a:r>
              <a:rPr lang="en-US" i="1" dirty="0"/>
              <a:t> Bright </a:t>
            </a:r>
            <a:r>
              <a:rPr lang="en-US" dirty="0"/>
              <a:t>(Cont.)</a:t>
            </a:r>
            <a:endParaRPr lang="en-US" i="1" dirty="0"/>
          </a:p>
        </p:txBody>
      </p:sp>
      <p:sp>
        <p:nvSpPr>
          <p:cNvPr id="3" name="Text Placeholder 2">
            <a:extLst>
              <a:ext uri="{FF2B5EF4-FFF2-40B4-BE49-F238E27FC236}">
                <a16:creationId xmlns:a16="http://schemas.microsoft.com/office/drawing/2014/main" id="{D4739680-ACBA-2E27-9D77-9CE4AA72E7EC}"/>
              </a:ext>
            </a:extLst>
          </p:cNvPr>
          <p:cNvSpPr>
            <a:spLocks noGrp="1"/>
          </p:cNvSpPr>
          <p:nvPr>
            <p:ph type="body" sz="quarter" idx="11"/>
          </p:nvPr>
        </p:nvSpPr>
        <p:spPr>
          <a:xfrm>
            <a:off x="2969455" y="2121694"/>
            <a:ext cx="19679530" cy="10578352"/>
          </a:xfrm>
        </p:spPr>
        <p:txBody>
          <a:bodyPr/>
          <a:lstStyle/>
          <a:p>
            <a:r>
              <a:rPr lang="en-US" dirty="0">
                <a:solidFill>
                  <a:schemeClr val="bg1"/>
                </a:solidFill>
                <a:latin typeface="+mn-lt"/>
              </a:rPr>
              <a:t>The Supremes held, in a 6-3 decision, that it is the courts, and not federal agencies, which should have final say in resolving statutory and regulatory silence and ambiguities.</a:t>
            </a:r>
          </a:p>
          <a:p>
            <a:r>
              <a:rPr lang="en-US" dirty="0">
                <a:solidFill>
                  <a:schemeClr val="bg1"/>
                </a:solidFill>
                <a:latin typeface="+mn-lt"/>
              </a:rPr>
              <a:t>Because of this holding, courts are no longer required to defer to an agency’s interpretation of a vague or silent federal statute.</a:t>
            </a:r>
          </a:p>
          <a:p>
            <a:r>
              <a:rPr lang="en-US" dirty="0">
                <a:solidFill>
                  <a:schemeClr val="bg1"/>
                </a:solidFill>
                <a:latin typeface="+mn-lt"/>
              </a:rPr>
              <a:t>This is a colossal blow to the power and influence of federal agencies.</a:t>
            </a:r>
          </a:p>
          <a:p>
            <a:r>
              <a:rPr lang="en-US" dirty="0">
                <a:solidFill>
                  <a:schemeClr val="bg1"/>
                </a:solidFill>
                <a:latin typeface="+mn-lt"/>
              </a:rPr>
              <a:t>Although </a:t>
            </a:r>
            <a:r>
              <a:rPr lang="en-US" i="1" dirty="0" err="1">
                <a:solidFill>
                  <a:schemeClr val="bg1"/>
                </a:solidFill>
                <a:latin typeface="+mn-lt"/>
              </a:rPr>
              <a:t>Loper</a:t>
            </a:r>
            <a:r>
              <a:rPr lang="en-US" i="1" dirty="0">
                <a:solidFill>
                  <a:schemeClr val="bg1"/>
                </a:solidFill>
                <a:latin typeface="+mn-lt"/>
              </a:rPr>
              <a:t> Bright</a:t>
            </a:r>
            <a:r>
              <a:rPr lang="en-US" dirty="0">
                <a:solidFill>
                  <a:schemeClr val="bg1"/>
                </a:solidFill>
                <a:latin typeface="+mn-lt"/>
              </a:rPr>
              <a:t> did not arise in the context of an agency tasked with regulating labor or employment matters, you can rest assured that its impact will definitely bleed into those areas!</a:t>
            </a:r>
          </a:p>
        </p:txBody>
      </p:sp>
      <p:sp>
        <p:nvSpPr>
          <p:cNvPr id="4" name="Subtitle 2">
            <a:extLst>
              <a:ext uri="{FF2B5EF4-FFF2-40B4-BE49-F238E27FC236}">
                <a16:creationId xmlns:a16="http://schemas.microsoft.com/office/drawing/2014/main" id="{E00E25C3-B557-66CD-097F-00435ACF56CE}"/>
              </a:ext>
            </a:extLst>
          </p:cNvPr>
          <p:cNvSpPr txBox="1">
            <a:spLocks/>
          </p:cNvSpPr>
          <p:nvPr/>
        </p:nvSpPr>
        <p:spPr bwMode="auto">
          <a:xfrm>
            <a:off x="96838" y="12936538"/>
            <a:ext cx="24387175" cy="1114425"/>
          </a:xfrm>
          <a:prstGeom prst="rect">
            <a:avLst/>
          </a:prstGeom>
          <a:noFill/>
          <a:ln>
            <a:noFill/>
          </a:ln>
        </p:spPr>
        <p:txBody>
          <a:bodyPr/>
          <a:lstStyle>
            <a:lvl1pPr marL="342900" indent="-342900" eaLnBrk="0" hangingPunct="0">
              <a:defRPr sz="4300">
                <a:solidFill>
                  <a:schemeClr val="tx1"/>
                </a:solidFill>
                <a:latin typeface="Calibri" pitchFamily="34" charset="0"/>
                <a:ea typeface="MS PGothic" pitchFamily="34" charset="-128"/>
              </a:defRPr>
            </a:lvl1pPr>
            <a:lvl2pPr eaLnBrk="0" hangingPunct="0">
              <a:defRPr sz="4300">
                <a:solidFill>
                  <a:schemeClr val="tx1"/>
                </a:solidFill>
                <a:latin typeface="Calibri" pitchFamily="34" charset="0"/>
                <a:ea typeface="MS PGothic" pitchFamily="34" charset="-128"/>
              </a:defRPr>
            </a:lvl2pPr>
            <a:lvl3pPr eaLnBrk="0" hangingPunct="0">
              <a:defRPr sz="4300">
                <a:solidFill>
                  <a:schemeClr val="tx1"/>
                </a:solidFill>
                <a:latin typeface="Calibri" pitchFamily="34" charset="0"/>
                <a:ea typeface="MS PGothic" pitchFamily="34" charset="-128"/>
              </a:defRPr>
            </a:lvl3pPr>
            <a:lvl4pPr eaLnBrk="0" hangingPunct="0">
              <a:defRPr sz="4300">
                <a:solidFill>
                  <a:schemeClr val="tx1"/>
                </a:solidFill>
                <a:latin typeface="Calibri" pitchFamily="34" charset="0"/>
                <a:ea typeface="MS PGothic" pitchFamily="34" charset="-128"/>
              </a:defRPr>
            </a:lvl4pPr>
            <a:lvl5pPr eaLnBrk="0" hangingPunct="0">
              <a:defRPr sz="4300">
                <a:solidFill>
                  <a:schemeClr val="tx1"/>
                </a:solidFill>
                <a:latin typeface="Calibri" pitchFamily="34" charset="0"/>
                <a:ea typeface="MS PGothic" pitchFamily="34" charset="-128"/>
              </a:defRPr>
            </a:lvl5pPr>
            <a:lvl6pPr marL="4806950" indent="-2520950" defTabSz="1087438" eaLnBrk="0" fontAlgn="base" hangingPunct="0">
              <a:spcBef>
                <a:spcPct val="0"/>
              </a:spcBef>
              <a:spcAft>
                <a:spcPct val="0"/>
              </a:spcAft>
              <a:defRPr sz="4300">
                <a:solidFill>
                  <a:schemeClr val="tx1"/>
                </a:solidFill>
                <a:latin typeface="Calibri" pitchFamily="34" charset="0"/>
                <a:ea typeface="MS PGothic" pitchFamily="34" charset="-128"/>
              </a:defRPr>
            </a:lvl6pPr>
            <a:lvl7pPr marL="5264150" indent="-2520950" defTabSz="1087438" eaLnBrk="0" fontAlgn="base" hangingPunct="0">
              <a:spcBef>
                <a:spcPct val="0"/>
              </a:spcBef>
              <a:spcAft>
                <a:spcPct val="0"/>
              </a:spcAft>
              <a:defRPr sz="4300">
                <a:solidFill>
                  <a:schemeClr val="tx1"/>
                </a:solidFill>
                <a:latin typeface="Calibri" pitchFamily="34" charset="0"/>
                <a:ea typeface="MS PGothic" pitchFamily="34" charset="-128"/>
              </a:defRPr>
            </a:lvl7pPr>
            <a:lvl8pPr marL="5721350" indent="-2520950" defTabSz="1087438" eaLnBrk="0" fontAlgn="base" hangingPunct="0">
              <a:spcBef>
                <a:spcPct val="0"/>
              </a:spcBef>
              <a:spcAft>
                <a:spcPct val="0"/>
              </a:spcAft>
              <a:defRPr sz="4300">
                <a:solidFill>
                  <a:schemeClr val="tx1"/>
                </a:solidFill>
                <a:latin typeface="Calibri" pitchFamily="34" charset="0"/>
                <a:ea typeface="MS PGothic" pitchFamily="34" charset="-128"/>
              </a:defRPr>
            </a:lvl8pPr>
            <a:lvl9pPr marL="6178550" indent="-2520950" defTabSz="1087438" eaLnBrk="0" fontAlgn="base" hangingPunct="0">
              <a:spcBef>
                <a:spcPct val="0"/>
              </a:spcBef>
              <a:spcAft>
                <a:spcPct val="0"/>
              </a:spcAft>
              <a:defRPr sz="4300">
                <a:solidFill>
                  <a:schemeClr val="tx1"/>
                </a:solidFill>
                <a:latin typeface="Calibri" pitchFamily="34" charset="0"/>
                <a:ea typeface="MS PGothic" pitchFamily="34" charset="-128"/>
              </a:defRPr>
            </a:lvl9pPr>
          </a:lstStyle>
          <a:p>
            <a:pPr eaLnBrk="1" hangingPunct="1">
              <a:lnSpc>
                <a:spcPct val="130000"/>
              </a:lnSpc>
              <a:spcBef>
                <a:spcPct val="20000"/>
              </a:spcBef>
              <a:buFont typeface="Arial" charset="0"/>
              <a:buNone/>
              <a:defRPr/>
            </a:pPr>
            <a:r>
              <a:rPr lang="en-US" altLang="en-US" sz="2800" dirty="0">
                <a:solidFill>
                  <a:schemeClr val="bg1"/>
                </a:solidFill>
                <a:latin typeface="+mn-lt"/>
                <a:cs typeface="Open Sans Light" pitchFamily="34" charset="0"/>
              </a:rPr>
              <a:t>© Crowe &amp; Dunlevy 2024</a:t>
            </a:r>
          </a:p>
        </p:txBody>
      </p:sp>
    </p:spTree>
    <p:extLst>
      <p:ext uri="{BB962C8B-B14F-4D97-AF65-F5344CB8AC3E}">
        <p14:creationId xmlns:p14="http://schemas.microsoft.com/office/powerpoint/2010/main" val="205762970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F4A0A47-297C-3F6A-BCE2-FB06B3306FA8}"/>
              </a:ext>
            </a:extLst>
          </p:cNvPr>
          <p:cNvSpPr>
            <a:spLocks noGrp="1"/>
          </p:cNvSpPr>
          <p:nvPr>
            <p:ph type="body" sz="quarter" idx="12"/>
          </p:nvPr>
        </p:nvSpPr>
        <p:spPr>
          <a:xfrm>
            <a:off x="3490399" y="354806"/>
            <a:ext cx="14306550" cy="1766888"/>
          </a:xfrm>
        </p:spPr>
        <p:txBody>
          <a:bodyPr/>
          <a:lstStyle/>
          <a:p>
            <a:pPr>
              <a:lnSpc>
                <a:spcPct val="100000"/>
              </a:lnSpc>
            </a:pPr>
            <a:r>
              <a:rPr lang="en-US" dirty="0"/>
              <a:t>EEOC Updates Harassment Guidance</a:t>
            </a:r>
          </a:p>
        </p:txBody>
      </p:sp>
      <p:sp>
        <p:nvSpPr>
          <p:cNvPr id="3" name="Text Placeholder 2">
            <a:extLst>
              <a:ext uri="{FF2B5EF4-FFF2-40B4-BE49-F238E27FC236}">
                <a16:creationId xmlns:a16="http://schemas.microsoft.com/office/drawing/2014/main" id="{D4739680-ACBA-2E27-9D77-9CE4AA72E7EC}"/>
              </a:ext>
            </a:extLst>
          </p:cNvPr>
          <p:cNvSpPr>
            <a:spLocks noGrp="1"/>
          </p:cNvSpPr>
          <p:nvPr>
            <p:ph type="body" sz="quarter" idx="11"/>
          </p:nvPr>
        </p:nvSpPr>
        <p:spPr>
          <a:xfrm>
            <a:off x="1269626" y="2782842"/>
            <a:ext cx="21590374" cy="10578352"/>
          </a:xfrm>
        </p:spPr>
        <p:txBody>
          <a:bodyPr/>
          <a:lstStyle/>
          <a:p>
            <a:r>
              <a:rPr lang="en-US" dirty="0">
                <a:solidFill>
                  <a:schemeClr val="bg1"/>
                </a:solidFill>
                <a:latin typeface="+mn-lt"/>
              </a:rPr>
              <a:t>Updated guidance on the general topic of harassment in the workplace released on April 29, 2024.</a:t>
            </a:r>
          </a:p>
          <a:p>
            <a:r>
              <a:rPr lang="en-US" dirty="0">
                <a:solidFill>
                  <a:schemeClr val="bg1"/>
                </a:solidFill>
                <a:latin typeface="+mn-lt"/>
              </a:rPr>
              <a:t>Includes the first appearance of discrimination because of sexual orientation and gender identity in the wake of the </a:t>
            </a:r>
            <a:r>
              <a:rPr lang="en-US" i="1" dirty="0">
                <a:solidFill>
                  <a:schemeClr val="bg1"/>
                </a:solidFill>
                <a:latin typeface="+mn-lt"/>
              </a:rPr>
              <a:t>Bostock</a:t>
            </a:r>
            <a:r>
              <a:rPr lang="en-US" dirty="0">
                <a:solidFill>
                  <a:schemeClr val="bg1"/>
                </a:solidFill>
                <a:latin typeface="+mn-lt"/>
              </a:rPr>
              <a:t> opinion.</a:t>
            </a:r>
          </a:p>
          <a:p>
            <a:pPr lvl="1"/>
            <a:r>
              <a:rPr lang="en-US" sz="4800" dirty="0">
                <a:latin typeface="+mn-lt"/>
              </a:rPr>
              <a:t>Discusses misgendering (consistently using the incorrect pronoun for a person), outing an individual’s true sexuality, and restroom access.</a:t>
            </a:r>
            <a:endParaRPr lang="en-US" sz="4800" dirty="0">
              <a:solidFill>
                <a:schemeClr val="bg1"/>
              </a:solidFill>
              <a:latin typeface="+mn-lt"/>
            </a:endParaRPr>
          </a:p>
          <a:p>
            <a:r>
              <a:rPr lang="en-US" dirty="0">
                <a:solidFill>
                  <a:schemeClr val="bg1"/>
                </a:solidFill>
                <a:latin typeface="+mn-lt"/>
              </a:rPr>
              <a:t>Touches on the intersection of anti-harassment measures and religious accommodations and explains that employers should accommodate an employees sincerely held religious beliefs at work, unless doing so would create a hostile environment.</a:t>
            </a:r>
          </a:p>
        </p:txBody>
      </p:sp>
      <p:sp>
        <p:nvSpPr>
          <p:cNvPr id="4" name="Subtitle 2">
            <a:extLst>
              <a:ext uri="{FF2B5EF4-FFF2-40B4-BE49-F238E27FC236}">
                <a16:creationId xmlns:a16="http://schemas.microsoft.com/office/drawing/2014/main" id="{E00E25C3-B557-66CD-097F-00435ACF56CE}"/>
              </a:ext>
            </a:extLst>
          </p:cNvPr>
          <p:cNvSpPr txBox="1">
            <a:spLocks/>
          </p:cNvSpPr>
          <p:nvPr/>
        </p:nvSpPr>
        <p:spPr bwMode="auto">
          <a:xfrm>
            <a:off x="96838" y="12936538"/>
            <a:ext cx="24387175" cy="1114425"/>
          </a:xfrm>
          <a:prstGeom prst="rect">
            <a:avLst/>
          </a:prstGeom>
          <a:noFill/>
          <a:ln>
            <a:noFill/>
          </a:ln>
        </p:spPr>
        <p:txBody>
          <a:bodyPr/>
          <a:lstStyle>
            <a:lvl1pPr marL="342900" indent="-342900" eaLnBrk="0" hangingPunct="0">
              <a:defRPr sz="4300">
                <a:solidFill>
                  <a:schemeClr val="tx1"/>
                </a:solidFill>
                <a:latin typeface="Calibri" pitchFamily="34" charset="0"/>
                <a:ea typeface="MS PGothic" pitchFamily="34" charset="-128"/>
              </a:defRPr>
            </a:lvl1pPr>
            <a:lvl2pPr eaLnBrk="0" hangingPunct="0">
              <a:defRPr sz="4300">
                <a:solidFill>
                  <a:schemeClr val="tx1"/>
                </a:solidFill>
                <a:latin typeface="Calibri" pitchFamily="34" charset="0"/>
                <a:ea typeface="MS PGothic" pitchFamily="34" charset="-128"/>
              </a:defRPr>
            </a:lvl2pPr>
            <a:lvl3pPr eaLnBrk="0" hangingPunct="0">
              <a:defRPr sz="4300">
                <a:solidFill>
                  <a:schemeClr val="tx1"/>
                </a:solidFill>
                <a:latin typeface="Calibri" pitchFamily="34" charset="0"/>
                <a:ea typeface="MS PGothic" pitchFamily="34" charset="-128"/>
              </a:defRPr>
            </a:lvl3pPr>
            <a:lvl4pPr eaLnBrk="0" hangingPunct="0">
              <a:defRPr sz="4300">
                <a:solidFill>
                  <a:schemeClr val="tx1"/>
                </a:solidFill>
                <a:latin typeface="Calibri" pitchFamily="34" charset="0"/>
                <a:ea typeface="MS PGothic" pitchFamily="34" charset="-128"/>
              </a:defRPr>
            </a:lvl4pPr>
            <a:lvl5pPr eaLnBrk="0" hangingPunct="0">
              <a:defRPr sz="4300">
                <a:solidFill>
                  <a:schemeClr val="tx1"/>
                </a:solidFill>
                <a:latin typeface="Calibri" pitchFamily="34" charset="0"/>
                <a:ea typeface="MS PGothic" pitchFamily="34" charset="-128"/>
              </a:defRPr>
            </a:lvl5pPr>
            <a:lvl6pPr marL="4806950" indent="-2520950" defTabSz="1087438" eaLnBrk="0" fontAlgn="base" hangingPunct="0">
              <a:spcBef>
                <a:spcPct val="0"/>
              </a:spcBef>
              <a:spcAft>
                <a:spcPct val="0"/>
              </a:spcAft>
              <a:defRPr sz="4300">
                <a:solidFill>
                  <a:schemeClr val="tx1"/>
                </a:solidFill>
                <a:latin typeface="Calibri" pitchFamily="34" charset="0"/>
                <a:ea typeface="MS PGothic" pitchFamily="34" charset="-128"/>
              </a:defRPr>
            </a:lvl6pPr>
            <a:lvl7pPr marL="5264150" indent="-2520950" defTabSz="1087438" eaLnBrk="0" fontAlgn="base" hangingPunct="0">
              <a:spcBef>
                <a:spcPct val="0"/>
              </a:spcBef>
              <a:spcAft>
                <a:spcPct val="0"/>
              </a:spcAft>
              <a:defRPr sz="4300">
                <a:solidFill>
                  <a:schemeClr val="tx1"/>
                </a:solidFill>
                <a:latin typeface="Calibri" pitchFamily="34" charset="0"/>
                <a:ea typeface="MS PGothic" pitchFamily="34" charset="-128"/>
              </a:defRPr>
            </a:lvl7pPr>
            <a:lvl8pPr marL="5721350" indent="-2520950" defTabSz="1087438" eaLnBrk="0" fontAlgn="base" hangingPunct="0">
              <a:spcBef>
                <a:spcPct val="0"/>
              </a:spcBef>
              <a:spcAft>
                <a:spcPct val="0"/>
              </a:spcAft>
              <a:defRPr sz="4300">
                <a:solidFill>
                  <a:schemeClr val="tx1"/>
                </a:solidFill>
                <a:latin typeface="Calibri" pitchFamily="34" charset="0"/>
                <a:ea typeface="MS PGothic" pitchFamily="34" charset="-128"/>
              </a:defRPr>
            </a:lvl8pPr>
            <a:lvl9pPr marL="6178550" indent="-2520950" defTabSz="1087438" eaLnBrk="0" fontAlgn="base" hangingPunct="0">
              <a:spcBef>
                <a:spcPct val="0"/>
              </a:spcBef>
              <a:spcAft>
                <a:spcPct val="0"/>
              </a:spcAft>
              <a:defRPr sz="4300">
                <a:solidFill>
                  <a:schemeClr val="tx1"/>
                </a:solidFill>
                <a:latin typeface="Calibri" pitchFamily="34" charset="0"/>
                <a:ea typeface="MS PGothic" pitchFamily="34" charset="-128"/>
              </a:defRPr>
            </a:lvl9pPr>
          </a:lstStyle>
          <a:p>
            <a:pPr eaLnBrk="1" hangingPunct="1">
              <a:lnSpc>
                <a:spcPct val="130000"/>
              </a:lnSpc>
              <a:spcBef>
                <a:spcPct val="20000"/>
              </a:spcBef>
              <a:buFont typeface="Arial" charset="0"/>
              <a:buNone/>
              <a:defRPr/>
            </a:pPr>
            <a:r>
              <a:rPr lang="en-US" altLang="en-US" sz="2800" dirty="0">
                <a:solidFill>
                  <a:schemeClr val="bg1"/>
                </a:solidFill>
                <a:latin typeface="+mn-lt"/>
                <a:cs typeface="Open Sans Light" pitchFamily="34" charset="0"/>
              </a:rPr>
              <a:t>© Crowe &amp; Dunlevy 2024</a:t>
            </a:r>
          </a:p>
        </p:txBody>
      </p:sp>
    </p:spTree>
    <p:extLst>
      <p:ext uri="{BB962C8B-B14F-4D97-AF65-F5344CB8AC3E}">
        <p14:creationId xmlns:p14="http://schemas.microsoft.com/office/powerpoint/2010/main" val="301665877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F4A0A47-297C-3F6A-BCE2-FB06B3306FA8}"/>
              </a:ext>
            </a:extLst>
          </p:cNvPr>
          <p:cNvSpPr>
            <a:spLocks noGrp="1"/>
          </p:cNvSpPr>
          <p:nvPr>
            <p:ph type="body" sz="quarter" idx="12"/>
          </p:nvPr>
        </p:nvSpPr>
        <p:spPr>
          <a:xfrm>
            <a:off x="3490399" y="354806"/>
            <a:ext cx="14306550" cy="1766888"/>
          </a:xfrm>
        </p:spPr>
        <p:txBody>
          <a:bodyPr/>
          <a:lstStyle/>
          <a:p>
            <a:pPr>
              <a:lnSpc>
                <a:spcPct val="100000"/>
              </a:lnSpc>
            </a:pPr>
            <a:r>
              <a:rPr lang="en-US" dirty="0"/>
              <a:t>EEOC Updates Harassment Guidance (cont.)</a:t>
            </a:r>
          </a:p>
        </p:txBody>
      </p:sp>
      <p:sp>
        <p:nvSpPr>
          <p:cNvPr id="3" name="Text Placeholder 2">
            <a:extLst>
              <a:ext uri="{FF2B5EF4-FFF2-40B4-BE49-F238E27FC236}">
                <a16:creationId xmlns:a16="http://schemas.microsoft.com/office/drawing/2014/main" id="{D4739680-ACBA-2E27-9D77-9CE4AA72E7EC}"/>
              </a:ext>
            </a:extLst>
          </p:cNvPr>
          <p:cNvSpPr>
            <a:spLocks noGrp="1"/>
          </p:cNvSpPr>
          <p:nvPr>
            <p:ph type="body" sz="quarter" idx="11"/>
          </p:nvPr>
        </p:nvSpPr>
        <p:spPr>
          <a:xfrm>
            <a:off x="1269626" y="2782842"/>
            <a:ext cx="21590374" cy="10578352"/>
          </a:xfrm>
        </p:spPr>
        <p:txBody>
          <a:bodyPr/>
          <a:lstStyle/>
          <a:p>
            <a:r>
              <a:rPr lang="en-US" dirty="0">
                <a:solidFill>
                  <a:schemeClr val="bg1"/>
                </a:solidFill>
                <a:latin typeface="+mn-lt"/>
              </a:rPr>
              <a:t>Provides updated examples of what is (and is not) harassment with an effort to modernize the examples (e.g., examples included remote work, noting the potential for the creation of a hostile work environment even within a virtual working environment).</a:t>
            </a:r>
          </a:p>
          <a:p>
            <a:r>
              <a:rPr lang="en-US" dirty="0">
                <a:solidFill>
                  <a:schemeClr val="bg1"/>
                </a:solidFill>
                <a:latin typeface="+mn-lt"/>
              </a:rPr>
              <a:t>The EEOC also included a section responding to people claiming that it exceeded its statutory authority.  This was to address the inclusion of gender identity, how the EEOC approaches the totality of the circumstances test, and the interplay between federal statutes prohibiting harassment and other rights.</a:t>
            </a:r>
          </a:p>
        </p:txBody>
      </p:sp>
      <p:sp>
        <p:nvSpPr>
          <p:cNvPr id="4" name="Subtitle 2">
            <a:extLst>
              <a:ext uri="{FF2B5EF4-FFF2-40B4-BE49-F238E27FC236}">
                <a16:creationId xmlns:a16="http://schemas.microsoft.com/office/drawing/2014/main" id="{E00E25C3-B557-66CD-097F-00435ACF56CE}"/>
              </a:ext>
            </a:extLst>
          </p:cNvPr>
          <p:cNvSpPr txBox="1">
            <a:spLocks/>
          </p:cNvSpPr>
          <p:nvPr/>
        </p:nvSpPr>
        <p:spPr bwMode="auto">
          <a:xfrm>
            <a:off x="96838" y="12936538"/>
            <a:ext cx="24387175" cy="1114425"/>
          </a:xfrm>
          <a:prstGeom prst="rect">
            <a:avLst/>
          </a:prstGeom>
          <a:noFill/>
          <a:ln>
            <a:noFill/>
          </a:ln>
        </p:spPr>
        <p:txBody>
          <a:bodyPr/>
          <a:lstStyle>
            <a:lvl1pPr marL="342900" indent="-342900" eaLnBrk="0" hangingPunct="0">
              <a:defRPr sz="4300">
                <a:solidFill>
                  <a:schemeClr val="tx1"/>
                </a:solidFill>
                <a:latin typeface="Calibri" pitchFamily="34" charset="0"/>
                <a:ea typeface="MS PGothic" pitchFamily="34" charset="-128"/>
              </a:defRPr>
            </a:lvl1pPr>
            <a:lvl2pPr eaLnBrk="0" hangingPunct="0">
              <a:defRPr sz="4300">
                <a:solidFill>
                  <a:schemeClr val="tx1"/>
                </a:solidFill>
                <a:latin typeface="Calibri" pitchFamily="34" charset="0"/>
                <a:ea typeface="MS PGothic" pitchFamily="34" charset="-128"/>
              </a:defRPr>
            </a:lvl2pPr>
            <a:lvl3pPr eaLnBrk="0" hangingPunct="0">
              <a:defRPr sz="4300">
                <a:solidFill>
                  <a:schemeClr val="tx1"/>
                </a:solidFill>
                <a:latin typeface="Calibri" pitchFamily="34" charset="0"/>
                <a:ea typeface="MS PGothic" pitchFamily="34" charset="-128"/>
              </a:defRPr>
            </a:lvl3pPr>
            <a:lvl4pPr eaLnBrk="0" hangingPunct="0">
              <a:defRPr sz="4300">
                <a:solidFill>
                  <a:schemeClr val="tx1"/>
                </a:solidFill>
                <a:latin typeface="Calibri" pitchFamily="34" charset="0"/>
                <a:ea typeface="MS PGothic" pitchFamily="34" charset="-128"/>
              </a:defRPr>
            </a:lvl4pPr>
            <a:lvl5pPr eaLnBrk="0" hangingPunct="0">
              <a:defRPr sz="4300">
                <a:solidFill>
                  <a:schemeClr val="tx1"/>
                </a:solidFill>
                <a:latin typeface="Calibri" pitchFamily="34" charset="0"/>
                <a:ea typeface="MS PGothic" pitchFamily="34" charset="-128"/>
              </a:defRPr>
            </a:lvl5pPr>
            <a:lvl6pPr marL="4806950" indent="-2520950" defTabSz="1087438" eaLnBrk="0" fontAlgn="base" hangingPunct="0">
              <a:spcBef>
                <a:spcPct val="0"/>
              </a:spcBef>
              <a:spcAft>
                <a:spcPct val="0"/>
              </a:spcAft>
              <a:defRPr sz="4300">
                <a:solidFill>
                  <a:schemeClr val="tx1"/>
                </a:solidFill>
                <a:latin typeface="Calibri" pitchFamily="34" charset="0"/>
                <a:ea typeface="MS PGothic" pitchFamily="34" charset="-128"/>
              </a:defRPr>
            </a:lvl6pPr>
            <a:lvl7pPr marL="5264150" indent="-2520950" defTabSz="1087438" eaLnBrk="0" fontAlgn="base" hangingPunct="0">
              <a:spcBef>
                <a:spcPct val="0"/>
              </a:spcBef>
              <a:spcAft>
                <a:spcPct val="0"/>
              </a:spcAft>
              <a:defRPr sz="4300">
                <a:solidFill>
                  <a:schemeClr val="tx1"/>
                </a:solidFill>
                <a:latin typeface="Calibri" pitchFamily="34" charset="0"/>
                <a:ea typeface="MS PGothic" pitchFamily="34" charset="-128"/>
              </a:defRPr>
            </a:lvl7pPr>
            <a:lvl8pPr marL="5721350" indent="-2520950" defTabSz="1087438" eaLnBrk="0" fontAlgn="base" hangingPunct="0">
              <a:spcBef>
                <a:spcPct val="0"/>
              </a:spcBef>
              <a:spcAft>
                <a:spcPct val="0"/>
              </a:spcAft>
              <a:defRPr sz="4300">
                <a:solidFill>
                  <a:schemeClr val="tx1"/>
                </a:solidFill>
                <a:latin typeface="Calibri" pitchFamily="34" charset="0"/>
                <a:ea typeface="MS PGothic" pitchFamily="34" charset="-128"/>
              </a:defRPr>
            </a:lvl8pPr>
            <a:lvl9pPr marL="6178550" indent="-2520950" defTabSz="1087438" eaLnBrk="0" fontAlgn="base" hangingPunct="0">
              <a:spcBef>
                <a:spcPct val="0"/>
              </a:spcBef>
              <a:spcAft>
                <a:spcPct val="0"/>
              </a:spcAft>
              <a:defRPr sz="4300">
                <a:solidFill>
                  <a:schemeClr val="tx1"/>
                </a:solidFill>
                <a:latin typeface="Calibri" pitchFamily="34" charset="0"/>
                <a:ea typeface="MS PGothic" pitchFamily="34" charset="-128"/>
              </a:defRPr>
            </a:lvl9pPr>
          </a:lstStyle>
          <a:p>
            <a:pPr eaLnBrk="1" hangingPunct="1">
              <a:lnSpc>
                <a:spcPct val="130000"/>
              </a:lnSpc>
              <a:spcBef>
                <a:spcPct val="20000"/>
              </a:spcBef>
              <a:buFont typeface="Arial" charset="0"/>
              <a:buNone/>
              <a:defRPr/>
            </a:pPr>
            <a:r>
              <a:rPr lang="en-US" altLang="en-US" sz="2800" dirty="0">
                <a:solidFill>
                  <a:schemeClr val="bg1"/>
                </a:solidFill>
                <a:latin typeface="+mn-lt"/>
                <a:cs typeface="Open Sans Light" pitchFamily="34" charset="0"/>
              </a:rPr>
              <a:t>© Crowe &amp; Dunlevy 2024</a:t>
            </a:r>
          </a:p>
        </p:txBody>
      </p:sp>
    </p:spTree>
    <p:extLst>
      <p:ext uri="{BB962C8B-B14F-4D97-AF65-F5344CB8AC3E}">
        <p14:creationId xmlns:p14="http://schemas.microsoft.com/office/powerpoint/2010/main" val="337876832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F4A0A47-297C-3F6A-BCE2-FB06B3306FA8}"/>
              </a:ext>
            </a:extLst>
          </p:cNvPr>
          <p:cNvSpPr>
            <a:spLocks noGrp="1"/>
          </p:cNvSpPr>
          <p:nvPr>
            <p:ph type="body" sz="quarter" idx="12"/>
          </p:nvPr>
        </p:nvSpPr>
        <p:spPr>
          <a:xfrm>
            <a:off x="3490399" y="354806"/>
            <a:ext cx="14306550" cy="1766888"/>
          </a:xfrm>
        </p:spPr>
        <p:txBody>
          <a:bodyPr/>
          <a:lstStyle/>
          <a:p>
            <a:pPr>
              <a:lnSpc>
                <a:spcPct val="100000"/>
              </a:lnSpc>
            </a:pPr>
            <a:r>
              <a:rPr lang="en-US" dirty="0"/>
              <a:t>EEOC Updates Harassment Guidance (cont.)</a:t>
            </a:r>
          </a:p>
        </p:txBody>
      </p:sp>
      <p:sp>
        <p:nvSpPr>
          <p:cNvPr id="3" name="Text Placeholder 2">
            <a:extLst>
              <a:ext uri="{FF2B5EF4-FFF2-40B4-BE49-F238E27FC236}">
                <a16:creationId xmlns:a16="http://schemas.microsoft.com/office/drawing/2014/main" id="{D4739680-ACBA-2E27-9D77-9CE4AA72E7EC}"/>
              </a:ext>
            </a:extLst>
          </p:cNvPr>
          <p:cNvSpPr>
            <a:spLocks noGrp="1"/>
          </p:cNvSpPr>
          <p:nvPr>
            <p:ph type="body" sz="quarter" idx="11"/>
          </p:nvPr>
        </p:nvSpPr>
        <p:spPr>
          <a:xfrm>
            <a:off x="1269626" y="2782842"/>
            <a:ext cx="21590374" cy="10578352"/>
          </a:xfrm>
        </p:spPr>
        <p:txBody>
          <a:bodyPr/>
          <a:lstStyle/>
          <a:p>
            <a:r>
              <a:rPr lang="en-US" dirty="0">
                <a:solidFill>
                  <a:schemeClr val="bg1"/>
                </a:solidFill>
                <a:latin typeface="+mn-lt"/>
              </a:rPr>
              <a:t>Remember, EEOC guidance is not “the law.”</a:t>
            </a:r>
          </a:p>
          <a:p>
            <a:r>
              <a:rPr lang="en-US" dirty="0">
                <a:solidFill>
                  <a:schemeClr val="bg1"/>
                </a:solidFill>
                <a:latin typeface="+mn-lt"/>
              </a:rPr>
              <a:t>The guidance should be used as a tool by employers seeking the utmost compliance with EEOC regulations.</a:t>
            </a:r>
          </a:p>
          <a:p>
            <a:r>
              <a:rPr lang="en-US" dirty="0">
                <a:solidFill>
                  <a:schemeClr val="bg1"/>
                </a:solidFill>
                <a:latin typeface="+mn-lt"/>
              </a:rPr>
              <a:t>The guidance also provides employers with a preview of issues the EEOC is likely to ramp up focus in the coming years.</a:t>
            </a:r>
          </a:p>
          <a:p>
            <a:r>
              <a:rPr lang="en-US" dirty="0">
                <a:solidFill>
                  <a:schemeClr val="bg1"/>
                </a:solidFill>
                <a:latin typeface="+mn-lt"/>
              </a:rPr>
              <a:t>The guidance, in conjunction with in-house or outside counsel, serves as a valuable resource for HR professionals in completing day-to-day compliance tasks.</a:t>
            </a:r>
          </a:p>
        </p:txBody>
      </p:sp>
      <p:sp>
        <p:nvSpPr>
          <p:cNvPr id="4" name="Subtitle 2">
            <a:extLst>
              <a:ext uri="{FF2B5EF4-FFF2-40B4-BE49-F238E27FC236}">
                <a16:creationId xmlns:a16="http://schemas.microsoft.com/office/drawing/2014/main" id="{E00E25C3-B557-66CD-097F-00435ACF56CE}"/>
              </a:ext>
            </a:extLst>
          </p:cNvPr>
          <p:cNvSpPr txBox="1">
            <a:spLocks/>
          </p:cNvSpPr>
          <p:nvPr/>
        </p:nvSpPr>
        <p:spPr bwMode="auto">
          <a:xfrm>
            <a:off x="96838" y="12936538"/>
            <a:ext cx="24387175" cy="1114425"/>
          </a:xfrm>
          <a:prstGeom prst="rect">
            <a:avLst/>
          </a:prstGeom>
          <a:noFill/>
          <a:ln>
            <a:noFill/>
          </a:ln>
        </p:spPr>
        <p:txBody>
          <a:bodyPr/>
          <a:lstStyle>
            <a:lvl1pPr marL="342900" indent="-342900" eaLnBrk="0" hangingPunct="0">
              <a:defRPr sz="4300">
                <a:solidFill>
                  <a:schemeClr val="tx1"/>
                </a:solidFill>
                <a:latin typeface="Calibri" pitchFamily="34" charset="0"/>
                <a:ea typeface="MS PGothic" pitchFamily="34" charset="-128"/>
              </a:defRPr>
            </a:lvl1pPr>
            <a:lvl2pPr eaLnBrk="0" hangingPunct="0">
              <a:defRPr sz="4300">
                <a:solidFill>
                  <a:schemeClr val="tx1"/>
                </a:solidFill>
                <a:latin typeface="Calibri" pitchFamily="34" charset="0"/>
                <a:ea typeface="MS PGothic" pitchFamily="34" charset="-128"/>
              </a:defRPr>
            </a:lvl2pPr>
            <a:lvl3pPr eaLnBrk="0" hangingPunct="0">
              <a:defRPr sz="4300">
                <a:solidFill>
                  <a:schemeClr val="tx1"/>
                </a:solidFill>
                <a:latin typeface="Calibri" pitchFamily="34" charset="0"/>
                <a:ea typeface="MS PGothic" pitchFamily="34" charset="-128"/>
              </a:defRPr>
            </a:lvl3pPr>
            <a:lvl4pPr eaLnBrk="0" hangingPunct="0">
              <a:defRPr sz="4300">
                <a:solidFill>
                  <a:schemeClr val="tx1"/>
                </a:solidFill>
                <a:latin typeface="Calibri" pitchFamily="34" charset="0"/>
                <a:ea typeface="MS PGothic" pitchFamily="34" charset="-128"/>
              </a:defRPr>
            </a:lvl4pPr>
            <a:lvl5pPr eaLnBrk="0" hangingPunct="0">
              <a:defRPr sz="4300">
                <a:solidFill>
                  <a:schemeClr val="tx1"/>
                </a:solidFill>
                <a:latin typeface="Calibri" pitchFamily="34" charset="0"/>
                <a:ea typeface="MS PGothic" pitchFamily="34" charset="-128"/>
              </a:defRPr>
            </a:lvl5pPr>
            <a:lvl6pPr marL="4806950" indent="-2520950" defTabSz="1087438" eaLnBrk="0" fontAlgn="base" hangingPunct="0">
              <a:spcBef>
                <a:spcPct val="0"/>
              </a:spcBef>
              <a:spcAft>
                <a:spcPct val="0"/>
              </a:spcAft>
              <a:defRPr sz="4300">
                <a:solidFill>
                  <a:schemeClr val="tx1"/>
                </a:solidFill>
                <a:latin typeface="Calibri" pitchFamily="34" charset="0"/>
                <a:ea typeface="MS PGothic" pitchFamily="34" charset="-128"/>
              </a:defRPr>
            </a:lvl6pPr>
            <a:lvl7pPr marL="5264150" indent="-2520950" defTabSz="1087438" eaLnBrk="0" fontAlgn="base" hangingPunct="0">
              <a:spcBef>
                <a:spcPct val="0"/>
              </a:spcBef>
              <a:spcAft>
                <a:spcPct val="0"/>
              </a:spcAft>
              <a:defRPr sz="4300">
                <a:solidFill>
                  <a:schemeClr val="tx1"/>
                </a:solidFill>
                <a:latin typeface="Calibri" pitchFamily="34" charset="0"/>
                <a:ea typeface="MS PGothic" pitchFamily="34" charset="-128"/>
              </a:defRPr>
            </a:lvl7pPr>
            <a:lvl8pPr marL="5721350" indent="-2520950" defTabSz="1087438" eaLnBrk="0" fontAlgn="base" hangingPunct="0">
              <a:spcBef>
                <a:spcPct val="0"/>
              </a:spcBef>
              <a:spcAft>
                <a:spcPct val="0"/>
              </a:spcAft>
              <a:defRPr sz="4300">
                <a:solidFill>
                  <a:schemeClr val="tx1"/>
                </a:solidFill>
                <a:latin typeface="Calibri" pitchFamily="34" charset="0"/>
                <a:ea typeface="MS PGothic" pitchFamily="34" charset="-128"/>
              </a:defRPr>
            </a:lvl8pPr>
            <a:lvl9pPr marL="6178550" indent="-2520950" defTabSz="1087438" eaLnBrk="0" fontAlgn="base" hangingPunct="0">
              <a:spcBef>
                <a:spcPct val="0"/>
              </a:spcBef>
              <a:spcAft>
                <a:spcPct val="0"/>
              </a:spcAft>
              <a:defRPr sz="4300">
                <a:solidFill>
                  <a:schemeClr val="tx1"/>
                </a:solidFill>
                <a:latin typeface="Calibri" pitchFamily="34" charset="0"/>
                <a:ea typeface="MS PGothic" pitchFamily="34" charset="-128"/>
              </a:defRPr>
            </a:lvl9pPr>
          </a:lstStyle>
          <a:p>
            <a:pPr eaLnBrk="1" hangingPunct="1">
              <a:lnSpc>
                <a:spcPct val="130000"/>
              </a:lnSpc>
              <a:spcBef>
                <a:spcPct val="20000"/>
              </a:spcBef>
              <a:buFont typeface="Arial" charset="0"/>
              <a:buNone/>
              <a:defRPr/>
            </a:pPr>
            <a:r>
              <a:rPr lang="en-US" altLang="en-US" sz="2800" dirty="0">
                <a:solidFill>
                  <a:schemeClr val="bg1"/>
                </a:solidFill>
                <a:latin typeface="+mn-lt"/>
                <a:cs typeface="Open Sans Light" pitchFamily="34" charset="0"/>
              </a:rPr>
              <a:t>© Crowe &amp; Dunlevy 2024</a:t>
            </a:r>
          </a:p>
        </p:txBody>
      </p:sp>
    </p:spTree>
    <p:extLst>
      <p:ext uri="{BB962C8B-B14F-4D97-AF65-F5344CB8AC3E}">
        <p14:creationId xmlns:p14="http://schemas.microsoft.com/office/powerpoint/2010/main" val="349042503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F4A0A47-297C-3F6A-BCE2-FB06B3306FA8}"/>
              </a:ext>
            </a:extLst>
          </p:cNvPr>
          <p:cNvSpPr>
            <a:spLocks noGrp="1"/>
          </p:cNvSpPr>
          <p:nvPr>
            <p:ph type="body" sz="quarter" idx="12"/>
          </p:nvPr>
        </p:nvSpPr>
        <p:spPr>
          <a:xfrm>
            <a:off x="3490399" y="354806"/>
            <a:ext cx="14306550" cy="1766888"/>
          </a:xfrm>
        </p:spPr>
        <p:txBody>
          <a:bodyPr/>
          <a:lstStyle/>
          <a:p>
            <a:pPr>
              <a:lnSpc>
                <a:spcPct val="100000"/>
              </a:lnSpc>
            </a:pPr>
            <a:r>
              <a:rPr lang="en-US" dirty="0"/>
              <a:t>EEOC PWFA Regulations</a:t>
            </a:r>
          </a:p>
        </p:txBody>
      </p:sp>
      <p:sp>
        <p:nvSpPr>
          <p:cNvPr id="3" name="Text Placeholder 2">
            <a:extLst>
              <a:ext uri="{FF2B5EF4-FFF2-40B4-BE49-F238E27FC236}">
                <a16:creationId xmlns:a16="http://schemas.microsoft.com/office/drawing/2014/main" id="{D4739680-ACBA-2E27-9D77-9CE4AA72E7EC}"/>
              </a:ext>
            </a:extLst>
          </p:cNvPr>
          <p:cNvSpPr>
            <a:spLocks noGrp="1"/>
          </p:cNvSpPr>
          <p:nvPr>
            <p:ph type="body" sz="quarter" idx="11"/>
          </p:nvPr>
        </p:nvSpPr>
        <p:spPr>
          <a:xfrm>
            <a:off x="1269626" y="2782842"/>
            <a:ext cx="21590374" cy="10578352"/>
          </a:xfrm>
        </p:spPr>
        <p:txBody>
          <a:bodyPr/>
          <a:lstStyle/>
          <a:p>
            <a:r>
              <a:rPr lang="en-US" dirty="0">
                <a:solidFill>
                  <a:schemeClr val="bg1"/>
                </a:solidFill>
                <a:latin typeface="+mn-lt"/>
              </a:rPr>
              <a:t>The PWFA was enacted to fill the gap left between the PDA and the ADA, requiring employers to accommodate “pregnancy, childbirth, or related medical conditions” absent undue hardship.</a:t>
            </a:r>
          </a:p>
          <a:p>
            <a:r>
              <a:rPr lang="en-US" dirty="0">
                <a:solidFill>
                  <a:schemeClr val="bg1"/>
                </a:solidFill>
                <a:latin typeface="+mn-lt"/>
              </a:rPr>
              <a:t>New regulations were released on April 15, 2024 and took effect this week, on June 18, 2024.</a:t>
            </a:r>
          </a:p>
          <a:p>
            <a:r>
              <a:rPr lang="en-US" dirty="0">
                <a:solidFill>
                  <a:schemeClr val="bg1"/>
                </a:solidFill>
                <a:latin typeface="+mn-lt"/>
              </a:rPr>
              <a:t>The regulations are 125 pages in 9-point font.</a:t>
            </a:r>
          </a:p>
          <a:p>
            <a:r>
              <a:rPr lang="en-US" dirty="0">
                <a:solidFill>
                  <a:schemeClr val="bg1"/>
                </a:solidFill>
                <a:latin typeface="+mn-lt"/>
              </a:rPr>
              <a:t>The regulations caused significant backlash.</a:t>
            </a:r>
          </a:p>
          <a:p>
            <a:endParaRPr lang="en-US" dirty="0">
              <a:solidFill>
                <a:schemeClr val="bg1"/>
              </a:solidFill>
              <a:latin typeface="+mn-lt"/>
            </a:endParaRPr>
          </a:p>
        </p:txBody>
      </p:sp>
      <p:sp>
        <p:nvSpPr>
          <p:cNvPr id="4" name="Subtitle 2">
            <a:extLst>
              <a:ext uri="{FF2B5EF4-FFF2-40B4-BE49-F238E27FC236}">
                <a16:creationId xmlns:a16="http://schemas.microsoft.com/office/drawing/2014/main" id="{E00E25C3-B557-66CD-097F-00435ACF56CE}"/>
              </a:ext>
            </a:extLst>
          </p:cNvPr>
          <p:cNvSpPr txBox="1">
            <a:spLocks/>
          </p:cNvSpPr>
          <p:nvPr/>
        </p:nvSpPr>
        <p:spPr bwMode="auto">
          <a:xfrm>
            <a:off x="96838" y="12936538"/>
            <a:ext cx="24387175" cy="1114425"/>
          </a:xfrm>
          <a:prstGeom prst="rect">
            <a:avLst/>
          </a:prstGeom>
          <a:noFill/>
          <a:ln>
            <a:noFill/>
          </a:ln>
        </p:spPr>
        <p:txBody>
          <a:bodyPr/>
          <a:lstStyle>
            <a:lvl1pPr marL="342900" indent="-342900" eaLnBrk="0" hangingPunct="0">
              <a:defRPr sz="4300">
                <a:solidFill>
                  <a:schemeClr val="tx1"/>
                </a:solidFill>
                <a:latin typeface="Calibri" pitchFamily="34" charset="0"/>
                <a:ea typeface="MS PGothic" pitchFamily="34" charset="-128"/>
              </a:defRPr>
            </a:lvl1pPr>
            <a:lvl2pPr eaLnBrk="0" hangingPunct="0">
              <a:defRPr sz="4300">
                <a:solidFill>
                  <a:schemeClr val="tx1"/>
                </a:solidFill>
                <a:latin typeface="Calibri" pitchFamily="34" charset="0"/>
                <a:ea typeface="MS PGothic" pitchFamily="34" charset="-128"/>
              </a:defRPr>
            </a:lvl2pPr>
            <a:lvl3pPr eaLnBrk="0" hangingPunct="0">
              <a:defRPr sz="4300">
                <a:solidFill>
                  <a:schemeClr val="tx1"/>
                </a:solidFill>
                <a:latin typeface="Calibri" pitchFamily="34" charset="0"/>
                <a:ea typeface="MS PGothic" pitchFamily="34" charset="-128"/>
              </a:defRPr>
            </a:lvl3pPr>
            <a:lvl4pPr eaLnBrk="0" hangingPunct="0">
              <a:defRPr sz="4300">
                <a:solidFill>
                  <a:schemeClr val="tx1"/>
                </a:solidFill>
                <a:latin typeface="Calibri" pitchFamily="34" charset="0"/>
                <a:ea typeface="MS PGothic" pitchFamily="34" charset="-128"/>
              </a:defRPr>
            </a:lvl4pPr>
            <a:lvl5pPr eaLnBrk="0" hangingPunct="0">
              <a:defRPr sz="4300">
                <a:solidFill>
                  <a:schemeClr val="tx1"/>
                </a:solidFill>
                <a:latin typeface="Calibri" pitchFamily="34" charset="0"/>
                <a:ea typeface="MS PGothic" pitchFamily="34" charset="-128"/>
              </a:defRPr>
            </a:lvl5pPr>
            <a:lvl6pPr marL="4806950" indent="-2520950" defTabSz="1087438" eaLnBrk="0" fontAlgn="base" hangingPunct="0">
              <a:spcBef>
                <a:spcPct val="0"/>
              </a:spcBef>
              <a:spcAft>
                <a:spcPct val="0"/>
              </a:spcAft>
              <a:defRPr sz="4300">
                <a:solidFill>
                  <a:schemeClr val="tx1"/>
                </a:solidFill>
                <a:latin typeface="Calibri" pitchFamily="34" charset="0"/>
                <a:ea typeface="MS PGothic" pitchFamily="34" charset="-128"/>
              </a:defRPr>
            </a:lvl6pPr>
            <a:lvl7pPr marL="5264150" indent="-2520950" defTabSz="1087438" eaLnBrk="0" fontAlgn="base" hangingPunct="0">
              <a:spcBef>
                <a:spcPct val="0"/>
              </a:spcBef>
              <a:spcAft>
                <a:spcPct val="0"/>
              </a:spcAft>
              <a:defRPr sz="4300">
                <a:solidFill>
                  <a:schemeClr val="tx1"/>
                </a:solidFill>
                <a:latin typeface="Calibri" pitchFamily="34" charset="0"/>
                <a:ea typeface="MS PGothic" pitchFamily="34" charset="-128"/>
              </a:defRPr>
            </a:lvl7pPr>
            <a:lvl8pPr marL="5721350" indent="-2520950" defTabSz="1087438" eaLnBrk="0" fontAlgn="base" hangingPunct="0">
              <a:spcBef>
                <a:spcPct val="0"/>
              </a:spcBef>
              <a:spcAft>
                <a:spcPct val="0"/>
              </a:spcAft>
              <a:defRPr sz="4300">
                <a:solidFill>
                  <a:schemeClr val="tx1"/>
                </a:solidFill>
                <a:latin typeface="Calibri" pitchFamily="34" charset="0"/>
                <a:ea typeface="MS PGothic" pitchFamily="34" charset="-128"/>
              </a:defRPr>
            </a:lvl8pPr>
            <a:lvl9pPr marL="6178550" indent="-2520950" defTabSz="1087438" eaLnBrk="0" fontAlgn="base" hangingPunct="0">
              <a:spcBef>
                <a:spcPct val="0"/>
              </a:spcBef>
              <a:spcAft>
                <a:spcPct val="0"/>
              </a:spcAft>
              <a:defRPr sz="4300">
                <a:solidFill>
                  <a:schemeClr val="tx1"/>
                </a:solidFill>
                <a:latin typeface="Calibri" pitchFamily="34" charset="0"/>
                <a:ea typeface="MS PGothic" pitchFamily="34" charset="-128"/>
              </a:defRPr>
            </a:lvl9pPr>
          </a:lstStyle>
          <a:p>
            <a:pPr eaLnBrk="1" hangingPunct="1">
              <a:lnSpc>
                <a:spcPct val="130000"/>
              </a:lnSpc>
              <a:spcBef>
                <a:spcPct val="20000"/>
              </a:spcBef>
              <a:buFont typeface="Arial" charset="0"/>
              <a:buNone/>
              <a:defRPr/>
            </a:pPr>
            <a:r>
              <a:rPr lang="en-US" altLang="en-US" sz="2800" dirty="0">
                <a:solidFill>
                  <a:schemeClr val="bg1"/>
                </a:solidFill>
                <a:latin typeface="+mn-lt"/>
                <a:cs typeface="Open Sans Light" pitchFamily="34" charset="0"/>
              </a:rPr>
              <a:t>© Crowe &amp; Dunlevy 2024</a:t>
            </a:r>
          </a:p>
        </p:txBody>
      </p:sp>
    </p:spTree>
    <p:extLst>
      <p:ext uri="{BB962C8B-B14F-4D97-AF65-F5344CB8AC3E}">
        <p14:creationId xmlns:p14="http://schemas.microsoft.com/office/powerpoint/2010/main" val="395778518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F4A0A47-297C-3F6A-BCE2-FB06B3306FA8}"/>
              </a:ext>
            </a:extLst>
          </p:cNvPr>
          <p:cNvSpPr>
            <a:spLocks noGrp="1"/>
          </p:cNvSpPr>
          <p:nvPr>
            <p:ph type="body" sz="quarter" idx="12"/>
          </p:nvPr>
        </p:nvSpPr>
        <p:spPr>
          <a:xfrm>
            <a:off x="3490399" y="354806"/>
            <a:ext cx="14306550" cy="1766888"/>
          </a:xfrm>
        </p:spPr>
        <p:txBody>
          <a:bodyPr/>
          <a:lstStyle/>
          <a:p>
            <a:pPr>
              <a:lnSpc>
                <a:spcPct val="100000"/>
              </a:lnSpc>
            </a:pPr>
            <a:r>
              <a:rPr lang="en-US" dirty="0"/>
              <a:t>EEOC PWFA Regulations (cont.)</a:t>
            </a:r>
          </a:p>
        </p:txBody>
      </p:sp>
      <p:sp>
        <p:nvSpPr>
          <p:cNvPr id="3" name="Text Placeholder 2">
            <a:extLst>
              <a:ext uri="{FF2B5EF4-FFF2-40B4-BE49-F238E27FC236}">
                <a16:creationId xmlns:a16="http://schemas.microsoft.com/office/drawing/2014/main" id="{D4739680-ACBA-2E27-9D77-9CE4AA72E7EC}"/>
              </a:ext>
            </a:extLst>
          </p:cNvPr>
          <p:cNvSpPr>
            <a:spLocks noGrp="1"/>
          </p:cNvSpPr>
          <p:nvPr>
            <p:ph type="body" sz="quarter" idx="11"/>
          </p:nvPr>
        </p:nvSpPr>
        <p:spPr>
          <a:xfrm>
            <a:off x="1269626" y="2782842"/>
            <a:ext cx="21590374" cy="10578352"/>
          </a:xfrm>
        </p:spPr>
        <p:txBody>
          <a:bodyPr/>
          <a:lstStyle/>
          <a:p>
            <a:r>
              <a:rPr lang="en-US" dirty="0">
                <a:solidFill>
                  <a:schemeClr val="bg1"/>
                </a:solidFill>
                <a:latin typeface="+mn-lt"/>
              </a:rPr>
              <a:t>Definitions:</a:t>
            </a:r>
          </a:p>
          <a:p>
            <a:pPr lvl="1"/>
            <a:r>
              <a:rPr lang="en-US" sz="4800" dirty="0">
                <a:latin typeface="+mn-lt"/>
              </a:rPr>
              <a:t>Known limitation – this is a two-part definition that requires the limitation to have been communicated to the employer in some way and for the limitation to involve a physical or mental condition that is “related to, affected by, or arising out of pregnancy, childbirth, or a related medical condition.”</a:t>
            </a:r>
          </a:p>
          <a:p>
            <a:pPr lvl="1"/>
            <a:r>
              <a:rPr lang="en-US" sz="4800" dirty="0">
                <a:latin typeface="+mn-lt"/>
              </a:rPr>
              <a:t>Pregnancy / Childbirth / Related Medical Conditions – Broad construction!</a:t>
            </a:r>
          </a:p>
          <a:p>
            <a:pPr lvl="1"/>
            <a:r>
              <a:rPr lang="en-US" sz="4800" dirty="0">
                <a:latin typeface="+mn-lt"/>
              </a:rPr>
              <a:t>Qualified Employees - </a:t>
            </a:r>
            <a:r>
              <a:rPr lang="en-US" sz="4800" b="0" i="0" dirty="0">
                <a:effectLst/>
                <a:latin typeface="+mn-lt"/>
              </a:rPr>
              <a:t>The PWFA provides an alternative definition for “qualified employee” that allows employees to seek a temporary suspension of an essential job function if the employee can or will be able to perform the suspended duties in the near future.</a:t>
            </a:r>
            <a:endParaRPr lang="en-US" sz="4800" dirty="0">
              <a:latin typeface="+mn-lt"/>
            </a:endParaRPr>
          </a:p>
          <a:p>
            <a:pPr lvl="1"/>
            <a:endParaRPr lang="en-US" sz="4800" dirty="0">
              <a:solidFill>
                <a:schemeClr val="bg1"/>
              </a:solidFill>
              <a:latin typeface="+mn-lt"/>
            </a:endParaRPr>
          </a:p>
        </p:txBody>
      </p:sp>
      <p:sp>
        <p:nvSpPr>
          <p:cNvPr id="4" name="Subtitle 2">
            <a:extLst>
              <a:ext uri="{FF2B5EF4-FFF2-40B4-BE49-F238E27FC236}">
                <a16:creationId xmlns:a16="http://schemas.microsoft.com/office/drawing/2014/main" id="{E00E25C3-B557-66CD-097F-00435ACF56CE}"/>
              </a:ext>
            </a:extLst>
          </p:cNvPr>
          <p:cNvSpPr txBox="1">
            <a:spLocks/>
          </p:cNvSpPr>
          <p:nvPr/>
        </p:nvSpPr>
        <p:spPr bwMode="auto">
          <a:xfrm>
            <a:off x="96838" y="12936538"/>
            <a:ext cx="24387175" cy="1114425"/>
          </a:xfrm>
          <a:prstGeom prst="rect">
            <a:avLst/>
          </a:prstGeom>
          <a:noFill/>
          <a:ln>
            <a:noFill/>
          </a:ln>
        </p:spPr>
        <p:txBody>
          <a:bodyPr/>
          <a:lstStyle>
            <a:lvl1pPr marL="342900" indent="-342900" eaLnBrk="0" hangingPunct="0">
              <a:defRPr sz="4300">
                <a:solidFill>
                  <a:schemeClr val="tx1"/>
                </a:solidFill>
                <a:latin typeface="Calibri" pitchFamily="34" charset="0"/>
                <a:ea typeface="MS PGothic" pitchFamily="34" charset="-128"/>
              </a:defRPr>
            </a:lvl1pPr>
            <a:lvl2pPr eaLnBrk="0" hangingPunct="0">
              <a:defRPr sz="4300">
                <a:solidFill>
                  <a:schemeClr val="tx1"/>
                </a:solidFill>
                <a:latin typeface="Calibri" pitchFamily="34" charset="0"/>
                <a:ea typeface="MS PGothic" pitchFamily="34" charset="-128"/>
              </a:defRPr>
            </a:lvl2pPr>
            <a:lvl3pPr eaLnBrk="0" hangingPunct="0">
              <a:defRPr sz="4300">
                <a:solidFill>
                  <a:schemeClr val="tx1"/>
                </a:solidFill>
                <a:latin typeface="Calibri" pitchFamily="34" charset="0"/>
                <a:ea typeface="MS PGothic" pitchFamily="34" charset="-128"/>
              </a:defRPr>
            </a:lvl3pPr>
            <a:lvl4pPr eaLnBrk="0" hangingPunct="0">
              <a:defRPr sz="4300">
                <a:solidFill>
                  <a:schemeClr val="tx1"/>
                </a:solidFill>
                <a:latin typeface="Calibri" pitchFamily="34" charset="0"/>
                <a:ea typeface="MS PGothic" pitchFamily="34" charset="-128"/>
              </a:defRPr>
            </a:lvl4pPr>
            <a:lvl5pPr eaLnBrk="0" hangingPunct="0">
              <a:defRPr sz="4300">
                <a:solidFill>
                  <a:schemeClr val="tx1"/>
                </a:solidFill>
                <a:latin typeface="Calibri" pitchFamily="34" charset="0"/>
                <a:ea typeface="MS PGothic" pitchFamily="34" charset="-128"/>
              </a:defRPr>
            </a:lvl5pPr>
            <a:lvl6pPr marL="4806950" indent="-2520950" defTabSz="1087438" eaLnBrk="0" fontAlgn="base" hangingPunct="0">
              <a:spcBef>
                <a:spcPct val="0"/>
              </a:spcBef>
              <a:spcAft>
                <a:spcPct val="0"/>
              </a:spcAft>
              <a:defRPr sz="4300">
                <a:solidFill>
                  <a:schemeClr val="tx1"/>
                </a:solidFill>
                <a:latin typeface="Calibri" pitchFamily="34" charset="0"/>
                <a:ea typeface="MS PGothic" pitchFamily="34" charset="-128"/>
              </a:defRPr>
            </a:lvl6pPr>
            <a:lvl7pPr marL="5264150" indent="-2520950" defTabSz="1087438" eaLnBrk="0" fontAlgn="base" hangingPunct="0">
              <a:spcBef>
                <a:spcPct val="0"/>
              </a:spcBef>
              <a:spcAft>
                <a:spcPct val="0"/>
              </a:spcAft>
              <a:defRPr sz="4300">
                <a:solidFill>
                  <a:schemeClr val="tx1"/>
                </a:solidFill>
                <a:latin typeface="Calibri" pitchFamily="34" charset="0"/>
                <a:ea typeface="MS PGothic" pitchFamily="34" charset="-128"/>
              </a:defRPr>
            </a:lvl7pPr>
            <a:lvl8pPr marL="5721350" indent="-2520950" defTabSz="1087438" eaLnBrk="0" fontAlgn="base" hangingPunct="0">
              <a:spcBef>
                <a:spcPct val="0"/>
              </a:spcBef>
              <a:spcAft>
                <a:spcPct val="0"/>
              </a:spcAft>
              <a:defRPr sz="4300">
                <a:solidFill>
                  <a:schemeClr val="tx1"/>
                </a:solidFill>
                <a:latin typeface="Calibri" pitchFamily="34" charset="0"/>
                <a:ea typeface="MS PGothic" pitchFamily="34" charset="-128"/>
              </a:defRPr>
            </a:lvl8pPr>
            <a:lvl9pPr marL="6178550" indent="-2520950" defTabSz="1087438" eaLnBrk="0" fontAlgn="base" hangingPunct="0">
              <a:spcBef>
                <a:spcPct val="0"/>
              </a:spcBef>
              <a:spcAft>
                <a:spcPct val="0"/>
              </a:spcAft>
              <a:defRPr sz="4300">
                <a:solidFill>
                  <a:schemeClr val="tx1"/>
                </a:solidFill>
                <a:latin typeface="Calibri" pitchFamily="34" charset="0"/>
                <a:ea typeface="MS PGothic" pitchFamily="34" charset="-128"/>
              </a:defRPr>
            </a:lvl9pPr>
          </a:lstStyle>
          <a:p>
            <a:pPr eaLnBrk="1" hangingPunct="1">
              <a:lnSpc>
                <a:spcPct val="130000"/>
              </a:lnSpc>
              <a:spcBef>
                <a:spcPct val="20000"/>
              </a:spcBef>
              <a:buFont typeface="Arial" charset="0"/>
              <a:buNone/>
              <a:defRPr/>
            </a:pPr>
            <a:r>
              <a:rPr lang="en-US" altLang="en-US" sz="2800" dirty="0">
                <a:solidFill>
                  <a:schemeClr val="bg1"/>
                </a:solidFill>
                <a:latin typeface="+mn-lt"/>
                <a:cs typeface="Open Sans Light" pitchFamily="34" charset="0"/>
              </a:rPr>
              <a:t>© Crowe &amp; Dunlevy 2024</a:t>
            </a:r>
          </a:p>
        </p:txBody>
      </p:sp>
    </p:spTree>
    <p:extLst>
      <p:ext uri="{BB962C8B-B14F-4D97-AF65-F5344CB8AC3E}">
        <p14:creationId xmlns:p14="http://schemas.microsoft.com/office/powerpoint/2010/main" val="391223557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91F6104-5D7D-1491-0642-B5C7B879E712}"/>
              </a:ext>
            </a:extLst>
          </p:cNvPr>
          <p:cNvSpPr>
            <a:spLocks noGrp="1"/>
          </p:cNvSpPr>
          <p:nvPr>
            <p:ph type="body" sz="quarter" idx="10"/>
          </p:nvPr>
        </p:nvSpPr>
        <p:spPr/>
        <p:txBody>
          <a:bodyPr/>
          <a:lstStyle/>
          <a:p>
            <a:r>
              <a:rPr lang="en-US" dirty="0"/>
              <a:t>Department of Labor / Wage and Hour Developments </a:t>
            </a:r>
          </a:p>
        </p:txBody>
      </p:sp>
    </p:spTree>
    <p:extLst>
      <p:ext uri="{BB962C8B-B14F-4D97-AF65-F5344CB8AC3E}">
        <p14:creationId xmlns:p14="http://schemas.microsoft.com/office/powerpoint/2010/main" val="354514206"/>
      </p:ext>
    </p:extLst>
  </p:cSld>
  <p:clrMapOvr>
    <a:masterClrMapping/>
  </p:clrMapOvr>
  <p:transition spd="med">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F4A0A47-297C-3F6A-BCE2-FB06B3306FA8}"/>
              </a:ext>
            </a:extLst>
          </p:cNvPr>
          <p:cNvSpPr>
            <a:spLocks noGrp="1"/>
          </p:cNvSpPr>
          <p:nvPr>
            <p:ph type="body" sz="quarter" idx="12"/>
          </p:nvPr>
        </p:nvSpPr>
        <p:spPr>
          <a:xfrm>
            <a:off x="3490399" y="354806"/>
            <a:ext cx="14306550" cy="1766888"/>
          </a:xfrm>
        </p:spPr>
        <p:txBody>
          <a:bodyPr/>
          <a:lstStyle/>
          <a:p>
            <a:pPr>
              <a:lnSpc>
                <a:spcPct val="100000"/>
              </a:lnSpc>
            </a:pPr>
            <a:r>
              <a:rPr lang="en-US" dirty="0"/>
              <a:t>EEOC PWFA Regulations (cont.)</a:t>
            </a:r>
          </a:p>
        </p:txBody>
      </p:sp>
      <p:sp>
        <p:nvSpPr>
          <p:cNvPr id="3" name="Text Placeholder 2">
            <a:extLst>
              <a:ext uri="{FF2B5EF4-FFF2-40B4-BE49-F238E27FC236}">
                <a16:creationId xmlns:a16="http://schemas.microsoft.com/office/drawing/2014/main" id="{D4739680-ACBA-2E27-9D77-9CE4AA72E7EC}"/>
              </a:ext>
            </a:extLst>
          </p:cNvPr>
          <p:cNvSpPr>
            <a:spLocks noGrp="1"/>
          </p:cNvSpPr>
          <p:nvPr>
            <p:ph type="body" sz="quarter" idx="11"/>
          </p:nvPr>
        </p:nvSpPr>
        <p:spPr>
          <a:xfrm>
            <a:off x="1269626" y="2782842"/>
            <a:ext cx="21590374" cy="10578352"/>
          </a:xfrm>
        </p:spPr>
        <p:txBody>
          <a:bodyPr/>
          <a:lstStyle/>
          <a:p>
            <a:r>
              <a:rPr lang="en-US" dirty="0">
                <a:solidFill>
                  <a:schemeClr val="bg1"/>
                </a:solidFill>
                <a:latin typeface="+mn-lt"/>
              </a:rPr>
              <a:t>Reasonable Accommodation</a:t>
            </a:r>
          </a:p>
          <a:p>
            <a:pPr lvl="1"/>
            <a:r>
              <a:rPr lang="en-US" sz="4800" b="0" i="0" dirty="0">
                <a:effectLst/>
                <a:latin typeface="+mn-lt"/>
              </a:rPr>
              <a:t>Whether the employee is seeking accommodation under the ADA or the PWFA, one thing remains true – the EEOC wants to see that you provide </a:t>
            </a:r>
            <a:r>
              <a:rPr lang="en-US" sz="4800" b="1" i="0" u="sng" dirty="0">
                <a:effectLst/>
                <a:latin typeface="+mn-lt"/>
              </a:rPr>
              <a:t>effective</a:t>
            </a:r>
            <a:r>
              <a:rPr lang="en-US" sz="4800" b="0" i="0" dirty="0">
                <a:effectLst/>
                <a:latin typeface="+mn-lt"/>
              </a:rPr>
              <a:t> accommodations.</a:t>
            </a:r>
            <a:endParaRPr lang="en-US" sz="4800" dirty="0">
              <a:solidFill>
                <a:schemeClr val="bg1"/>
              </a:solidFill>
              <a:latin typeface="+mn-lt"/>
            </a:endParaRPr>
          </a:p>
          <a:p>
            <a:r>
              <a:rPr lang="en-US" dirty="0">
                <a:solidFill>
                  <a:schemeClr val="bg1"/>
                </a:solidFill>
                <a:latin typeface="+mn-lt"/>
              </a:rPr>
              <a:t>Interactive Process</a:t>
            </a:r>
          </a:p>
          <a:p>
            <a:pPr lvl="1"/>
            <a:r>
              <a:rPr lang="en-US" sz="4800" dirty="0">
                <a:latin typeface="+mn-lt"/>
              </a:rPr>
              <a:t>Draws heavily from the ADA interactive process, with a few distinctions</a:t>
            </a:r>
            <a:endParaRPr lang="en-US" sz="4800" dirty="0">
              <a:solidFill>
                <a:schemeClr val="bg1"/>
              </a:solidFill>
              <a:latin typeface="+mn-lt"/>
            </a:endParaRPr>
          </a:p>
          <a:p>
            <a:r>
              <a:rPr lang="en-US" dirty="0">
                <a:solidFill>
                  <a:schemeClr val="bg1"/>
                </a:solidFill>
                <a:latin typeface="+mn-lt"/>
              </a:rPr>
              <a:t>Documentation</a:t>
            </a:r>
          </a:p>
          <a:p>
            <a:pPr lvl="1"/>
            <a:r>
              <a:rPr lang="en-US" sz="4800" dirty="0">
                <a:latin typeface="+mn-lt"/>
              </a:rPr>
              <a:t>Seeking documentation under the PWFA is risky, but it can be done and the regulations tell you what you can request.</a:t>
            </a:r>
            <a:endParaRPr lang="en-US" sz="4800" dirty="0">
              <a:solidFill>
                <a:schemeClr val="bg1"/>
              </a:solidFill>
              <a:latin typeface="+mn-lt"/>
            </a:endParaRPr>
          </a:p>
        </p:txBody>
      </p:sp>
      <p:sp>
        <p:nvSpPr>
          <p:cNvPr id="4" name="Subtitle 2">
            <a:extLst>
              <a:ext uri="{FF2B5EF4-FFF2-40B4-BE49-F238E27FC236}">
                <a16:creationId xmlns:a16="http://schemas.microsoft.com/office/drawing/2014/main" id="{E00E25C3-B557-66CD-097F-00435ACF56CE}"/>
              </a:ext>
            </a:extLst>
          </p:cNvPr>
          <p:cNvSpPr txBox="1">
            <a:spLocks/>
          </p:cNvSpPr>
          <p:nvPr/>
        </p:nvSpPr>
        <p:spPr bwMode="auto">
          <a:xfrm>
            <a:off x="96838" y="12936538"/>
            <a:ext cx="24387175" cy="1114425"/>
          </a:xfrm>
          <a:prstGeom prst="rect">
            <a:avLst/>
          </a:prstGeom>
          <a:noFill/>
          <a:ln>
            <a:noFill/>
          </a:ln>
        </p:spPr>
        <p:txBody>
          <a:bodyPr/>
          <a:lstStyle>
            <a:lvl1pPr marL="342900" indent="-342900" eaLnBrk="0" hangingPunct="0">
              <a:defRPr sz="4300">
                <a:solidFill>
                  <a:schemeClr val="tx1"/>
                </a:solidFill>
                <a:latin typeface="Calibri" pitchFamily="34" charset="0"/>
                <a:ea typeface="MS PGothic" pitchFamily="34" charset="-128"/>
              </a:defRPr>
            </a:lvl1pPr>
            <a:lvl2pPr eaLnBrk="0" hangingPunct="0">
              <a:defRPr sz="4300">
                <a:solidFill>
                  <a:schemeClr val="tx1"/>
                </a:solidFill>
                <a:latin typeface="Calibri" pitchFamily="34" charset="0"/>
                <a:ea typeface="MS PGothic" pitchFamily="34" charset="-128"/>
              </a:defRPr>
            </a:lvl2pPr>
            <a:lvl3pPr eaLnBrk="0" hangingPunct="0">
              <a:defRPr sz="4300">
                <a:solidFill>
                  <a:schemeClr val="tx1"/>
                </a:solidFill>
                <a:latin typeface="Calibri" pitchFamily="34" charset="0"/>
                <a:ea typeface="MS PGothic" pitchFamily="34" charset="-128"/>
              </a:defRPr>
            </a:lvl3pPr>
            <a:lvl4pPr eaLnBrk="0" hangingPunct="0">
              <a:defRPr sz="4300">
                <a:solidFill>
                  <a:schemeClr val="tx1"/>
                </a:solidFill>
                <a:latin typeface="Calibri" pitchFamily="34" charset="0"/>
                <a:ea typeface="MS PGothic" pitchFamily="34" charset="-128"/>
              </a:defRPr>
            </a:lvl4pPr>
            <a:lvl5pPr eaLnBrk="0" hangingPunct="0">
              <a:defRPr sz="4300">
                <a:solidFill>
                  <a:schemeClr val="tx1"/>
                </a:solidFill>
                <a:latin typeface="Calibri" pitchFamily="34" charset="0"/>
                <a:ea typeface="MS PGothic" pitchFamily="34" charset="-128"/>
              </a:defRPr>
            </a:lvl5pPr>
            <a:lvl6pPr marL="4806950" indent="-2520950" defTabSz="1087438" eaLnBrk="0" fontAlgn="base" hangingPunct="0">
              <a:spcBef>
                <a:spcPct val="0"/>
              </a:spcBef>
              <a:spcAft>
                <a:spcPct val="0"/>
              </a:spcAft>
              <a:defRPr sz="4300">
                <a:solidFill>
                  <a:schemeClr val="tx1"/>
                </a:solidFill>
                <a:latin typeface="Calibri" pitchFamily="34" charset="0"/>
                <a:ea typeface="MS PGothic" pitchFamily="34" charset="-128"/>
              </a:defRPr>
            </a:lvl6pPr>
            <a:lvl7pPr marL="5264150" indent="-2520950" defTabSz="1087438" eaLnBrk="0" fontAlgn="base" hangingPunct="0">
              <a:spcBef>
                <a:spcPct val="0"/>
              </a:spcBef>
              <a:spcAft>
                <a:spcPct val="0"/>
              </a:spcAft>
              <a:defRPr sz="4300">
                <a:solidFill>
                  <a:schemeClr val="tx1"/>
                </a:solidFill>
                <a:latin typeface="Calibri" pitchFamily="34" charset="0"/>
                <a:ea typeface="MS PGothic" pitchFamily="34" charset="-128"/>
              </a:defRPr>
            </a:lvl7pPr>
            <a:lvl8pPr marL="5721350" indent="-2520950" defTabSz="1087438" eaLnBrk="0" fontAlgn="base" hangingPunct="0">
              <a:spcBef>
                <a:spcPct val="0"/>
              </a:spcBef>
              <a:spcAft>
                <a:spcPct val="0"/>
              </a:spcAft>
              <a:defRPr sz="4300">
                <a:solidFill>
                  <a:schemeClr val="tx1"/>
                </a:solidFill>
                <a:latin typeface="Calibri" pitchFamily="34" charset="0"/>
                <a:ea typeface="MS PGothic" pitchFamily="34" charset="-128"/>
              </a:defRPr>
            </a:lvl8pPr>
            <a:lvl9pPr marL="6178550" indent="-2520950" defTabSz="1087438" eaLnBrk="0" fontAlgn="base" hangingPunct="0">
              <a:spcBef>
                <a:spcPct val="0"/>
              </a:spcBef>
              <a:spcAft>
                <a:spcPct val="0"/>
              </a:spcAft>
              <a:defRPr sz="4300">
                <a:solidFill>
                  <a:schemeClr val="tx1"/>
                </a:solidFill>
                <a:latin typeface="Calibri" pitchFamily="34" charset="0"/>
                <a:ea typeface="MS PGothic" pitchFamily="34" charset="-128"/>
              </a:defRPr>
            </a:lvl9pPr>
          </a:lstStyle>
          <a:p>
            <a:pPr eaLnBrk="1" hangingPunct="1">
              <a:lnSpc>
                <a:spcPct val="130000"/>
              </a:lnSpc>
              <a:spcBef>
                <a:spcPct val="20000"/>
              </a:spcBef>
              <a:buFont typeface="Arial" charset="0"/>
              <a:buNone/>
              <a:defRPr/>
            </a:pPr>
            <a:r>
              <a:rPr lang="en-US" altLang="en-US" sz="2800" dirty="0">
                <a:solidFill>
                  <a:schemeClr val="bg1"/>
                </a:solidFill>
                <a:latin typeface="+mn-lt"/>
                <a:cs typeface="Open Sans Light" pitchFamily="34" charset="0"/>
              </a:rPr>
              <a:t>© Crowe &amp; Dunlevy 2024</a:t>
            </a:r>
          </a:p>
        </p:txBody>
      </p:sp>
    </p:spTree>
    <p:extLst>
      <p:ext uri="{BB962C8B-B14F-4D97-AF65-F5344CB8AC3E}">
        <p14:creationId xmlns:p14="http://schemas.microsoft.com/office/powerpoint/2010/main" val="234334702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F4A0A47-297C-3F6A-BCE2-FB06B3306FA8}"/>
              </a:ext>
            </a:extLst>
          </p:cNvPr>
          <p:cNvSpPr>
            <a:spLocks noGrp="1"/>
          </p:cNvSpPr>
          <p:nvPr>
            <p:ph type="body" sz="quarter" idx="12"/>
          </p:nvPr>
        </p:nvSpPr>
        <p:spPr>
          <a:xfrm>
            <a:off x="3490399" y="354806"/>
            <a:ext cx="14306550" cy="1766888"/>
          </a:xfrm>
        </p:spPr>
        <p:txBody>
          <a:bodyPr/>
          <a:lstStyle/>
          <a:p>
            <a:pPr>
              <a:lnSpc>
                <a:spcPct val="100000"/>
              </a:lnSpc>
            </a:pPr>
            <a:r>
              <a:rPr lang="en-US" dirty="0"/>
              <a:t>EEOC PWFA Regulations (cont.)</a:t>
            </a:r>
          </a:p>
        </p:txBody>
      </p:sp>
      <p:sp>
        <p:nvSpPr>
          <p:cNvPr id="3" name="Text Placeholder 2">
            <a:extLst>
              <a:ext uri="{FF2B5EF4-FFF2-40B4-BE49-F238E27FC236}">
                <a16:creationId xmlns:a16="http://schemas.microsoft.com/office/drawing/2014/main" id="{D4739680-ACBA-2E27-9D77-9CE4AA72E7EC}"/>
              </a:ext>
            </a:extLst>
          </p:cNvPr>
          <p:cNvSpPr>
            <a:spLocks noGrp="1"/>
          </p:cNvSpPr>
          <p:nvPr>
            <p:ph type="body" sz="quarter" idx="11"/>
          </p:nvPr>
        </p:nvSpPr>
        <p:spPr>
          <a:xfrm>
            <a:off x="1269626" y="2782842"/>
            <a:ext cx="21590374" cy="10578352"/>
          </a:xfrm>
        </p:spPr>
        <p:txBody>
          <a:bodyPr/>
          <a:lstStyle/>
          <a:p>
            <a:r>
              <a:rPr lang="en-US" dirty="0">
                <a:solidFill>
                  <a:schemeClr val="bg1"/>
                </a:solidFill>
                <a:latin typeface="+mn-lt"/>
              </a:rPr>
              <a:t>Documentation (cont.)</a:t>
            </a:r>
          </a:p>
          <a:p>
            <a:pPr lvl="1"/>
            <a:r>
              <a:rPr lang="en-US" sz="4800" dirty="0">
                <a:latin typeface="+mn-lt"/>
              </a:rPr>
              <a:t>When is it prohibited?</a:t>
            </a:r>
          </a:p>
          <a:p>
            <a:pPr lvl="2"/>
            <a:r>
              <a:rPr lang="en-US" sz="4800" dirty="0">
                <a:solidFill>
                  <a:schemeClr val="bg1"/>
                </a:solidFill>
                <a:latin typeface="+mn-lt"/>
              </a:rPr>
              <a:t>The requested accommodation is obvious and the employee provides self-confirmation.</a:t>
            </a:r>
          </a:p>
          <a:p>
            <a:pPr lvl="2"/>
            <a:r>
              <a:rPr lang="en-US" sz="4800" dirty="0">
                <a:latin typeface="+mn-lt"/>
              </a:rPr>
              <a:t>When the employer has sufficient information to determine that the has a covered limitation requiring accommodation.</a:t>
            </a:r>
          </a:p>
          <a:p>
            <a:pPr lvl="2"/>
            <a:r>
              <a:rPr lang="en-US" sz="4800" dirty="0">
                <a:solidFill>
                  <a:schemeClr val="bg1"/>
                </a:solidFill>
                <a:latin typeface="+mn-lt"/>
              </a:rPr>
              <a:t>When the employee is pregnant and seeks on the accommodations listed as a predicable assessment</a:t>
            </a:r>
          </a:p>
          <a:p>
            <a:pPr lvl="2"/>
            <a:r>
              <a:rPr lang="en-US" sz="4800" dirty="0">
                <a:latin typeface="+mn-lt"/>
              </a:rPr>
              <a:t>When the accommodation is related to a time or place to pump at work.</a:t>
            </a:r>
          </a:p>
          <a:p>
            <a:pPr lvl="2"/>
            <a:r>
              <a:rPr lang="en-US" sz="4800" dirty="0">
                <a:solidFill>
                  <a:schemeClr val="bg1"/>
                </a:solidFill>
                <a:latin typeface="+mn-lt"/>
              </a:rPr>
              <a:t>When the requested accommodation arises under the employer’s policy without reg</a:t>
            </a:r>
            <a:r>
              <a:rPr lang="en-US" sz="4800" dirty="0">
                <a:latin typeface="+mn-lt"/>
              </a:rPr>
              <a:t>ard to a known limitation.</a:t>
            </a:r>
            <a:endParaRPr lang="en-US" sz="4800" dirty="0">
              <a:solidFill>
                <a:schemeClr val="bg1"/>
              </a:solidFill>
              <a:latin typeface="+mn-lt"/>
            </a:endParaRPr>
          </a:p>
        </p:txBody>
      </p:sp>
      <p:sp>
        <p:nvSpPr>
          <p:cNvPr id="4" name="Subtitle 2">
            <a:extLst>
              <a:ext uri="{FF2B5EF4-FFF2-40B4-BE49-F238E27FC236}">
                <a16:creationId xmlns:a16="http://schemas.microsoft.com/office/drawing/2014/main" id="{E00E25C3-B557-66CD-097F-00435ACF56CE}"/>
              </a:ext>
            </a:extLst>
          </p:cNvPr>
          <p:cNvSpPr txBox="1">
            <a:spLocks/>
          </p:cNvSpPr>
          <p:nvPr/>
        </p:nvSpPr>
        <p:spPr bwMode="auto">
          <a:xfrm>
            <a:off x="96838" y="12936538"/>
            <a:ext cx="24387175" cy="1114425"/>
          </a:xfrm>
          <a:prstGeom prst="rect">
            <a:avLst/>
          </a:prstGeom>
          <a:noFill/>
          <a:ln>
            <a:noFill/>
          </a:ln>
        </p:spPr>
        <p:txBody>
          <a:bodyPr/>
          <a:lstStyle>
            <a:lvl1pPr marL="342900" indent="-342900" eaLnBrk="0" hangingPunct="0">
              <a:defRPr sz="4300">
                <a:solidFill>
                  <a:schemeClr val="tx1"/>
                </a:solidFill>
                <a:latin typeface="Calibri" pitchFamily="34" charset="0"/>
                <a:ea typeface="MS PGothic" pitchFamily="34" charset="-128"/>
              </a:defRPr>
            </a:lvl1pPr>
            <a:lvl2pPr eaLnBrk="0" hangingPunct="0">
              <a:defRPr sz="4300">
                <a:solidFill>
                  <a:schemeClr val="tx1"/>
                </a:solidFill>
                <a:latin typeface="Calibri" pitchFamily="34" charset="0"/>
                <a:ea typeface="MS PGothic" pitchFamily="34" charset="-128"/>
              </a:defRPr>
            </a:lvl2pPr>
            <a:lvl3pPr eaLnBrk="0" hangingPunct="0">
              <a:defRPr sz="4300">
                <a:solidFill>
                  <a:schemeClr val="tx1"/>
                </a:solidFill>
                <a:latin typeface="Calibri" pitchFamily="34" charset="0"/>
                <a:ea typeface="MS PGothic" pitchFamily="34" charset="-128"/>
              </a:defRPr>
            </a:lvl3pPr>
            <a:lvl4pPr eaLnBrk="0" hangingPunct="0">
              <a:defRPr sz="4300">
                <a:solidFill>
                  <a:schemeClr val="tx1"/>
                </a:solidFill>
                <a:latin typeface="Calibri" pitchFamily="34" charset="0"/>
                <a:ea typeface="MS PGothic" pitchFamily="34" charset="-128"/>
              </a:defRPr>
            </a:lvl4pPr>
            <a:lvl5pPr eaLnBrk="0" hangingPunct="0">
              <a:defRPr sz="4300">
                <a:solidFill>
                  <a:schemeClr val="tx1"/>
                </a:solidFill>
                <a:latin typeface="Calibri" pitchFamily="34" charset="0"/>
                <a:ea typeface="MS PGothic" pitchFamily="34" charset="-128"/>
              </a:defRPr>
            </a:lvl5pPr>
            <a:lvl6pPr marL="4806950" indent="-2520950" defTabSz="1087438" eaLnBrk="0" fontAlgn="base" hangingPunct="0">
              <a:spcBef>
                <a:spcPct val="0"/>
              </a:spcBef>
              <a:spcAft>
                <a:spcPct val="0"/>
              </a:spcAft>
              <a:defRPr sz="4300">
                <a:solidFill>
                  <a:schemeClr val="tx1"/>
                </a:solidFill>
                <a:latin typeface="Calibri" pitchFamily="34" charset="0"/>
                <a:ea typeface="MS PGothic" pitchFamily="34" charset="-128"/>
              </a:defRPr>
            </a:lvl6pPr>
            <a:lvl7pPr marL="5264150" indent="-2520950" defTabSz="1087438" eaLnBrk="0" fontAlgn="base" hangingPunct="0">
              <a:spcBef>
                <a:spcPct val="0"/>
              </a:spcBef>
              <a:spcAft>
                <a:spcPct val="0"/>
              </a:spcAft>
              <a:defRPr sz="4300">
                <a:solidFill>
                  <a:schemeClr val="tx1"/>
                </a:solidFill>
                <a:latin typeface="Calibri" pitchFamily="34" charset="0"/>
                <a:ea typeface="MS PGothic" pitchFamily="34" charset="-128"/>
              </a:defRPr>
            </a:lvl7pPr>
            <a:lvl8pPr marL="5721350" indent="-2520950" defTabSz="1087438" eaLnBrk="0" fontAlgn="base" hangingPunct="0">
              <a:spcBef>
                <a:spcPct val="0"/>
              </a:spcBef>
              <a:spcAft>
                <a:spcPct val="0"/>
              </a:spcAft>
              <a:defRPr sz="4300">
                <a:solidFill>
                  <a:schemeClr val="tx1"/>
                </a:solidFill>
                <a:latin typeface="Calibri" pitchFamily="34" charset="0"/>
                <a:ea typeface="MS PGothic" pitchFamily="34" charset="-128"/>
              </a:defRPr>
            </a:lvl8pPr>
            <a:lvl9pPr marL="6178550" indent="-2520950" defTabSz="1087438" eaLnBrk="0" fontAlgn="base" hangingPunct="0">
              <a:spcBef>
                <a:spcPct val="0"/>
              </a:spcBef>
              <a:spcAft>
                <a:spcPct val="0"/>
              </a:spcAft>
              <a:defRPr sz="4300">
                <a:solidFill>
                  <a:schemeClr val="tx1"/>
                </a:solidFill>
                <a:latin typeface="Calibri" pitchFamily="34" charset="0"/>
                <a:ea typeface="MS PGothic" pitchFamily="34" charset="-128"/>
              </a:defRPr>
            </a:lvl9pPr>
          </a:lstStyle>
          <a:p>
            <a:pPr eaLnBrk="1" hangingPunct="1">
              <a:lnSpc>
                <a:spcPct val="130000"/>
              </a:lnSpc>
              <a:spcBef>
                <a:spcPct val="20000"/>
              </a:spcBef>
              <a:buFont typeface="Arial" charset="0"/>
              <a:buNone/>
              <a:defRPr/>
            </a:pPr>
            <a:r>
              <a:rPr lang="en-US" altLang="en-US" sz="2800" dirty="0">
                <a:solidFill>
                  <a:schemeClr val="bg1"/>
                </a:solidFill>
                <a:latin typeface="+mn-lt"/>
                <a:cs typeface="Open Sans Light" pitchFamily="34" charset="0"/>
              </a:rPr>
              <a:t>© Crowe &amp; Dunlevy 2024</a:t>
            </a:r>
          </a:p>
        </p:txBody>
      </p:sp>
    </p:spTree>
    <p:extLst>
      <p:ext uri="{BB962C8B-B14F-4D97-AF65-F5344CB8AC3E}">
        <p14:creationId xmlns:p14="http://schemas.microsoft.com/office/powerpoint/2010/main" val="331331088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F4A0A47-297C-3F6A-BCE2-FB06B3306FA8}"/>
              </a:ext>
            </a:extLst>
          </p:cNvPr>
          <p:cNvSpPr>
            <a:spLocks noGrp="1"/>
          </p:cNvSpPr>
          <p:nvPr>
            <p:ph type="body" sz="quarter" idx="12"/>
          </p:nvPr>
        </p:nvSpPr>
        <p:spPr>
          <a:xfrm>
            <a:off x="3490399" y="354806"/>
            <a:ext cx="14306550" cy="1766888"/>
          </a:xfrm>
        </p:spPr>
        <p:txBody>
          <a:bodyPr/>
          <a:lstStyle/>
          <a:p>
            <a:pPr>
              <a:lnSpc>
                <a:spcPct val="100000"/>
              </a:lnSpc>
            </a:pPr>
            <a:r>
              <a:rPr lang="en-US" dirty="0"/>
              <a:t>EEOC PWFA Regulations (cont.)</a:t>
            </a:r>
          </a:p>
        </p:txBody>
      </p:sp>
      <p:sp>
        <p:nvSpPr>
          <p:cNvPr id="3" name="Text Placeholder 2">
            <a:extLst>
              <a:ext uri="{FF2B5EF4-FFF2-40B4-BE49-F238E27FC236}">
                <a16:creationId xmlns:a16="http://schemas.microsoft.com/office/drawing/2014/main" id="{D4739680-ACBA-2E27-9D77-9CE4AA72E7EC}"/>
              </a:ext>
            </a:extLst>
          </p:cNvPr>
          <p:cNvSpPr>
            <a:spLocks noGrp="1"/>
          </p:cNvSpPr>
          <p:nvPr>
            <p:ph type="body" sz="quarter" idx="11"/>
          </p:nvPr>
        </p:nvSpPr>
        <p:spPr>
          <a:xfrm>
            <a:off x="1269626" y="1792242"/>
            <a:ext cx="21590374" cy="10578352"/>
          </a:xfrm>
        </p:spPr>
        <p:txBody>
          <a:bodyPr/>
          <a:lstStyle/>
          <a:p>
            <a:r>
              <a:rPr lang="en-US" dirty="0">
                <a:solidFill>
                  <a:schemeClr val="bg1"/>
                </a:solidFill>
                <a:latin typeface="+mn-lt"/>
              </a:rPr>
              <a:t>Recommendations:</a:t>
            </a:r>
          </a:p>
          <a:p>
            <a:pPr lvl="1"/>
            <a:r>
              <a:rPr lang="en-US" sz="4800" dirty="0">
                <a:latin typeface="+mn-lt"/>
              </a:rPr>
              <a:t>Update policies and practices to ensure there is a process for accommodating applicants and employees with limitations related to pregnancy, childbirth, or related medical conditions.</a:t>
            </a:r>
          </a:p>
          <a:p>
            <a:pPr lvl="1"/>
            <a:r>
              <a:rPr lang="en-US" sz="4800" dirty="0">
                <a:solidFill>
                  <a:schemeClr val="bg1"/>
                </a:solidFill>
                <a:latin typeface="+mn-lt"/>
              </a:rPr>
              <a:t>Ensure there is a policy for accom</a:t>
            </a:r>
            <a:r>
              <a:rPr lang="en-US" sz="4800" dirty="0">
                <a:latin typeface="+mn-lt"/>
              </a:rPr>
              <a:t>modating lactation in the workplace.</a:t>
            </a:r>
          </a:p>
          <a:p>
            <a:pPr lvl="1"/>
            <a:r>
              <a:rPr lang="en-US" sz="4800" dirty="0">
                <a:solidFill>
                  <a:schemeClr val="bg1"/>
                </a:solidFill>
                <a:latin typeface="+mn-lt"/>
              </a:rPr>
              <a:t>Consider your company’s approach to PWFA accommodations, particularly related to the rule’s “predictable assessments,” which are almost always considered reasonable and granted absent a specific finding of unreasonableness or undue hardship.</a:t>
            </a:r>
          </a:p>
          <a:p>
            <a:pPr lvl="1"/>
            <a:r>
              <a:rPr lang="en-US" sz="4800" dirty="0">
                <a:latin typeface="+mn-lt"/>
              </a:rPr>
              <a:t>Train management and HR personnel to ensure awareness of the PWFA.</a:t>
            </a:r>
          </a:p>
          <a:p>
            <a:pPr lvl="1"/>
            <a:r>
              <a:rPr lang="en-US" sz="4800" dirty="0">
                <a:solidFill>
                  <a:schemeClr val="bg1"/>
                </a:solidFill>
                <a:latin typeface="+mn-lt"/>
              </a:rPr>
              <a:t>Post </a:t>
            </a:r>
            <a:r>
              <a:rPr lang="en-US" sz="4800" dirty="0">
                <a:latin typeface="+mn-lt"/>
              </a:rPr>
              <a:t>an updated EEO poster that includes the PWFA.</a:t>
            </a:r>
            <a:endParaRPr lang="en-US" sz="4800" dirty="0">
              <a:solidFill>
                <a:schemeClr val="bg1"/>
              </a:solidFill>
              <a:latin typeface="+mn-lt"/>
            </a:endParaRPr>
          </a:p>
        </p:txBody>
      </p:sp>
      <p:sp>
        <p:nvSpPr>
          <p:cNvPr id="4" name="Subtitle 2">
            <a:extLst>
              <a:ext uri="{FF2B5EF4-FFF2-40B4-BE49-F238E27FC236}">
                <a16:creationId xmlns:a16="http://schemas.microsoft.com/office/drawing/2014/main" id="{E00E25C3-B557-66CD-097F-00435ACF56CE}"/>
              </a:ext>
            </a:extLst>
          </p:cNvPr>
          <p:cNvSpPr txBox="1">
            <a:spLocks/>
          </p:cNvSpPr>
          <p:nvPr/>
        </p:nvSpPr>
        <p:spPr bwMode="auto">
          <a:xfrm>
            <a:off x="96838" y="12936538"/>
            <a:ext cx="24387175" cy="1114425"/>
          </a:xfrm>
          <a:prstGeom prst="rect">
            <a:avLst/>
          </a:prstGeom>
          <a:noFill/>
          <a:ln>
            <a:noFill/>
          </a:ln>
        </p:spPr>
        <p:txBody>
          <a:bodyPr/>
          <a:lstStyle>
            <a:lvl1pPr marL="342900" indent="-342900" eaLnBrk="0" hangingPunct="0">
              <a:defRPr sz="4300">
                <a:solidFill>
                  <a:schemeClr val="tx1"/>
                </a:solidFill>
                <a:latin typeface="Calibri" pitchFamily="34" charset="0"/>
                <a:ea typeface="MS PGothic" pitchFamily="34" charset="-128"/>
              </a:defRPr>
            </a:lvl1pPr>
            <a:lvl2pPr eaLnBrk="0" hangingPunct="0">
              <a:defRPr sz="4300">
                <a:solidFill>
                  <a:schemeClr val="tx1"/>
                </a:solidFill>
                <a:latin typeface="Calibri" pitchFamily="34" charset="0"/>
                <a:ea typeface="MS PGothic" pitchFamily="34" charset="-128"/>
              </a:defRPr>
            </a:lvl2pPr>
            <a:lvl3pPr eaLnBrk="0" hangingPunct="0">
              <a:defRPr sz="4300">
                <a:solidFill>
                  <a:schemeClr val="tx1"/>
                </a:solidFill>
                <a:latin typeface="Calibri" pitchFamily="34" charset="0"/>
                <a:ea typeface="MS PGothic" pitchFamily="34" charset="-128"/>
              </a:defRPr>
            </a:lvl3pPr>
            <a:lvl4pPr eaLnBrk="0" hangingPunct="0">
              <a:defRPr sz="4300">
                <a:solidFill>
                  <a:schemeClr val="tx1"/>
                </a:solidFill>
                <a:latin typeface="Calibri" pitchFamily="34" charset="0"/>
                <a:ea typeface="MS PGothic" pitchFamily="34" charset="-128"/>
              </a:defRPr>
            </a:lvl4pPr>
            <a:lvl5pPr eaLnBrk="0" hangingPunct="0">
              <a:defRPr sz="4300">
                <a:solidFill>
                  <a:schemeClr val="tx1"/>
                </a:solidFill>
                <a:latin typeface="Calibri" pitchFamily="34" charset="0"/>
                <a:ea typeface="MS PGothic" pitchFamily="34" charset="-128"/>
              </a:defRPr>
            </a:lvl5pPr>
            <a:lvl6pPr marL="4806950" indent="-2520950" defTabSz="1087438" eaLnBrk="0" fontAlgn="base" hangingPunct="0">
              <a:spcBef>
                <a:spcPct val="0"/>
              </a:spcBef>
              <a:spcAft>
                <a:spcPct val="0"/>
              </a:spcAft>
              <a:defRPr sz="4300">
                <a:solidFill>
                  <a:schemeClr val="tx1"/>
                </a:solidFill>
                <a:latin typeface="Calibri" pitchFamily="34" charset="0"/>
                <a:ea typeface="MS PGothic" pitchFamily="34" charset="-128"/>
              </a:defRPr>
            </a:lvl6pPr>
            <a:lvl7pPr marL="5264150" indent="-2520950" defTabSz="1087438" eaLnBrk="0" fontAlgn="base" hangingPunct="0">
              <a:spcBef>
                <a:spcPct val="0"/>
              </a:spcBef>
              <a:spcAft>
                <a:spcPct val="0"/>
              </a:spcAft>
              <a:defRPr sz="4300">
                <a:solidFill>
                  <a:schemeClr val="tx1"/>
                </a:solidFill>
                <a:latin typeface="Calibri" pitchFamily="34" charset="0"/>
                <a:ea typeface="MS PGothic" pitchFamily="34" charset="-128"/>
              </a:defRPr>
            </a:lvl7pPr>
            <a:lvl8pPr marL="5721350" indent="-2520950" defTabSz="1087438" eaLnBrk="0" fontAlgn="base" hangingPunct="0">
              <a:spcBef>
                <a:spcPct val="0"/>
              </a:spcBef>
              <a:spcAft>
                <a:spcPct val="0"/>
              </a:spcAft>
              <a:defRPr sz="4300">
                <a:solidFill>
                  <a:schemeClr val="tx1"/>
                </a:solidFill>
                <a:latin typeface="Calibri" pitchFamily="34" charset="0"/>
                <a:ea typeface="MS PGothic" pitchFamily="34" charset="-128"/>
              </a:defRPr>
            </a:lvl8pPr>
            <a:lvl9pPr marL="6178550" indent="-2520950" defTabSz="1087438" eaLnBrk="0" fontAlgn="base" hangingPunct="0">
              <a:spcBef>
                <a:spcPct val="0"/>
              </a:spcBef>
              <a:spcAft>
                <a:spcPct val="0"/>
              </a:spcAft>
              <a:defRPr sz="4300">
                <a:solidFill>
                  <a:schemeClr val="tx1"/>
                </a:solidFill>
                <a:latin typeface="Calibri" pitchFamily="34" charset="0"/>
                <a:ea typeface="MS PGothic" pitchFamily="34" charset="-128"/>
              </a:defRPr>
            </a:lvl9pPr>
          </a:lstStyle>
          <a:p>
            <a:pPr eaLnBrk="1" hangingPunct="1">
              <a:lnSpc>
                <a:spcPct val="130000"/>
              </a:lnSpc>
              <a:spcBef>
                <a:spcPct val="20000"/>
              </a:spcBef>
              <a:buFont typeface="Arial" charset="0"/>
              <a:buNone/>
              <a:defRPr/>
            </a:pPr>
            <a:r>
              <a:rPr lang="en-US" altLang="en-US" sz="2800" dirty="0">
                <a:solidFill>
                  <a:schemeClr val="bg1"/>
                </a:solidFill>
                <a:latin typeface="+mn-lt"/>
                <a:cs typeface="Open Sans Light" pitchFamily="34" charset="0"/>
              </a:rPr>
              <a:t>© Crowe &amp; Dunlevy 2024</a:t>
            </a:r>
          </a:p>
        </p:txBody>
      </p:sp>
    </p:spTree>
    <p:extLst>
      <p:ext uri="{BB962C8B-B14F-4D97-AF65-F5344CB8AC3E}">
        <p14:creationId xmlns:p14="http://schemas.microsoft.com/office/powerpoint/2010/main" val="215161761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91F6104-5D7D-1491-0642-B5C7B879E712}"/>
              </a:ext>
            </a:extLst>
          </p:cNvPr>
          <p:cNvSpPr>
            <a:spLocks noGrp="1"/>
          </p:cNvSpPr>
          <p:nvPr>
            <p:ph type="body" sz="quarter" idx="10"/>
          </p:nvPr>
        </p:nvSpPr>
        <p:spPr/>
        <p:txBody>
          <a:bodyPr/>
          <a:lstStyle/>
          <a:p>
            <a:r>
              <a:rPr lang="en-US" dirty="0"/>
              <a:t>OSHA </a:t>
            </a:r>
          </a:p>
        </p:txBody>
      </p:sp>
    </p:spTree>
    <p:extLst>
      <p:ext uri="{BB962C8B-B14F-4D97-AF65-F5344CB8AC3E}">
        <p14:creationId xmlns:p14="http://schemas.microsoft.com/office/powerpoint/2010/main" val="2679733430"/>
      </p:ext>
    </p:extLst>
  </p:cSld>
  <p:clrMapOvr>
    <a:masterClrMapping/>
  </p:clrMapOvr>
  <p:transition spd="med">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F4A0A47-297C-3F6A-BCE2-FB06B3306FA8}"/>
              </a:ext>
            </a:extLst>
          </p:cNvPr>
          <p:cNvSpPr>
            <a:spLocks noGrp="1"/>
          </p:cNvSpPr>
          <p:nvPr>
            <p:ph type="body" sz="quarter" idx="12"/>
          </p:nvPr>
        </p:nvSpPr>
        <p:spPr>
          <a:xfrm>
            <a:off x="3490399" y="354806"/>
            <a:ext cx="14306550" cy="1766888"/>
          </a:xfrm>
        </p:spPr>
        <p:txBody>
          <a:bodyPr/>
          <a:lstStyle/>
          <a:p>
            <a:pPr>
              <a:lnSpc>
                <a:spcPct val="100000"/>
              </a:lnSpc>
            </a:pPr>
            <a:r>
              <a:rPr lang="en-US" dirty="0"/>
              <a:t>Worker Walk Around Final Rule</a:t>
            </a:r>
          </a:p>
        </p:txBody>
      </p:sp>
      <p:sp>
        <p:nvSpPr>
          <p:cNvPr id="3" name="Text Placeholder 2">
            <a:extLst>
              <a:ext uri="{FF2B5EF4-FFF2-40B4-BE49-F238E27FC236}">
                <a16:creationId xmlns:a16="http://schemas.microsoft.com/office/drawing/2014/main" id="{D4739680-ACBA-2E27-9D77-9CE4AA72E7EC}"/>
              </a:ext>
            </a:extLst>
          </p:cNvPr>
          <p:cNvSpPr>
            <a:spLocks noGrp="1"/>
          </p:cNvSpPr>
          <p:nvPr>
            <p:ph type="body" sz="quarter" idx="11"/>
          </p:nvPr>
        </p:nvSpPr>
        <p:spPr>
          <a:xfrm>
            <a:off x="1269626" y="2782842"/>
            <a:ext cx="21590374" cy="10578352"/>
          </a:xfrm>
        </p:spPr>
        <p:txBody>
          <a:bodyPr/>
          <a:lstStyle/>
          <a:p>
            <a:r>
              <a:rPr lang="en-US" dirty="0">
                <a:solidFill>
                  <a:schemeClr val="bg1"/>
                </a:solidFill>
                <a:latin typeface="+mn-lt"/>
              </a:rPr>
              <a:t>Under Section 8(e) of the Occupational Safety and Health Act, employees and employers are permitted to have a representative accompany OSHA Compliance Officers during physical inspections of worksites as part of OSHA inspections.</a:t>
            </a:r>
          </a:p>
          <a:p>
            <a:r>
              <a:rPr lang="en-US" dirty="0">
                <a:solidFill>
                  <a:schemeClr val="bg1"/>
                </a:solidFill>
                <a:latin typeface="+mn-lt"/>
              </a:rPr>
              <a:t>April 1, 2024, OSHA clarified its final rule regarding the rights of employees to authorize a representative to accompany an OSHA Compliance Officer during walk arounds.</a:t>
            </a:r>
          </a:p>
          <a:p>
            <a:r>
              <a:rPr lang="en-US" dirty="0">
                <a:solidFill>
                  <a:schemeClr val="bg1"/>
                </a:solidFill>
                <a:latin typeface="+mn-lt"/>
              </a:rPr>
              <a:t>The final rule now permits the employee to authorize another employee or . . . a </a:t>
            </a:r>
            <a:r>
              <a:rPr lang="en-US" u="sng" dirty="0">
                <a:solidFill>
                  <a:schemeClr val="bg1"/>
                </a:solidFill>
                <a:latin typeface="+mn-lt"/>
              </a:rPr>
              <a:t>non-employee!</a:t>
            </a:r>
            <a:endParaRPr lang="en-US" dirty="0">
              <a:solidFill>
                <a:schemeClr val="bg1"/>
              </a:solidFill>
              <a:latin typeface="+mn-lt"/>
            </a:endParaRPr>
          </a:p>
          <a:p>
            <a:endParaRPr lang="en-US" dirty="0">
              <a:solidFill>
                <a:schemeClr val="bg1"/>
              </a:solidFill>
              <a:latin typeface="+mn-lt"/>
            </a:endParaRPr>
          </a:p>
        </p:txBody>
      </p:sp>
      <p:sp>
        <p:nvSpPr>
          <p:cNvPr id="4" name="Subtitle 2">
            <a:extLst>
              <a:ext uri="{FF2B5EF4-FFF2-40B4-BE49-F238E27FC236}">
                <a16:creationId xmlns:a16="http://schemas.microsoft.com/office/drawing/2014/main" id="{E00E25C3-B557-66CD-097F-00435ACF56CE}"/>
              </a:ext>
            </a:extLst>
          </p:cNvPr>
          <p:cNvSpPr txBox="1">
            <a:spLocks/>
          </p:cNvSpPr>
          <p:nvPr/>
        </p:nvSpPr>
        <p:spPr bwMode="auto">
          <a:xfrm>
            <a:off x="96838" y="12936538"/>
            <a:ext cx="24387175" cy="1114425"/>
          </a:xfrm>
          <a:prstGeom prst="rect">
            <a:avLst/>
          </a:prstGeom>
          <a:noFill/>
          <a:ln>
            <a:noFill/>
          </a:ln>
        </p:spPr>
        <p:txBody>
          <a:bodyPr/>
          <a:lstStyle>
            <a:lvl1pPr marL="342900" indent="-342900" eaLnBrk="0" hangingPunct="0">
              <a:defRPr sz="4300">
                <a:solidFill>
                  <a:schemeClr val="tx1"/>
                </a:solidFill>
                <a:latin typeface="Calibri" pitchFamily="34" charset="0"/>
                <a:ea typeface="MS PGothic" pitchFamily="34" charset="-128"/>
              </a:defRPr>
            </a:lvl1pPr>
            <a:lvl2pPr eaLnBrk="0" hangingPunct="0">
              <a:defRPr sz="4300">
                <a:solidFill>
                  <a:schemeClr val="tx1"/>
                </a:solidFill>
                <a:latin typeface="Calibri" pitchFamily="34" charset="0"/>
                <a:ea typeface="MS PGothic" pitchFamily="34" charset="-128"/>
              </a:defRPr>
            </a:lvl2pPr>
            <a:lvl3pPr eaLnBrk="0" hangingPunct="0">
              <a:defRPr sz="4300">
                <a:solidFill>
                  <a:schemeClr val="tx1"/>
                </a:solidFill>
                <a:latin typeface="Calibri" pitchFamily="34" charset="0"/>
                <a:ea typeface="MS PGothic" pitchFamily="34" charset="-128"/>
              </a:defRPr>
            </a:lvl3pPr>
            <a:lvl4pPr eaLnBrk="0" hangingPunct="0">
              <a:defRPr sz="4300">
                <a:solidFill>
                  <a:schemeClr val="tx1"/>
                </a:solidFill>
                <a:latin typeface="Calibri" pitchFamily="34" charset="0"/>
                <a:ea typeface="MS PGothic" pitchFamily="34" charset="-128"/>
              </a:defRPr>
            </a:lvl4pPr>
            <a:lvl5pPr eaLnBrk="0" hangingPunct="0">
              <a:defRPr sz="4300">
                <a:solidFill>
                  <a:schemeClr val="tx1"/>
                </a:solidFill>
                <a:latin typeface="Calibri" pitchFamily="34" charset="0"/>
                <a:ea typeface="MS PGothic" pitchFamily="34" charset="-128"/>
              </a:defRPr>
            </a:lvl5pPr>
            <a:lvl6pPr marL="4806950" indent="-2520950" defTabSz="1087438" eaLnBrk="0" fontAlgn="base" hangingPunct="0">
              <a:spcBef>
                <a:spcPct val="0"/>
              </a:spcBef>
              <a:spcAft>
                <a:spcPct val="0"/>
              </a:spcAft>
              <a:defRPr sz="4300">
                <a:solidFill>
                  <a:schemeClr val="tx1"/>
                </a:solidFill>
                <a:latin typeface="Calibri" pitchFamily="34" charset="0"/>
                <a:ea typeface="MS PGothic" pitchFamily="34" charset="-128"/>
              </a:defRPr>
            </a:lvl6pPr>
            <a:lvl7pPr marL="5264150" indent="-2520950" defTabSz="1087438" eaLnBrk="0" fontAlgn="base" hangingPunct="0">
              <a:spcBef>
                <a:spcPct val="0"/>
              </a:spcBef>
              <a:spcAft>
                <a:spcPct val="0"/>
              </a:spcAft>
              <a:defRPr sz="4300">
                <a:solidFill>
                  <a:schemeClr val="tx1"/>
                </a:solidFill>
                <a:latin typeface="Calibri" pitchFamily="34" charset="0"/>
                <a:ea typeface="MS PGothic" pitchFamily="34" charset="-128"/>
              </a:defRPr>
            </a:lvl7pPr>
            <a:lvl8pPr marL="5721350" indent="-2520950" defTabSz="1087438" eaLnBrk="0" fontAlgn="base" hangingPunct="0">
              <a:spcBef>
                <a:spcPct val="0"/>
              </a:spcBef>
              <a:spcAft>
                <a:spcPct val="0"/>
              </a:spcAft>
              <a:defRPr sz="4300">
                <a:solidFill>
                  <a:schemeClr val="tx1"/>
                </a:solidFill>
                <a:latin typeface="Calibri" pitchFamily="34" charset="0"/>
                <a:ea typeface="MS PGothic" pitchFamily="34" charset="-128"/>
              </a:defRPr>
            </a:lvl8pPr>
            <a:lvl9pPr marL="6178550" indent="-2520950" defTabSz="1087438" eaLnBrk="0" fontAlgn="base" hangingPunct="0">
              <a:spcBef>
                <a:spcPct val="0"/>
              </a:spcBef>
              <a:spcAft>
                <a:spcPct val="0"/>
              </a:spcAft>
              <a:defRPr sz="4300">
                <a:solidFill>
                  <a:schemeClr val="tx1"/>
                </a:solidFill>
                <a:latin typeface="Calibri" pitchFamily="34" charset="0"/>
                <a:ea typeface="MS PGothic" pitchFamily="34" charset="-128"/>
              </a:defRPr>
            </a:lvl9pPr>
          </a:lstStyle>
          <a:p>
            <a:pPr eaLnBrk="1" hangingPunct="1">
              <a:lnSpc>
                <a:spcPct val="130000"/>
              </a:lnSpc>
              <a:spcBef>
                <a:spcPct val="20000"/>
              </a:spcBef>
              <a:buFont typeface="Arial" charset="0"/>
              <a:buNone/>
              <a:defRPr/>
            </a:pPr>
            <a:r>
              <a:rPr lang="en-US" altLang="en-US" sz="2800" dirty="0">
                <a:solidFill>
                  <a:schemeClr val="bg1"/>
                </a:solidFill>
                <a:latin typeface="+mn-lt"/>
                <a:cs typeface="Open Sans Light" pitchFamily="34" charset="0"/>
              </a:rPr>
              <a:t>© Crowe &amp; Dunlevy 2024</a:t>
            </a:r>
          </a:p>
        </p:txBody>
      </p:sp>
    </p:spTree>
    <p:extLst>
      <p:ext uri="{BB962C8B-B14F-4D97-AF65-F5344CB8AC3E}">
        <p14:creationId xmlns:p14="http://schemas.microsoft.com/office/powerpoint/2010/main" val="177927256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F4A0A47-297C-3F6A-BCE2-FB06B3306FA8}"/>
              </a:ext>
            </a:extLst>
          </p:cNvPr>
          <p:cNvSpPr>
            <a:spLocks noGrp="1"/>
          </p:cNvSpPr>
          <p:nvPr>
            <p:ph type="body" sz="quarter" idx="12"/>
          </p:nvPr>
        </p:nvSpPr>
        <p:spPr>
          <a:xfrm>
            <a:off x="3490399" y="354806"/>
            <a:ext cx="14306550" cy="1766888"/>
          </a:xfrm>
        </p:spPr>
        <p:txBody>
          <a:bodyPr/>
          <a:lstStyle/>
          <a:p>
            <a:pPr>
              <a:lnSpc>
                <a:spcPct val="100000"/>
              </a:lnSpc>
            </a:pPr>
            <a:r>
              <a:rPr lang="en-US" dirty="0"/>
              <a:t>Worker Walk Around Final Rule (cont.)</a:t>
            </a:r>
          </a:p>
        </p:txBody>
      </p:sp>
      <p:sp>
        <p:nvSpPr>
          <p:cNvPr id="3" name="Text Placeholder 2">
            <a:extLst>
              <a:ext uri="{FF2B5EF4-FFF2-40B4-BE49-F238E27FC236}">
                <a16:creationId xmlns:a16="http://schemas.microsoft.com/office/drawing/2014/main" id="{D4739680-ACBA-2E27-9D77-9CE4AA72E7EC}"/>
              </a:ext>
            </a:extLst>
          </p:cNvPr>
          <p:cNvSpPr>
            <a:spLocks noGrp="1"/>
          </p:cNvSpPr>
          <p:nvPr>
            <p:ph type="body" sz="quarter" idx="11"/>
          </p:nvPr>
        </p:nvSpPr>
        <p:spPr>
          <a:xfrm>
            <a:off x="1269626" y="2782842"/>
            <a:ext cx="21590374" cy="10578352"/>
          </a:xfrm>
        </p:spPr>
        <p:txBody>
          <a:bodyPr/>
          <a:lstStyle/>
          <a:p>
            <a:r>
              <a:rPr lang="en-US" dirty="0">
                <a:solidFill>
                  <a:schemeClr val="bg1"/>
                </a:solidFill>
                <a:latin typeface="+mn-lt"/>
              </a:rPr>
              <a:t>Limitations on the rule?  Yes, fortunately!</a:t>
            </a:r>
          </a:p>
          <a:p>
            <a:pPr lvl="1"/>
            <a:r>
              <a:rPr lang="en-US" sz="4800" dirty="0">
                <a:latin typeface="+mn-lt"/>
              </a:rPr>
              <a:t>The non-employee must be reasonably necessary to the conduct of the inspection.</a:t>
            </a:r>
            <a:endParaRPr lang="en-US" sz="4800" dirty="0">
              <a:solidFill>
                <a:schemeClr val="bg1"/>
              </a:solidFill>
              <a:latin typeface="+mn-lt"/>
            </a:endParaRPr>
          </a:p>
          <a:p>
            <a:r>
              <a:rPr lang="en-US" dirty="0">
                <a:solidFill>
                  <a:schemeClr val="bg1"/>
                </a:solidFill>
                <a:latin typeface="+mn-lt"/>
              </a:rPr>
              <a:t>Compliance Officer decides who is “reasonably necessary.”</a:t>
            </a:r>
          </a:p>
          <a:p>
            <a:r>
              <a:rPr lang="en-US" dirty="0">
                <a:solidFill>
                  <a:schemeClr val="bg1"/>
                </a:solidFill>
                <a:latin typeface="+mn-lt"/>
              </a:rPr>
              <a:t>If you are going to object, focus your objection on the qualifications of the third-party, and raise your concerns with the Compliance Officer immediately.</a:t>
            </a:r>
          </a:p>
          <a:p>
            <a:r>
              <a:rPr lang="en-US" dirty="0">
                <a:solidFill>
                  <a:schemeClr val="bg1"/>
                </a:solidFill>
                <a:latin typeface="+mn-lt"/>
              </a:rPr>
              <a:t>How does this impact you?</a:t>
            </a:r>
          </a:p>
          <a:p>
            <a:pPr lvl="1"/>
            <a:r>
              <a:rPr lang="en-US" sz="4800" dirty="0">
                <a:latin typeface="+mn-lt"/>
              </a:rPr>
              <a:t>Employers should take steps to safeguard confidential information and trade secrets from non-employee representatives during walk arounds.</a:t>
            </a:r>
            <a:endParaRPr lang="en-US" sz="4800" dirty="0">
              <a:solidFill>
                <a:schemeClr val="bg1"/>
              </a:solidFill>
              <a:latin typeface="+mn-lt"/>
            </a:endParaRPr>
          </a:p>
        </p:txBody>
      </p:sp>
      <p:sp>
        <p:nvSpPr>
          <p:cNvPr id="4" name="Subtitle 2">
            <a:extLst>
              <a:ext uri="{FF2B5EF4-FFF2-40B4-BE49-F238E27FC236}">
                <a16:creationId xmlns:a16="http://schemas.microsoft.com/office/drawing/2014/main" id="{E00E25C3-B557-66CD-097F-00435ACF56CE}"/>
              </a:ext>
            </a:extLst>
          </p:cNvPr>
          <p:cNvSpPr txBox="1">
            <a:spLocks/>
          </p:cNvSpPr>
          <p:nvPr/>
        </p:nvSpPr>
        <p:spPr bwMode="auto">
          <a:xfrm>
            <a:off x="96838" y="12936538"/>
            <a:ext cx="24387175" cy="1114425"/>
          </a:xfrm>
          <a:prstGeom prst="rect">
            <a:avLst/>
          </a:prstGeom>
          <a:noFill/>
          <a:ln>
            <a:noFill/>
          </a:ln>
        </p:spPr>
        <p:txBody>
          <a:bodyPr/>
          <a:lstStyle>
            <a:lvl1pPr marL="342900" indent="-342900" eaLnBrk="0" hangingPunct="0">
              <a:defRPr sz="4300">
                <a:solidFill>
                  <a:schemeClr val="tx1"/>
                </a:solidFill>
                <a:latin typeface="Calibri" pitchFamily="34" charset="0"/>
                <a:ea typeface="MS PGothic" pitchFamily="34" charset="-128"/>
              </a:defRPr>
            </a:lvl1pPr>
            <a:lvl2pPr eaLnBrk="0" hangingPunct="0">
              <a:defRPr sz="4300">
                <a:solidFill>
                  <a:schemeClr val="tx1"/>
                </a:solidFill>
                <a:latin typeface="Calibri" pitchFamily="34" charset="0"/>
                <a:ea typeface="MS PGothic" pitchFamily="34" charset="-128"/>
              </a:defRPr>
            </a:lvl2pPr>
            <a:lvl3pPr eaLnBrk="0" hangingPunct="0">
              <a:defRPr sz="4300">
                <a:solidFill>
                  <a:schemeClr val="tx1"/>
                </a:solidFill>
                <a:latin typeface="Calibri" pitchFamily="34" charset="0"/>
                <a:ea typeface="MS PGothic" pitchFamily="34" charset="-128"/>
              </a:defRPr>
            </a:lvl3pPr>
            <a:lvl4pPr eaLnBrk="0" hangingPunct="0">
              <a:defRPr sz="4300">
                <a:solidFill>
                  <a:schemeClr val="tx1"/>
                </a:solidFill>
                <a:latin typeface="Calibri" pitchFamily="34" charset="0"/>
                <a:ea typeface="MS PGothic" pitchFamily="34" charset="-128"/>
              </a:defRPr>
            </a:lvl4pPr>
            <a:lvl5pPr eaLnBrk="0" hangingPunct="0">
              <a:defRPr sz="4300">
                <a:solidFill>
                  <a:schemeClr val="tx1"/>
                </a:solidFill>
                <a:latin typeface="Calibri" pitchFamily="34" charset="0"/>
                <a:ea typeface="MS PGothic" pitchFamily="34" charset="-128"/>
              </a:defRPr>
            </a:lvl5pPr>
            <a:lvl6pPr marL="4806950" indent="-2520950" defTabSz="1087438" eaLnBrk="0" fontAlgn="base" hangingPunct="0">
              <a:spcBef>
                <a:spcPct val="0"/>
              </a:spcBef>
              <a:spcAft>
                <a:spcPct val="0"/>
              </a:spcAft>
              <a:defRPr sz="4300">
                <a:solidFill>
                  <a:schemeClr val="tx1"/>
                </a:solidFill>
                <a:latin typeface="Calibri" pitchFamily="34" charset="0"/>
                <a:ea typeface="MS PGothic" pitchFamily="34" charset="-128"/>
              </a:defRPr>
            </a:lvl6pPr>
            <a:lvl7pPr marL="5264150" indent="-2520950" defTabSz="1087438" eaLnBrk="0" fontAlgn="base" hangingPunct="0">
              <a:spcBef>
                <a:spcPct val="0"/>
              </a:spcBef>
              <a:spcAft>
                <a:spcPct val="0"/>
              </a:spcAft>
              <a:defRPr sz="4300">
                <a:solidFill>
                  <a:schemeClr val="tx1"/>
                </a:solidFill>
                <a:latin typeface="Calibri" pitchFamily="34" charset="0"/>
                <a:ea typeface="MS PGothic" pitchFamily="34" charset="-128"/>
              </a:defRPr>
            </a:lvl7pPr>
            <a:lvl8pPr marL="5721350" indent="-2520950" defTabSz="1087438" eaLnBrk="0" fontAlgn="base" hangingPunct="0">
              <a:spcBef>
                <a:spcPct val="0"/>
              </a:spcBef>
              <a:spcAft>
                <a:spcPct val="0"/>
              </a:spcAft>
              <a:defRPr sz="4300">
                <a:solidFill>
                  <a:schemeClr val="tx1"/>
                </a:solidFill>
                <a:latin typeface="Calibri" pitchFamily="34" charset="0"/>
                <a:ea typeface="MS PGothic" pitchFamily="34" charset="-128"/>
              </a:defRPr>
            </a:lvl8pPr>
            <a:lvl9pPr marL="6178550" indent="-2520950" defTabSz="1087438" eaLnBrk="0" fontAlgn="base" hangingPunct="0">
              <a:spcBef>
                <a:spcPct val="0"/>
              </a:spcBef>
              <a:spcAft>
                <a:spcPct val="0"/>
              </a:spcAft>
              <a:defRPr sz="4300">
                <a:solidFill>
                  <a:schemeClr val="tx1"/>
                </a:solidFill>
                <a:latin typeface="Calibri" pitchFamily="34" charset="0"/>
                <a:ea typeface="MS PGothic" pitchFamily="34" charset="-128"/>
              </a:defRPr>
            </a:lvl9pPr>
          </a:lstStyle>
          <a:p>
            <a:pPr eaLnBrk="1" hangingPunct="1">
              <a:lnSpc>
                <a:spcPct val="130000"/>
              </a:lnSpc>
              <a:spcBef>
                <a:spcPct val="20000"/>
              </a:spcBef>
              <a:buFont typeface="Arial" charset="0"/>
              <a:buNone/>
              <a:defRPr/>
            </a:pPr>
            <a:r>
              <a:rPr lang="en-US" altLang="en-US" sz="2800" dirty="0">
                <a:solidFill>
                  <a:schemeClr val="bg1"/>
                </a:solidFill>
                <a:latin typeface="+mn-lt"/>
                <a:cs typeface="Open Sans Light" pitchFamily="34" charset="0"/>
              </a:rPr>
              <a:t>© Crowe &amp; Dunlevy 2024</a:t>
            </a:r>
          </a:p>
        </p:txBody>
      </p:sp>
    </p:spTree>
    <p:extLst>
      <p:ext uri="{BB962C8B-B14F-4D97-AF65-F5344CB8AC3E}">
        <p14:creationId xmlns:p14="http://schemas.microsoft.com/office/powerpoint/2010/main" val="217376053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F4A0A47-297C-3F6A-BCE2-FB06B3306FA8}"/>
              </a:ext>
            </a:extLst>
          </p:cNvPr>
          <p:cNvSpPr>
            <a:spLocks noGrp="1"/>
          </p:cNvSpPr>
          <p:nvPr>
            <p:ph type="body" sz="quarter" idx="12"/>
          </p:nvPr>
        </p:nvSpPr>
        <p:spPr>
          <a:xfrm>
            <a:off x="3490399" y="354806"/>
            <a:ext cx="14306550" cy="1766888"/>
          </a:xfrm>
        </p:spPr>
        <p:txBody>
          <a:bodyPr/>
          <a:lstStyle/>
          <a:p>
            <a:pPr>
              <a:lnSpc>
                <a:spcPct val="100000"/>
              </a:lnSpc>
            </a:pPr>
            <a:r>
              <a:rPr lang="en-US" dirty="0"/>
              <a:t>Heat Injury and Illness Prevention Proposed Rule</a:t>
            </a:r>
          </a:p>
        </p:txBody>
      </p:sp>
      <p:sp>
        <p:nvSpPr>
          <p:cNvPr id="3" name="Text Placeholder 2">
            <a:extLst>
              <a:ext uri="{FF2B5EF4-FFF2-40B4-BE49-F238E27FC236}">
                <a16:creationId xmlns:a16="http://schemas.microsoft.com/office/drawing/2014/main" id="{D4739680-ACBA-2E27-9D77-9CE4AA72E7EC}"/>
              </a:ext>
            </a:extLst>
          </p:cNvPr>
          <p:cNvSpPr>
            <a:spLocks noGrp="1"/>
          </p:cNvSpPr>
          <p:nvPr>
            <p:ph type="body" sz="quarter" idx="11"/>
          </p:nvPr>
        </p:nvSpPr>
        <p:spPr>
          <a:xfrm>
            <a:off x="1269626" y="3137648"/>
            <a:ext cx="21590374" cy="10578352"/>
          </a:xfrm>
        </p:spPr>
        <p:txBody>
          <a:bodyPr/>
          <a:lstStyle/>
          <a:p>
            <a:r>
              <a:rPr lang="en-US" dirty="0">
                <a:solidFill>
                  <a:schemeClr val="bg1"/>
                </a:solidFill>
                <a:latin typeface="+mn-lt"/>
              </a:rPr>
              <a:t>OSHA proposed rule that will require employers to develop protective measures to prevent heat-related injuries and death.</a:t>
            </a:r>
          </a:p>
          <a:p>
            <a:r>
              <a:rPr lang="en-US" dirty="0">
                <a:solidFill>
                  <a:schemeClr val="bg1"/>
                </a:solidFill>
                <a:latin typeface="+mn-lt"/>
              </a:rPr>
              <a:t>Two-tiered process:</a:t>
            </a:r>
          </a:p>
          <a:p>
            <a:pPr lvl="1"/>
            <a:r>
              <a:rPr lang="en-US" sz="4800" dirty="0">
                <a:latin typeface="+mn-lt"/>
              </a:rPr>
              <a:t>First threshold – Combined temperature and relative humidity reaches 80 degrees for more than fifteen minutes in any given sixty-minute period, the employer is required to provide drinking water and rest breaks.</a:t>
            </a:r>
          </a:p>
          <a:p>
            <a:pPr lvl="1"/>
            <a:r>
              <a:rPr lang="en-US" sz="4800" dirty="0">
                <a:solidFill>
                  <a:schemeClr val="bg1"/>
                </a:solidFill>
                <a:latin typeface="+mn-lt"/>
              </a:rPr>
              <a:t>Second threshold – When the heat index reaches 90 degrees (“high heat trigger”), the employer is required to provide </a:t>
            </a:r>
            <a:r>
              <a:rPr lang="en-US" sz="4800" dirty="0">
                <a:latin typeface="+mn-lt"/>
              </a:rPr>
              <a:t>minimum paid breaks of at least 15 minutes and to actively monitor employees for signs heat-related stress or symptoms</a:t>
            </a:r>
            <a:endParaRPr lang="en-US" sz="4800" dirty="0">
              <a:solidFill>
                <a:schemeClr val="bg1"/>
              </a:solidFill>
              <a:latin typeface="+mn-lt"/>
            </a:endParaRPr>
          </a:p>
        </p:txBody>
      </p:sp>
      <p:sp>
        <p:nvSpPr>
          <p:cNvPr id="4" name="Subtitle 2">
            <a:extLst>
              <a:ext uri="{FF2B5EF4-FFF2-40B4-BE49-F238E27FC236}">
                <a16:creationId xmlns:a16="http://schemas.microsoft.com/office/drawing/2014/main" id="{E00E25C3-B557-66CD-097F-00435ACF56CE}"/>
              </a:ext>
            </a:extLst>
          </p:cNvPr>
          <p:cNvSpPr txBox="1">
            <a:spLocks/>
          </p:cNvSpPr>
          <p:nvPr/>
        </p:nvSpPr>
        <p:spPr bwMode="auto">
          <a:xfrm>
            <a:off x="96838" y="12936538"/>
            <a:ext cx="24387175" cy="1114425"/>
          </a:xfrm>
          <a:prstGeom prst="rect">
            <a:avLst/>
          </a:prstGeom>
          <a:noFill/>
          <a:ln>
            <a:noFill/>
          </a:ln>
        </p:spPr>
        <p:txBody>
          <a:bodyPr/>
          <a:lstStyle>
            <a:lvl1pPr marL="342900" indent="-342900" eaLnBrk="0" hangingPunct="0">
              <a:defRPr sz="4300">
                <a:solidFill>
                  <a:schemeClr val="tx1"/>
                </a:solidFill>
                <a:latin typeface="Calibri" pitchFamily="34" charset="0"/>
                <a:ea typeface="MS PGothic" pitchFamily="34" charset="-128"/>
              </a:defRPr>
            </a:lvl1pPr>
            <a:lvl2pPr eaLnBrk="0" hangingPunct="0">
              <a:defRPr sz="4300">
                <a:solidFill>
                  <a:schemeClr val="tx1"/>
                </a:solidFill>
                <a:latin typeface="Calibri" pitchFamily="34" charset="0"/>
                <a:ea typeface="MS PGothic" pitchFamily="34" charset="-128"/>
              </a:defRPr>
            </a:lvl2pPr>
            <a:lvl3pPr eaLnBrk="0" hangingPunct="0">
              <a:defRPr sz="4300">
                <a:solidFill>
                  <a:schemeClr val="tx1"/>
                </a:solidFill>
                <a:latin typeface="Calibri" pitchFamily="34" charset="0"/>
                <a:ea typeface="MS PGothic" pitchFamily="34" charset="-128"/>
              </a:defRPr>
            </a:lvl3pPr>
            <a:lvl4pPr eaLnBrk="0" hangingPunct="0">
              <a:defRPr sz="4300">
                <a:solidFill>
                  <a:schemeClr val="tx1"/>
                </a:solidFill>
                <a:latin typeface="Calibri" pitchFamily="34" charset="0"/>
                <a:ea typeface="MS PGothic" pitchFamily="34" charset="-128"/>
              </a:defRPr>
            </a:lvl4pPr>
            <a:lvl5pPr eaLnBrk="0" hangingPunct="0">
              <a:defRPr sz="4300">
                <a:solidFill>
                  <a:schemeClr val="tx1"/>
                </a:solidFill>
                <a:latin typeface="Calibri" pitchFamily="34" charset="0"/>
                <a:ea typeface="MS PGothic" pitchFamily="34" charset="-128"/>
              </a:defRPr>
            </a:lvl5pPr>
            <a:lvl6pPr marL="4806950" indent="-2520950" defTabSz="1087438" eaLnBrk="0" fontAlgn="base" hangingPunct="0">
              <a:spcBef>
                <a:spcPct val="0"/>
              </a:spcBef>
              <a:spcAft>
                <a:spcPct val="0"/>
              </a:spcAft>
              <a:defRPr sz="4300">
                <a:solidFill>
                  <a:schemeClr val="tx1"/>
                </a:solidFill>
                <a:latin typeface="Calibri" pitchFamily="34" charset="0"/>
                <a:ea typeface="MS PGothic" pitchFamily="34" charset="-128"/>
              </a:defRPr>
            </a:lvl6pPr>
            <a:lvl7pPr marL="5264150" indent="-2520950" defTabSz="1087438" eaLnBrk="0" fontAlgn="base" hangingPunct="0">
              <a:spcBef>
                <a:spcPct val="0"/>
              </a:spcBef>
              <a:spcAft>
                <a:spcPct val="0"/>
              </a:spcAft>
              <a:defRPr sz="4300">
                <a:solidFill>
                  <a:schemeClr val="tx1"/>
                </a:solidFill>
                <a:latin typeface="Calibri" pitchFamily="34" charset="0"/>
                <a:ea typeface="MS PGothic" pitchFamily="34" charset="-128"/>
              </a:defRPr>
            </a:lvl7pPr>
            <a:lvl8pPr marL="5721350" indent="-2520950" defTabSz="1087438" eaLnBrk="0" fontAlgn="base" hangingPunct="0">
              <a:spcBef>
                <a:spcPct val="0"/>
              </a:spcBef>
              <a:spcAft>
                <a:spcPct val="0"/>
              </a:spcAft>
              <a:defRPr sz="4300">
                <a:solidFill>
                  <a:schemeClr val="tx1"/>
                </a:solidFill>
                <a:latin typeface="Calibri" pitchFamily="34" charset="0"/>
                <a:ea typeface="MS PGothic" pitchFamily="34" charset="-128"/>
              </a:defRPr>
            </a:lvl8pPr>
            <a:lvl9pPr marL="6178550" indent="-2520950" defTabSz="1087438" eaLnBrk="0" fontAlgn="base" hangingPunct="0">
              <a:spcBef>
                <a:spcPct val="0"/>
              </a:spcBef>
              <a:spcAft>
                <a:spcPct val="0"/>
              </a:spcAft>
              <a:defRPr sz="4300">
                <a:solidFill>
                  <a:schemeClr val="tx1"/>
                </a:solidFill>
                <a:latin typeface="Calibri" pitchFamily="34" charset="0"/>
                <a:ea typeface="MS PGothic" pitchFamily="34" charset="-128"/>
              </a:defRPr>
            </a:lvl9pPr>
          </a:lstStyle>
          <a:p>
            <a:pPr eaLnBrk="1" hangingPunct="1">
              <a:lnSpc>
                <a:spcPct val="130000"/>
              </a:lnSpc>
              <a:spcBef>
                <a:spcPct val="20000"/>
              </a:spcBef>
              <a:buFont typeface="Arial" charset="0"/>
              <a:buNone/>
              <a:defRPr/>
            </a:pPr>
            <a:r>
              <a:rPr lang="en-US" altLang="en-US" sz="2800" dirty="0">
                <a:solidFill>
                  <a:schemeClr val="bg1"/>
                </a:solidFill>
                <a:latin typeface="+mn-lt"/>
                <a:cs typeface="Open Sans Light" pitchFamily="34" charset="0"/>
              </a:rPr>
              <a:t>© Crowe &amp; Dunlevy 2024</a:t>
            </a:r>
          </a:p>
        </p:txBody>
      </p:sp>
    </p:spTree>
    <p:extLst>
      <p:ext uri="{BB962C8B-B14F-4D97-AF65-F5344CB8AC3E}">
        <p14:creationId xmlns:p14="http://schemas.microsoft.com/office/powerpoint/2010/main" val="40042845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F4A0A47-297C-3F6A-BCE2-FB06B3306FA8}"/>
              </a:ext>
            </a:extLst>
          </p:cNvPr>
          <p:cNvSpPr>
            <a:spLocks noGrp="1"/>
          </p:cNvSpPr>
          <p:nvPr>
            <p:ph type="body" sz="quarter" idx="12"/>
          </p:nvPr>
        </p:nvSpPr>
        <p:spPr>
          <a:xfrm>
            <a:off x="3490399" y="354806"/>
            <a:ext cx="14306550" cy="1766888"/>
          </a:xfrm>
        </p:spPr>
        <p:txBody>
          <a:bodyPr/>
          <a:lstStyle/>
          <a:p>
            <a:pPr>
              <a:lnSpc>
                <a:spcPct val="100000"/>
              </a:lnSpc>
            </a:pPr>
            <a:r>
              <a:rPr lang="en-US" dirty="0"/>
              <a:t>HIIPP Proposed Rule (cont.)</a:t>
            </a:r>
          </a:p>
        </p:txBody>
      </p:sp>
      <p:sp>
        <p:nvSpPr>
          <p:cNvPr id="3" name="Text Placeholder 2">
            <a:extLst>
              <a:ext uri="{FF2B5EF4-FFF2-40B4-BE49-F238E27FC236}">
                <a16:creationId xmlns:a16="http://schemas.microsoft.com/office/drawing/2014/main" id="{D4739680-ACBA-2E27-9D77-9CE4AA72E7EC}"/>
              </a:ext>
            </a:extLst>
          </p:cNvPr>
          <p:cNvSpPr>
            <a:spLocks noGrp="1"/>
          </p:cNvSpPr>
          <p:nvPr>
            <p:ph type="body" sz="quarter" idx="11"/>
          </p:nvPr>
        </p:nvSpPr>
        <p:spPr>
          <a:xfrm>
            <a:off x="1269626" y="3137648"/>
            <a:ext cx="21590374" cy="10578352"/>
          </a:xfrm>
        </p:spPr>
        <p:txBody>
          <a:bodyPr/>
          <a:lstStyle/>
          <a:p>
            <a:r>
              <a:rPr lang="en-US" dirty="0">
                <a:solidFill>
                  <a:schemeClr val="bg1"/>
                </a:solidFill>
                <a:latin typeface="+mn-lt"/>
              </a:rPr>
              <a:t>Proposed Rule sets forth a written HIIPP requirement for employers with 10 or more employees:</a:t>
            </a:r>
          </a:p>
          <a:p>
            <a:pPr lvl="1"/>
            <a:r>
              <a:rPr lang="en-US" sz="4800" dirty="0">
                <a:solidFill>
                  <a:schemeClr val="bg1"/>
                </a:solidFill>
                <a:latin typeface="+mn-lt"/>
              </a:rPr>
              <a:t>a “comprehensive list of the types of work activities covered by the </a:t>
            </a:r>
            <a:r>
              <a:rPr lang="en-US" sz="4800" dirty="0">
                <a:latin typeface="+mn-lt"/>
              </a:rPr>
              <a:t>HIIPP”;</a:t>
            </a:r>
          </a:p>
          <a:p>
            <a:pPr lvl="1"/>
            <a:r>
              <a:rPr lang="en-US" sz="4800" dirty="0">
                <a:latin typeface="+mn-lt"/>
              </a:rPr>
              <a:t>a description of how the employer complies with the OSHA standard;</a:t>
            </a:r>
          </a:p>
          <a:p>
            <a:pPr lvl="1"/>
            <a:r>
              <a:rPr lang="en-US" sz="4800" dirty="0">
                <a:solidFill>
                  <a:schemeClr val="bg1"/>
                </a:solidFill>
                <a:latin typeface="+mn-lt"/>
              </a:rPr>
              <a:t>The means the employer will use to monitor te</a:t>
            </a:r>
            <a:r>
              <a:rPr lang="en-US" sz="4800" dirty="0">
                <a:latin typeface="+mn-lt"/>
              </a:rPr>
              <a:t>mperatures (e.g. heat index or web bulb globe temperature);</a:t>
            </a:r>
          </a:p>
          <a:p>
            <a:pPr lvl="1"/>
            <a:r>
              <a:rPr lang="en-US" sz="4800" dirty="0">
                <a:latin typeface="+mn-lt"/>
              </a:rPr>
              <a:t>emergency phone numbers and procedures employees must follow when an employee experiences signs and symptoms of a heat related illness; and</a:t>
            </a:r>
          </a:p>
          <a:p>
            <a:pPr lvl="1"/>
            <a:r>
              <a:rPr lang="en-US" sz="4800" dirty="0">
                <a:latin typeface="+mn-lt"/>
              </a:rPr>
              <a:t>a list of the “heat safety coordinators” with “authority to ensure compliance with all aspects of the HIIPP.”</a:t>
            </a:r>
            <a:endParaRPr lang="en-US" sz="4800" dirty="0">
              <a:solidFill>
                <a:schemeClr val="bg1"/>
              </a:solidFill>
              <a:latin typeface="+mn-lt"/>
            </a:endParaRPr>
          </a:p>
        </p:txBody>
      </p:sp>
      <p:sp>
        <p:nvSpPr>
          <p:cNvPr id="4" name="Subtitle 2">
            <a:extLst>
              <a:ext uri="{FF2B5EF4-FFF2-40B4-BE49-F238E27FC236}">
                <a16:creationId xmlns:a16="http://schemas.microsoft.com/office/drawing/2014/main" id="{E00E25C3-B557-66CD-097F-00435ACF56CE}"/>
              </a:ext>
            </a:extLst>
          </p:cNvPr>
          <p:cNvSpPr txBox="1">
            <a:spLocks/>
          </p:cNvSpPr>
          <p:nvPr/>
        </p:nvSpPr>
        <p:spPr bwMode="auto">
          <a:xfrm>
            <a:off x="96838" y="12936538"/>
            <a:ext cx="24387175" cy="1114425"/>
          </a:xfrm>
          <a:prstGeom prst="rect">
            <a:avLst/>
          </a:prstGeom>
          <a:noFill/>
          <a:ln>
            <a:noFill/>
          </a:ln>
        </p:spPr>
        <p:txBody>
          <a:bodyPr/>
          <a:lstStyle>
            <a:lvl1pPr marL="342900" indent="-342900" eaLnBrk="0" hangingPunct="0">
              <a:defRPr sz="4300">
                <a:solidFill>
                  <a:schemeClr val="tx1"/>
                </a:solidFill>
                <a:latin typeface="Calibri" pitchFamily="34" charset="0"/>
                <a:ea typeface="MS PGothic" pitchFamily="34" charset="-128"/>
              </a:defRPr>
            </a:lvl1pPr>
            <a:lvl2pPr eaLnBrk="0" hangingPunct="0">
              <a:defRPr sz="4300">
                <a:solidFill>
                  <a:schemeClr val="tx1"/>
                </a:solidFill>
                <a:latin typeface="Calibri" pitchFamily="34" charset="0"/>
                <a:ea typeface="MS PGothic" pitchFamily="34" charset="-128"/>
              </a:defRPr>
            </a:lvl2pPr>
            <a:lvl3pPr eaLnBrk="0" hangingPunct="0">
              <a:defRPr sz="4300">
                <a:solidFill>
                  <a:schemeClr val="tx1"/>
                </a:solidFill>
                <a:latin typeface="Calibri" pitchFamily="34" charset="0"/>
                <a:ea typeface="MS PGothic" pitchFamily="34" charset="-128"/>
              </a:defRPr>
            </a:lvl3pPr>
            <a:lvl4pPr eaLnBrk="0" hangingPunct="0">
              <a:defRPr sz="4300">
                <a:solidFill>
                  <a:schemeClr val="tx1"/>
                </a:solidFill>
                <a:latin typeface="Calibri" pitchFamily="34" charset="0"/>
                <a:ea typeface="MS PGothic" pitchFamily="34" charset="-128"/>
              </a:defRPr>
            </a:lvl4pPr>
            <a:lvl5pPr eaLnBrk="0" hangingPunct="0">
              <a:defRPr sz="4300">
                <a:solidFill>
                  <a:schemeClr val="tx1"/>
                </a:solidFill>
                <a:latin typeface="Calibri" pitchFamily="34" charset="0"/>
                <a:ea typeface="MS PGothic" pitchFamily="34" charset="-128"/>
              </a:defRPr>
            </a:lvl5pPr>
            <a:lvl6pPr marL="4806950" indent="-2520950" defTabSz="1087438" eaLnBrk="0" fontAlgn="base" hangingPunct="0">
              <a:spcBef>
                <a:spcPct val="0"/>
              </a:spcBef>
              <a:spcAft>
                <a:spcPct val="0"/>
              </a:spcAft>
              <a:defRPr sz="4300">
                <a:solidFill>
                  <a:schemeClr val="tx1"/>
                </a:solidFill>
                <a:latin typeface="Calibri" pitchFamily="34" charset="0"/>
                <a:ea typeface="MS PGothic" pitchFamily="34" charset="-128"/>
              </a:defRPr>
            </a:lvl6pPr>
            <a:lvl7pPr marL="5264150" indent="-2520950" defTabSz="1087438" eaLnBrk="0" fontAlgn="base" hangingPunct="0">
              <a:spcBef>
                <a:spcPct val="0"/>
              </a:spcBef>
              <a:spcAft>
                <a:spcPct val="0"/>
              </a:spcAft>
              <a:defRPr sz="4300">
                <a:solidFill>
                  <a:schemeClr val="tx1"/>
                </a:solidFill>
                <a:latin typeface="Calibri" pitchFamily="34" charset="0"/>
                <a:ea typeface="MS PGothic" pitchFamily="34" charset="-128"/>
              </a:defRPr>
            </a:lvl7pPr>
            <a:lvl8pPr marL="5721350" indent="-2520950" defTabSz="1087438" eaLnBrk="0" fontAlgn="base" hangingPunct="0">
              <a:spcBef>
                <a:spcPct val="0"/>
              </a:spcBef>
              <a:spcAft>
                <a:spcPct val="0"/>
              </a:spcAft>
              <a:defRPr sz="4300">
                <a:solidFill>
                  <a:schemeClr val="tx1"/>
                </a:solidFill>
                <a:latin typeface="Calibri" pitchFamily="34" charset="0"/>
                <a:ea typeface="MS PGothic" pitchFamily="34" charset="-128"/>
              </a:defRPr>
            </a:lvl8pPr>
            <a:lvl9pPr marL="6178550" indent="-2520950" defTabSz="1087438" eaLnBrk="0" fontAlgn="base" hangingPunct="0">
              <a:spcBef>
                <a:spcPct val="0"/>
              </a:spcBef>
              <a:spcAft>
                <a:spcPct val="0"/>
              </a:spcAft>
              <a:defRPr sz="4300">
                <a:solidFill>
                  <a:schemeClr val="tx1"/>
                </a:solidFill>
                <a:latin typeface="Calibri" pitchFamily="34" charset="0"/>
                <a:ea typeface="MS PGothic" pitchFamily="34" charset="-128"/>
              </a:defRPr>
            </a:lvl9pPr>
          </a:lstStyle>
          <a:p>
            <a:pPr eaLnBrk="1" hangingPunct="1">
              <a:lnSpc>
                <a:spcPct val="130000"/>
              </a:lnSpc>
              <a:spcBef>
                <a:spcPct val="20000"/>
              </a:spcBef>
              <a:buFont typeface="Arial" charset="0"/>
              <a:buNone/>
              <a:defRPr/>
            </a:pPr>
            <a:r>
              <a:rPr lang="en-US" altLang="en-US" sz="2800" dirty="0">
                <a:solidFill>
                  <a:schemeClr val="bg1"/>
                </a:solidFill>
                <a:latin typeface="+mn-lt"/>
                <a:cs typeface="Open Sans Light" pitchFamily="34" charset="0"/>
              </a:rPr>
              <a:t>© Crowe &amp; Dunlevy 2024</a:t>
            </a:r>
          </a:p>
        </p:txBody>
      </p:sp>
    </p:spTree>
    <p:extLst>
      <p:ext uri="{BB962C8B-B14F-4D97-AF65-F5344CB8AC3E}">
        <p14:creationId xmlns:p14="http://schemas.microsoft.com/office/powerpoint/2010/main" val="321390503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F4A0A47-297C-3F6A-BCE2-FB06B3306FA8}"/>
              </a:ext>
            </a:extLst>
          </p:cNvPr>
          <p:cNvSpPr>
            <a:spLocks noGrp="1"/>
          </p:cNvSpPr>
          <p:nvPr>
            <p:ph type="body" sz="quarter" idx="12"/>
          </p:nvPr>
        </p:nvSpPr>
        <p:spPr>
          <a:xfrm>
            <a:off x="3490399" y="354806"/>
            <a:ext cx="14306550" cy="1766888"/>
          </a:xfrm>
        </p:spPr>
        <p:txBody>
          <a:bodyPr/>
          <a:lstStyle/>
          <a:p>
            <a:pPr>
              <a:lnSpc>
                <a:spcPct val="100000"/>
              </a:lnSpc>
            </a:pPr>
            <a:r>
              <a:rPr lang="en-US" dirty="0"/>
              <a:t>HIIPP Proposed Rule (cont.)</a:t>
            </a:r>
          </a:p>
        </p:txBody>
      </p:sp>
      <p:sp>
        <p:nvSpPr>
          <p:cNvPr id="3" name="Text Placeholder 2">
            <a:extLst>
              <a:ext uri="{FF2B5EF4-FFF2-40B4-BE49-F238E27FC236}">
                <a16:creationId xmlns:a16="http://schemas.microsoft.com/office/drawing/2014/main" id="{D4739680-ACBA-2E27-9D77-9CE4AA72E7EC}"/>
              </a:ext>
            </a:extLst>
          </p:cNvPr>
          <p:cNvSpPr>
            <a:spLocks noGrp="1"/>
          </p:cNvSpPr>
          <p:nvPr>
            <p:ph type="body" sz="quarter" idx="11"/>
          </p:nvPr>
        </p:nvSpPr>
        <p:spPr>
          <a:xfrm>
            <a:off x="1320052" y="1941894"/>
            <a:ext cx="21590374" cy="10578352"/>
          </a:xfrm>
        </p:spPr>
        <p:txBody>
          <a:bodyPr/>
          <a:lstStyle/>
          <a:p>
            <a:r>
              <a:rPr lang="en-US" dirty="0">
                <a:solidFill>
                  <a:schemeClr val="bg1"/>
                </a:solidFill>
                <a:latin typeface="+mn-lt"/>
              </a:rPr>
              <a:t>Employers will be required to “review and evaluate the effectiveness of the HIIPP whenever a recordable heat illness occurs and update the HIIPP “as necessary.”</a:t>
            </a:r>
          </a:p>
          <a:p>
            <a:r>
              <a:rPr lang="en-US" dirty="0">
                <a:solidFill>
                  <a:schemeClr val="bg1"/>
                </a:solidFill>
                <a:latin typeface="+mn-lt"/>
              </a:rPr>
              <a:t>Required protective measures to be implemented by employers.</a:t>
            </a:r>
          </a:p>
          <a:p>
            <a:r>
              <a:rPr lang="en-US" dirty="0">
                <a:solidFill>
                  <a:schemeClr val="bg1"/>
                </a:solidFill>
                <a:latin typeface="+mn-lt"/>
              </a:rPr>
              <a:t>Employers are required to develop emergency response procedures.</a:t>
            </a:r>
          </a:p>
          <a:p>
            <a:r>
              <a:rPr lang="en-US" dirty="0">
                <a:solidFill>
                  <a:schemeClr val="bg1"/>
                </a:solidFill>
                <a:latin typeface="+mn-lt"/>
              </a:rPr>
              <a:t>Employers are required to provide training on the HIIPP, risk factors for heat stress, the importance of taking breaks and drinking water, recognizing the signs of heat-related illness, and the prohibition against retaliation for taking breaks.  There are additional training requirements for supervisors related to monitoring temperatures and what to do when an employee shows signs of heat-related illness.</a:t>
            </a:r>
          </a:p>
        </p:txBody>
      </p:sp>
      <p:sp>
        <p:nvSpPr>
          <p:cNvPr id="4" name="Subtitle 2">
            <a:extLst>
              <a:ext uri="{FF2B5EF4-FFF2-40B4-BE49-F238E27FC236}">
                <a16:creationId xmlns:a16="http://schemas.microsoft.com/office/drawing/2014/main" id="{E00E25C3-B557-66CD-097F-00435ACF56CE}"/>
              </a:ext>
            </a:extLst>
          </p:cNvPr>
          <p:cNvSpPr txBox="1">
            <a:spLocks/>
          </p:cNvSpPr>
          <p:nvPr/>
        </p:nvSpPr>
        <p:spPr bwMode="auto">
          <a:xfrm>
            <a:off x="96838" y="12936538"/>
            <a:ext cx="24387175" cy="1114425"/>
          </a:xfrm>
          <a:prstGeom prst="rect">
            <a:avLst/>
          </a:prstGeom>
          <a:noFill/>
          <a:ln>
            <a:noFill/>
          </a:ln>
        </p:spPr>
        <p:txBody>
          <a:bodyPr/>
          <a:lstStyle>
            <a:lvl1pPr marL="342900" indent="-342900" eaLnBrk="0" hangingPunct="0">
              <a:defRPr sz="4300">
                <a:solidFill>
                  <a:schemeClr val="tx1"/>
                </a:solidFill>
                <a:latin typeface="Calibri" pitchFamily="34" charset="0"/>
                <a:ea typeface="MS PGothic" pitchFamily="34" charset="-128"/>
              </a:defRPr>
            </a:lvl1pPr>
            <a:lvl2pPr eaLnBrk="0" hangingPunct="0">
              <a:defRPr sz="4300">
                <a:solidFill>
                  <a:schemeClr val="tx1"/>
                </a:solidFill>
                <a:latin typeface="Calibri" pitchFamily="34" charset="0"/>
                <a:ea typeface="MS PGothic" pitchFamily="34" charset="-128"/>
              </a:defRPr>
            </a:lvl2pPr>
            <a:lvl3pPr eaLnBrk="0" hangingPunct="0">
              <a:defRPr sz="4300">
                <a:solidFill>
                  <a:schemeClr val="tx1"/>
                </a:solidFill>
                <a:latin typeface="Calibri" pitchFamily="34" charset="0"/>
                <a:ea typeface="MS PGothic" pitchFamily="34" charset="-128"/>
              </a:defRPr>
            </a:lvl3pPr>
            <a:lvl4pPr eaLnBrk="0" hangingPunct="0">
              <a:defRPr sz="4300">
                <a:solidFill>
                  <a:schemeClr val="tx1"/>
                </a:solidFill>
                <a:latin typeface="Calibri" pitchFamily="34" charset="0"/>
                <a:ea typeface="MS PGothic" pitchFamily="34" charset="-128"/>
              </a:defRPr>
            </a:lvl4pPr>
            <a:lvl5pPr eaLnBrk="0" hangingPunct="0">
              <a:defRPr sz="4300">
                <a:solidFill>
                  <a:schemeClr val="tx1"/>
                </a:solidFill>
                <a:latin typeface="Calibri" pitchFamily="34" charset="0"/>
                <a:ea typeface="MS PGothic" pitchFamily="34" charset="-128"/>
              </a:defRPr>
            </a:lvl5pPr>
            <a:lvl6pPr marL="4806950" indent="-2520950" defTabSz="1087438" eaLnBrk="0" fontAlgn="base" hangingPunct="0">
              <a:spcBef>
                <a:spcPct val="0"/>
              </a:spcBef>
              <a:spcAft>
                <a:spcPct val="0"/>
              </a:spcAft>
              <a:defRPr sz="4300">
                <a:solidFill>
                  <a:schemeClr val="tx1"/>
                </a:solidFill>
                <a:latin typeface="Calibri" pitchFamily="34" charset="0"/>
                <a:ea typeface="MS PGothic" pitchFamily="34" charset="-128"/>
              </a:defRPr>
            </a:lvl6pPr>
            <a:lvl7pPr marL="5264150" indent="-2520950" defTabSz="1087438" eaLnBrk="0" fontAlgn="base" hangingPunct="0">
              <a:spcBef>
                <a:spcPct val="0"/>
              </a:spcBef>
              <a:spcAft>
                <a:spcPct val="0"/>
              </a:spcAft>
              <a:defRPr sz="4300">
                <a:solidFill>
                  <a:schemeClr val="tx1"/>
                </a:solidFill>
                <a:latin typeface="Calibri" pitchFamily="34" charset="0"/>
                <a:ea typeface="MS PGothic" pitchFamily="34" charset="-128"/>
              </a:defRPr>
            </a:lvl7pPr>
            <a:lvl8pPr marL="5721350" indent="-2520950" defTabSz="1087438" eaLnBrk="0" fontAlgn="base" hangingPunct="0">
              <a:spcBef>
                <a:spcPct val="0"/>
              </a:spcBef>
              <a:spcAft>
                <a:spcPct val="0"/>
              </a:spcAft>
              <a:defRPr sz="4300">
                <a:solidFill>
                  <a:schemeClr val="tx1"/>
                </a:solidFill>
                <a:latin typeface="Calibri" pitchFamily="34" charset="0"/>
                <a:ea typeface="MS PGothic" pitchFamily="34" charset="-128"/>
              </a:defRPr>
            </a:lvl8pPr>
            <a:lvl9pPr marL="6178550" indent="-2520950" defTabSz="1087438" eaLnBrk="0" fontAlgn="base" hangingPunct="0">
              <a:spcBef>
                <a:spcPct val="0"/>
              </a:spcBef>
              <a:spcAft>
                <a:spcPct val="0"/>
              </a:spcAft>
              <a:defRPr sz="4300">
                <a:solidFill>
                  <a:schemeClr val="tx1"/>
                </a:solidFill>
                <a:latin typeface="Calibri" pitchFamily="34" charset="0"/>
                <a:ea typeface="MS PGothic" pitchFamily="34" charset="-128"/>
              </a:defRPr>
            </a:lvl9pPr>
          </a:lstStyle>
          <a:p>
            <a:pPr eaLnBrk="1" hangingPunct="1">
              <a:lnSpc>
                <a:spcPct val="130000"/>
              </a:lnSpc>
              <a:spcBef>
                <a:spcPct val="20000"/>
              </a:spcBef>
              <a:buFont typeface="Arial" charset="0"/>
              <a:buNone/>
              <a:defRPr/>
            </a:pPr>
            <a:r>
              <a:rPr lang="en-US" altLang="en-US" sz="2800" dirty="0">
                <a:solidFill>
                  <a:schemeClr val="bg1"/>
                </a:solidFill>
                <a:latin typeface="+mn-lt"/>
                <a:cs typeface="Open Sans Light" pitchFamily="34" charset="0"/>
              </a:rPr>
              <a:t>© Crowe &amp; Dunlevy 2024</a:t>
            </a:r>
          </a:p>
        </p:txBody>
      </p:sp>
    </p:spTree>
    <p:extLst>
      <p:ext uri="{BB962C8B-B14F-4D97-AF65-F5344CB8AC3E}">
        <p14:creationId xmlns:p14="http://schemas.microsoft.com/office/powerpoint/2010/main" val="343667536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2" descr="CD-sign-cropped.jpg">
            <a:extLst>
              <a:ext uri="{FF2B5EF4-FFF2-40B4-BE49-F238E27FC236}">
                <a16:creationId xmlns:a16="http://schemas.microsoft.com/office/drawing/2014/main" id="{97161469-67B8-DC06-CE05-640FC03BC096}"/>
              </a:ext>
            </a:extLst>
          </p:cNvPr>
          <p:cNvPicPr>
            <a:picLocks noChangeAspect="1"/>
          </p:cNvPicPr>
          <p:nvPr/>
        </p:nvPicPr>
        <p:blipFill>
          <a:blip r:embed="rId3" cstate="email">
            <a:duotone>
              <a:prstClr val="black"/>
              <a:schemeClr val="accent1">
                <a:tint val="45000"/>
                <a:satMod val="400000"/>
              </a:schemeClr>
            </a:duotone>
          </a:blip>
          <a:srcRect/>
          <a:stretch>
            <a:fillRect/>
          </a:stretch>
        </p:blipFill>
        <p:spPr>
          <a:xfrm>
            <a:off x="0" y="-50799"/>
            <a:ext cx="24387175" cy="5917778"/>
          </a:xfrm>
          <a:prstGeom prst="rect">
            <a:avLst/>
          </a:prstGeom>
        </p:spPr>
      </p:pic>
      <p:sp>
        <p:nvSpPr>
          <p:cNvPr id="2" name="Rectangle 1">
            <a:extLst>
              <a:ext uri="{FF2B5EF4-FFF2-40B4-BE49-F238E27FC236}">
                <a16:creationId xmlns:a16="http://schemas.microsoft.com/office/drawing/2014/main" id="{E8460D20-7284-C010-C05E-E123EC8537CC}"/>
              </a:ext>
            </a:extLst>
          </p:cNvPr>
          <p:cNvSpPr/>
          <p:nvPr/>
        </p:nvSpPr>
        <p:spPr>
          <a:xfrm>
            <a:off x="280988" y="11193463"/>
            <a:ext cx="23966487" cy="781050"/>
          </a:xfrm>
          <a:prstGeom prst="rect">
            <a:avLst/>
          </a:prstGeom>
          <a:noFill/>
        </p:spPr>
        <p:txBody>
          <a:bodyPr wrap="none">
            <a:spAutoFit/>
          </a:bodyPr>
          <a:lstStyle/>
          <a:p>
            <a:pPr eaLnBrk="1" hangingPunct="1">
              <a:lnSpc>
                <a:spcPct val="120000"/>
              </a:lnSpc>
              <a:defRPr/>
            </a:pPr>
            <a:r>
              <a:rPr lang="en-US" sz="4100" dirty="0">
                <a:solidFill>
                  <a:schemeClr val="accent5"/>
                </a:solidFill>
                <a:latin typeface="+mn-lt"/>
                <a:ea typeface="MS PGothic" charset="0"/>
                <a:cs typeface="Arial" panose="020B0604020202020204" pitchFamily="34" charset="0"/>
              </a:rPr>
              <a:t>To sign up for Crowe &amp; Dunlevy news, legal updates and seminars, please visit crowedunlevy.com/subscribe</a:t>
            </a:r>
          </a:p>
        </p:txBody>
      </p:sp>
      <p:sp>
        <p:nvSpPr>
          <p:cNvPr id="14" name="Subtitle 2">
            <a:extLst>
              <a:ext uri="{FF2B5EF4-FFF2-40B4-BE49-F238E27FC236}">
                <a16:creationId xmlns:a16="http://schemas.microsoft.com/office/drawing/2014/main" id="{A2B29B38-2368-8AD0-944A-5A632CFE71B7}"/>
              </a:ext>
            </a:extLst>
          </p:cNvPr>
          <p:cNvSpPr txBox="1">
            <a:spLocks/>
          </p:cNvSpPr>
          <p:nvPr/>
        </p:nvSpPr>
        <p:spPr bwMode="auto">
          <a:xfrm>
            <a:off x="96838" y="12936538"/>
            <a:ext cx="24387175" cy="1114425"/>
          </a:xfrm>
          <a:prstGeom prst="rect">
            <a:avLst/>
          </a:prstGeom>
          <a:noFill/>
          <a:ln>
            <a:noFill/>
          </a:ln>
        </p:spPr>
        <p:txBody>
          <a:bodyPr/>
          <a:lstStyle>
            <a:lvl1pPr marL="342900" indent="-342900" eaLnBrk="0" hangingPunct="0">
              <a:defRPr sz="4300">
                <a:solidFill>
                  <a:schemeClr val="tx1"/>
                </a:solidFill>
                <a:latin typeface="Calibri" pitchFamily="34" charset="0"/>
                <a:ea typeface="MS PGothic" pitchFamily="34" charset="-128"/>
              </a:defRPr>
            </a:lvl1pPr>
            <a:lvl2pPr eaLnBrk="0" hangingPunct="0">
              <a:defRPr sz="4300">
                <a:solidFill>
                  <a:schemeClr val="tx1"/>
                </a:solidFill>
                <a:latin typeface="Calibri" pitchFamily="34" charset="0"/>
                <a:ea typeface="MS PGothic" pitchFamily="34" charset="-128"/>
              </a:defRPr>
            </a:lvl2pPr>
            <a:lvl3pPr eaLnBrk="0" hangingPunct="0">
              <a:defRPr sz="4300">
                <a:solidFill>
                  <a:schemeClr val="tx1"/>
                </a:solidFill>
                <a:latin typeface="Calibri" pitchFamily="34" charset="0"/>
                <a:ea typeface="MS PGothic" pitchFamily="34" charset="-128"/>
              </a:defRPr>
            </a:lvl3pPr>
            <a:lvl4pPr eaLnBrk="0" hangingPunct="0">
              <a:defRPr sz="4300">
                <a:solidFill>
                  <a:schemeClr val="tx1"/>
                </a:solidFill>
                <a:latin typeface="Calibri" pitchFamily="34" charset="0"/>
                <a:ea typeface="MS PGothic" pitchFamily="34" charset="-128"/>
              </a:defRPr>
            </a:lvl4pPr>
            <a:lvl5pPr eaLnBrk="0" hangingPunct="0">
              <a:defRPr sz="4300">
                <a:solidFill>
                  <a:schemeClr val="tx1"/>
                </a:solidFill>
                <a:latin typeface="Calibri" pitchFamily="34" charset="0"/>
                <a:ea typeface="MS PGothic" pitchFamily="34" charset="-128"/>
              </a:defRPr>
            </a:lvl5pPr>
            <a:lvl6pPr marL="4806950" indent="-2520950" defTabSz="1087438" eaLnBrk="0" fontAlgn="base" hangingPunct="0">
              <a:spcBef>
                <a:spcPct val="0"/>
              </a:spcBef>
              <a:spcAft>
                <a:spcPct val="0"/>
              </a:spcAft>
              <a:defRPr sz="4300">
                <a:solidFill>
                  <a:schemeClr val="tx1"/>
                </a:solidFill>
                <a:latin typeface="Calibri" pitchFamily="34" charset="0"/>
                <a:ea typeface="MS PGothic" pitchFamily="34" charset="-128"/>
              </a:defRPr>
            </a:lvl6pPr>
            <a:lvl7pPr marL="5264150" indent="-2520950" defTabSz="1087438" eaLnBrk="0" fontAlgn="base" hangingPunct="0">
              <a:spcBef>
                <a:spcPct val="0"/>
              </a:spcBef>
              <a:spcAft>
                <a:spcPct val="0"/>
              </a:spcAft>
              <a:defRPr sz="4300">
                <a:solidFill>
                  <a:schemeClr val="tx1"/>
                </a:solidFill>
                <a:latin typeface="Calibri" pitchFamily="34" charset="0"/>
                <a:ea typeface="MS PGothic" pitchFamily="34" charset="-128"/>
              </a:defRPr>
            </a:lvl7pPr>
            <a:lvl8pPr marL="5721350" indent="-2520950" defTabSz="1087438" eaLnBrk="0" fontAlgn="base" hangingPunct="0">
              <a:spcBef>
                <a:spcPct val="0"/>
              </a:spcBef>
              <a:spcAft>
                <a:spcPct val="0"/>
              </a:spcAft>
              <a:defRPr sz="4300">
                <a:solidFill>
                  <a:schemeClr val="tx1"/>
                </a:solidFill>
                <a:latin typeface="Calibri" pitchFamily="34" charset="0"/>
                <a:ea typeface="MS PGothic" pitchFamily="34" charset="-128"/>
              </a:defRPr>
            </a:lvl8pPr>
            <a:lvl9pPr marL="6178550" indent="-2520950" defTabSz="1087438" eaLnBrk="0" fontAlgn="base" hangingPunct="0">
              <a:spcBef>
                <a:spcPct val="0"/>
              </a:spcBef>
              <a:spcAft>
                <a:spcPct val="0"/>
              </a:spcAft>
              <a:defRPr sz="4300">
                <a:solidFill>
                  <a:schemeClr val="tx1"/>
                </a:solidFill>
                <a:latin typeface="Calibri" pitchFamily="34" charset="0"/>
                <a:ea typeface="MS PGothic" pitchFamily="34" charset="-128"/>
              </a:defRPr>
            </a:lvl9pPr>
          </a:lstStyle>
          <a:p>
            <a:pPr eaLnBrk="1" hangingPunct="1">
              <a:lnSpc>
                <a:spcPct val="130000"/>
              </a:lnSpc>
              <a:spcBef>
                <a:spcPct val="20000"/>
              </a:spcBef>
              <a:buFont typeface="Arial" charset="0"/>
              <a:buNone/>
              <a:defRPr/>
            </a:pPr>
            <a:r>
              <a:rPr lang="en-US" altLang="en-US" sz="2800" dirty="0">
                <a:solidFill>
                  <a:schemeClr val="bg1"/>
                </a:solidFill>
                <a:latin typeface="+mn-lt"/>
                <a:cs typeface="Open Sans Light" pitchFamily="34" charset="0"/>
              </a:rPr>
              <a:t>© Crowe &amp; Dunlevy 2024</a:t>
            </a:r>
          </a:p>
        </p:txBody>
      </p:sp>
      <p:pic>
        <p:nvPicPr>
          <p:cNvPr id="67589" name="Picture 5">
            <a:extLst>
              <a:ext uri="{FF2B5EF4-FFF2-40B4-BE49-F238E27FC236}">
                <a16:creationId xmlns:a16="http://schemas.microsoft.com/office/drawing/2014/main" id="{23ACB7A2-AC33-3631-69F9-977C3382511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061238" y="12055475"/>
            <a:ext cx="4075112"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AutoShape 81">
            <a:extLst>
              <a:ext uri="{FF2B5EF4-FFF2-40B4-BE49-F238E27FC236}">
                <a16:creationId xmlns:a16="http://schemas.microsoft.com/office/drawing/2014/main" id="{44AC81F3-0021-BFFA-038F-2E27C6085AA8}"/>
              </a:ext>
            </a:extLst>
          </p:cNvPr>
          <p:cNvSpPr>
            <a:spLocks/>
          </p:cNvSpPr>
          <p:nvPr/>
        </p:nvSpPr>
        <p:spPr bwMode="auto">
          <a:xfrm>
            <a:off x="446088" y="1465265"/>
            <a:ext cx="600075" cy="4381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782" y="15633"/>
                </a:moveTo>
                <a:cubicBezTo>
                  <a:pt x="11211" y="15633"/>
                  <a:pt x="11622" y="15565"/>
                  <a:pt x="12011" y="15416"/>
                </a:cubicBezTo>
                <a:cubicBezTo>
                  <a:pt x="12403" y="15272"/>
                  <a:pt x="12778" y="15084"/>
                  <a:pt x="13138" y="14855"/>
                </a:cubicBezTo>
                <a:cubicBezTo>
                  <a:pt x="13498" y="14626"/>
                  <a:pt x="13845" y="14361"/>
                  <a:pt x="14181" y="14073"/>
                </a:cubicBezTo>
                <a:cubicBezTo>
                  <a:pt x="14516" y="13774"/>
                  <a:pt x="14844" y="13471"/>
                  <a:pt x="15168" y="13160"/>
                </a:cubicBezTo>
                <a:cubicBezTo>
                  <a:pt x="16142" y="12226"/>
                  <a:pt x="17126" y="11306"/>
                  <a:pt x="18120" y="10410"/>
                </a:cubicBezTo>
                <a:cubicBezTo>
                  <a:pt x="19112" y="9515"/>
                  <a:pt x="20113" y="8616"/>
                  <a:pt x="21120" y="7714"/>
                </a:cubicBezTo>
                <a:cubicBezTo>
                  <a:pt x="21198" y="7640"/>
                  <a:pt x="21279" y="7570"/>
                  <a:pt x="21360" y="7496"/>
                </a:cubicBezTo>
                <a:cubicBezTo>
                  <a:pt x="21443" y="7429"/>
                  <a:pt x="21524" y="7347"/>
                  <a:pt x="21599" y="7250"/>
                </a:cubicBezTo>
                <a:lnTo>
                  <a:pt x="21599" y="19981"/>
                </a:lnTo>
                <a:cubicBezTo>
                  <a:pt x="21599" y="20416"/>
                  <a:pt x="21470" y="20800"/>
                  <a:pt x="21208" y="21118"/>
                </a:cubicBezTo>
                <a:cubicBezTo>
                  <a:pt x="20946" y="21438"/>
                  <a:pt x="20632" y="21599"/>
                  <a:pt x="20265" y="21599"/>
                </a:cubicBezTo>
                <a:lnTo>
                  <a:pt x="1346" y="21599"/>
                </a:lnTo>
                <a:cubicBezTo>
                  <a:pt x="979" y="21599"/>
                  <a:pt x="663" y="21438"/>
                  <a:pt x="396" y="21118"/>
                </a:cubicBezTo>
                <a:cubicBezTo>
                  <a:pt x="132" y="20803"/>
                  <a:pt x="0" y="20419"/>
                  <a:pt x="0" y="19981"/>
                </a:cubicBezTo>
                <a:lnTo>
                  <a:pt x="0" y="7250"/>
                </a:lnTo>
                <a:cubicBezTo>
                  <a:pt x="75" y="7347"/>
                  <a:pt x="156" y="7429"/>
                  <a:pt x="239" y="7496"/>
                </a:cubicBezTo>
                <a:cubicBezTo>
                  <a:pt x="320" y="7570"/>
                  <a:pt x="401" y="7640"/>
                  <a:pt x="479" y="7714"/>
                </a:cubicBezTo>
                <a:cubicBezTo>
                  <a:pt x="1488" y="8616"/>
                  <a:pt x="2487" y="9514"/>
                  <a:pt x="3481" y="10410"/>
                </a:cubicBezTo>
                <a:cubicBezTo>
                  <a:pt x="4473" y="11306"/>
                  <a:pt x="5457" y="12223"/>
                  <a:pt x="6434" y="13160"/>
                </a:cubicBezTo>
                <a:cubicBezTo>
                  <a:pt x="6738" y="13454"/>
                  <a:pt x="7058" y="13744"/>
                  <a:pt x="7394" y="14038"/>
                </a:cubicBezTo>
                <a:cubicBezTo>
                  <a:pt x="7729" y="14338"/>
                  <a:pt x="8079" y="14599"/>
                  <a:pt x="8437" y="14840"/>
                </a:cubicBezTo>
                <a:cubicBezTo>
                  <a:pt x="8797" y="15075"/>
                  <a:pt x="9174" y="15269"/>
                  <a:pt x="9568" y="15413"/>
                </a:cubicBezTo>
                <a:cubicBezTo>
                  <a:pt x="9965" y="15563"/>
                  <a:pt x="10371" y="15633"/>
                  <a:pt x="10782" y="15633"/>
                </a:cubicBezTo>
                <a:moveTo>
                  <a:pt x="10782" y="12413"/>
                </a:moveTo>
                <a:cubicBezTo>
                  <a:pt x="10540" y="12413"/>
                  <a:pt x="10278" y="12334"/>
                  <a:pt x="9996" y="12167"/>
                </a:cubicBezTo>
                <a:cubicBezTo>
                  <a:pt x="9715" y="12005"/>
                  <a:pt x="9441" y="11806"/>
                  <a:pt x="9171" y="11576"/>
                </a:cubicBezTo>
                <a:cubicBezTo>
                  <a:pt x="8900" y="11347"/>
                  <a:pt x="8638" y="11106"/>
                  <a:pt x="8380" y="10854"/>
                </a:cubicBezTo>
                <a:cubicBezTo>
                  <a:pt x="8121" y="10601"/>
                  <a:pt x="7896" y="10390"/>
                  <a:pt x="7700" y="10222"/>
                </a:cubicBezTo>
                <a:cubicBezTo>
                  <a:pt x="6752" y="9356"/>
                  <a:pt x="5819" y="8507"/>
                  <a:pt x="4891" y="7664"/>
                </a:cubicBezTo>
                <a:cubicBezTo>
                  <a:pt x="3966" y="6815"/>
                  <a:pt x="3023" y="5960"/>
                  <a:pt x="2061" y="5087"/>
                </a:cubicBezTo>
                <a:cubicBezTo>
                  <a:pt x="1882" y="4920"/>
                  <a:pt x="1672" y="4691"/>
                  <a:pt x="1434" y="4406"/>
                </a:cubicBezTo>
                <a:cubicBezTo>
                  <a:pt x="1194" y="4118"/>
                  <a:pt x="974" y="3804"/>
                  <a:pt x="766" y="3460"/>
                </a:cubicBezTo>
                <a:cubicBezTo>
                  <a:pt x="560" y="3110"/>
                  <a:pt x="384" y="2761"/>
                  <a:pt x="239" y="2405"/>
                </a:cubicBezTo>
                <a:cubicBezTo>
                  <a:pt x="95" y="2050"/>
                  <a:pt x="22" y="1724"/>
                  <a:pt x="22" y="1436"/>
                </a:cubicBezTo>
                <a:cubicBezTo>
                  <a:pt x="22" y="1051"/>
                  <a:pt x="164" y="713"/>
                  <a:pt x="443" y="425"/>
                </a:cubicBezTo>
                <a:cubicBezTo>
                  <a:pt x="727" y="143"/>
                  <a:pt x="1025" y="0"/>
                  <a:pt x="1346" y="0"/>
                </a:cubicBezTo>
                <a:lnTo>
                  <a:pt x="20265" y="0"/>
                </a:lnTo>
                <a:cubicBezTo>
                  <a:pt x="20583" y="0"/>
                  <a:pt x="20882" y="143"/>
                  <a:pt x="21161" y="425"/>
                </a:cubicBezTo>
                <a:cubicBezTo>
                  <a:pt x="21438" y="713"/>
                  <a:pt x="21577" y="1051"/>
                  <a:pt x="21577" y="1436"/>
                </a:cubicBezTo>
                <a:cubicBezTo>
                  <a:pt x="21577" y="1724"/>
                  <a:pt x="21504" y="2050"/>
                  <a:pt x="21360" y="2405"/>
                </a:cubicBezTo>
                <a:cubicBezTo>
                  <a:pt x="21215" y="2761"/>
                  <a:pt x="21039" y="3110"/>
                  <a:pt x="20833" y="3460"/>
                </a:cubicBezTo>
                <a:cubicBezTo>
                  <a:pt x="20627" y="3804"/>
                  <a:pt x="20402" y="4121"/>
                  <a:pt x="20165" y="4406"/>
                </a:cubicBezTo>
                <a:cubicBezTo>
                  <a:pt x="19927" y="4691"/>
                  <a:pt x="19717" y="4923"/>
                  <a:pt x="19538" y="5087"/>
                </a:cubicBezTo>
                <a:cubicBezTo>
                  <a:pt x="18578" y="5948"/>
                  <a:pt x="17633" y="6803"/>
                  <a:pt x="16708" y="7652"/>
                </a:cubicBezTo>
                <a:cubicBezTo>
                  <a:pt x="15782" y="8501"/>
                  <a:pt x="14844" y="9356"/>
                  <a:pt x="13899" y="10222"/>
                </a:cubicBezTo>
                <a:cubicBezTo>
                  <a:pt x="13703" y="10390"/>
                  <a:pt x="13481" y="10601"/>
                  <a:pt x="13226" y="10854"/>
                </a:cubicBezTo>
                <a:cubicBezTo>
                  <a:pt x="12971" y="11106"/>
                  <a:pt x="12709" y="11347"/>
                  <a:pt x="12435" y="11576"/>
                </a:cubicBezTo>
                <a:cubicBezTo>
                  <a:pt x="12161" y="11806"/>
                  <a:pt x="11884" y="12005"/>
                  <a:pt x="11603" y="12167"/>
                </a:cubicBezTo>
                <a:cubicBezTo>
                  <a:pt x="11321" y="12334"/>
                  <a:pt x="11064" y="12413"/>
                  <a:pt x="10829" y="12413"/>
                </a:cubicBezTo>
                <a:lnTo>
                  <a:pt x="10804" y="12413"/>
                </a:lnTo>
                <a:lnTo>
                  <a:pt x="10782" y="12413"/>
                </a:lnTo>
                <a:close/>
              </a:path>
            </a:pathLst>
          </a:custGeom>
          <a:solidFill>
            <a:schemeClr val="accent5"/>
          </a:solidFill>
          <a:ln>
            <a:noFill/>
          </a:ln>
          <a:effectLst/>
        </p:spPr>
        <p:txBody>
          <a:bodyPr lIns="38100" tIns="38100" rIns="38100" bIns="38100" anchor="ctr"/>
          <a:lstStyle/>
          <a:p>
            <a:pPr defTabSz="342528" eaLnBrk="1" fontAlgn="auto" hangingPunct="1">
              <a:spcBef>
                <a:spcPts val="0"/>
              </a:spcBef>
              <a:spcAft>
                <a:spcPts val="0"/>
              </a:spcAft>
              <a:defRPr/>
            </a:pPr>
            <a:endParaRPr lang="es-ES" sz="2100" dirty="0">
              <a:solidFill>
                <a:srgbClr val="44CEB9"/>
              </a:solidFill>
              <a:effectLst>
                <a:outerShdw blurRad="38100" dist="38100" dir="2700000" algn="tl">
                  <a:srgbClr val="000000"/>
                </a:outerShdw>
              </a:effectLst>
              <a:latin typeface="Gill Sans" charset="0"/>
              <a:ea typeface="+mn-ea"/>
              <a:cs typeface="Gill Sans" charset="0"/>
              <a:sym typeface="Gill Sans" charset="0"/>
            </a:endParaRPr>
          </a:p>
        </p:txBody>
      </p:sp>
      <p:sp>
        <p:nvSpPr>
          <p:cNvPr id="19" name="AutoShape 98">
            <a:extLst>
              <a:ext uri="{FF2B5EF4-FFF2-40B4-BE49-F238E27FC236}">
                <a16:creationId xmlns:a16="http://schemas.microsoft.com/office/drawing/2014/main" id="{9D910E73-9372-784B-D9DB-6DADB38115EF}"/>
              </a:ext>
            </a:extLst>
          </p:cNvPr>
          <p:cNvSpPr>
            <a:spLocks/>
          </p:cNvSpPr>
          <p:nvPr/>
        </p:nvSpPr>
        <p:spPr bwMode="auto">
          <a:xfrm>
            <a:off x="376238" y="7070725"/>
            <a:ext cx="450850" cy="6429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9" y="7647"/>
                </a:moveTo>
                <a:cubicBezTo>
                  <a:pt x="21599" y="8410"/>
                  <a:pt x="21443" y="9124"/>
                  <a:pt x="21132" y="9804"/>
                </a:cubicBezTo>
                <a:cubicBezTo>
                  <a:pt x="20820" y="10488"/>
                  <a:pt x="20404" y="11134"/>
                  <a:pt x="19880" y="11747"/>
                </a:cubicBezTo>
                <a:lnTo>
                  <a:pt x="12619" y="20679"/>
                </a:lnTo>
                <a:cubicBezTo>
                  <a:pt x="12095" y="21292"/>
                  <a:pt x="11491" y="21599"/>
                  <a:pt x="10804" y="21599"/>
                </a:cubicBezTo>
                <a:cubicBezTo>
                  <a:pt x="10112" y="21599"/>
                  <a:pt x="9520" y="21292"/>
                  <a:pt x="9024" y="20679"/>
                </a:cubicBezTo>
                <a:lnTo>
                  <a:pt x="1727" y="11718"/>
                </a:lnTo>
                <a:cubicBezTo>
                  <a:pt x="1203" y="11106"/>
                  <a:pt x="783" y="10462"/>
                  <a:pt x="472" y="9782"/>
                </a:cubicBezTo>
                <a:cubicBezTo>
                  <a:pt x="156" y="9110"/>
                  <a:pt x="0" y="8398"/>
                  <a:pt x="0" y="7647"/>
                </a:cubicBezTo>
                <a:cubicBezTo>
                  <a:pt x="0" y="6594"/>
                  <a:pt x="279" y="5601"/>
                  <a:pt x="843" y="4669"/>
                </a:cubicBezTo>
                <a:cubicBezTo>
                  <a:pt x="1403" y="3737"/>
                  <a:pt x="2179" y="2921"/>
                  <a:pt x="3164" y="2227"/>
                </a:cubicBezTo>
                <a:cubicBezTo>
                  <a:pt x="4143" y="1538"/>
                  <a:pt x="5296" y="990"/>
                  <a:pt x="6615" y="595"/>
                </a:cubicBezTo>
                <a:cubicBezTo>
                  <a:pt x="7936" y="197"/>
                  <a:pt x="9344" y="0"/>
                  <a:pt x="10819" y="0"/>
                </a:cubicBezTo>
                <a:cubicBezTo>
                  <a:pt x="12315" y="0"/>
                  <a:pt x="13719" y="197"/>
                  <a:pt x="15023" y="595"/>
                </a:cubicBezTo>
                <a:cubicBezTo>
                  <a:pt x="16335" y="993"/>
                  <a:pt x="17475" y="1538"/>
                  <a:pt x="18451" y="2227"/>
                </a:cubicBezTo>
                <a:cubicBezTo>
                  <a:pt x="19427" y="2921"/>
                  <a:pt x="20200" y="3737"/>
                  <a:pt x="20756" y="4669"/>
                </a:cubicBezTo>
                <a:cubicBezTo>
                  <a:pt x="21320" y="5603"/>
                  <a:pt x="21599" y="6594"/>
                  <a:pt x="21599" y="7647"/>
                </a:cubicBezTo>
                <a:moveTo>
                  <a:pt x="10819" y="11408"/>
                </a:moveTo>
                <a:cubicBezTo>
                  <a:pt x="11547" y="11408"/>
                  <a:pt x="12240" y="11309"/>
                  <a:pt x="12900" y="11114"/>
                </a:cubicBezTo>
                <a:cubicBezTo>
                  <a:pt x="13556" y="10922"/>
                  <a:pt x="14127" y="10651"/>
                  <a:pt x="14612" y="10310"/>
                </a:cubicBezTo>
                <a:cubicBezTo>
                  <a:pt x="15096" y="9968"/>
                  <a:pt x="15476" y="9564"/>
                  <a:pt x="15748" y="9107"/>
                </a:cubicBezTo>
                <a:cubicBezTo>
                  <a:pt x="16028" y="8650"/>
                  <a:pt x="16164" y="8158"/>
                  <a:pt x="16164" y="7645"/>
                </a:cubicBezTo>
                <a:cubicBezTo>
                  <a:pt x="16164" y="7131"/>
                  <a:pt x="16028" y="6642"/>
                  <a:pt x="15748" y="6176"/>
                </a:cubicBezTo>
                <a:cubicBezTo>
                  <a:pt x="15476" y="5713"/>
                  <a:pt x="15096" y="5304"/>
                  <a:pt x="14612" y="4951"/>
                </a:cubicBezTo>
                <a:cubicBezTo>
                  <a:pt x="14128" y="4604"/>
                  <a:pt x="13564" y="4327"/>
                  <a:pt x="12908" y="4135"/>
                </a:cubicBezTo>
                <a:cubicBezTo>
                  <a:pt x="12256" y="3943"/>
                  <a:pt x="11564" y="3842"/>
                  <a:pt x="10820" y="3842"/>
                </a:cubicBezTo>
                <a:cubicBezTo>
                  <a:pt x="10068" y="3842"/>
                  <a:pt x="9376" y="3940"/>
                  <a:pt x="8736" y="4135"/>
                </a:cubicBezTo>
                <a:cubicBezTo>
                  <a:pt x="8092" y="4327"/>
                  <a:pt x="7528" y="4604"/>
                  <a:pt x="7032" y="4951"/>
                </a:cubicBezTo>
                <a:cubicBezTo>
                  <a:pt x="6532" y="5304"/>
                  <a:pt x="6148" y="5713"/>
                  <a:pt x="5872" y="6171"/>
                </a:cubicBezTo>
                <a:cubicBezTo>
                  <a:pt x="5596" y="6628"/>
                  <a:pt x="5460" y="7119"/>
                  <a:pt x="5460" y="7642"/>
                </a:cubicBezTo>
                <a:cubicBezTo>
                  <a:pt x="5460" y="8155"/>
                  <a:pt x="5596" y="8644"/>
                  <a:pt x="5872" y="9104"/>
                </a:cubicBezTo>
                <a:cubicBezTo>
                  <a:pt x="6148" y="9561"/>
                  <a:pt x="6532" y="9965"/>
                  <a:pt x="7032" y="10307"/>
                </a:cubicBezTo>
                <a:cubicBezTo>
                  <a:pt x="7528" y="10648"/>
                  <a:pt x="8092" y="10919"/>
                  <a:pt x="8736" y="11111"/>
                </a:cubicBezTo>
                <a:cubicBezTo>
                  <a:pt x="9376" y="11309"/>
                  <a:pt x="10068" y="11408"/>
                  <a:pt x="10819" y="11408"/>
                </a:cubicBezTo>
              </a:path>
            </a:pathLst>
          </a:custGeom>
          <a:solidFill>
            <a:schemeClr val="accent1"/>
          </a:solidFill>
          <a:ln>
            <a:noFill/>
          </a:ln>
          <a:effectLst/>
        </p:spPr>
        <p:txBody>
          <a:bodyPr lIns="38100" tIns="38100" rIns="38100" bIns="38100" anchor="ctr"/>
          <a:lstStyle/>
          <a:p>
            <a:pPr defTabSz="342528" eaLnBrk="1" fontAlgn="auto" hangingPunct="1">
              <a:spcBef>
                <a:spcPts val="0"/>
              </a:spcBef>
              <a:spcAft>
                <a:spcPts val="0"/>
              </a:spcAft>
              <a:defRPr/>
            </a:pPr>
            <a:endParaRPr lang="es-ES" sz="2100" dirty="0">
              <a:solidFill>
                <a:srgbClr val="44CEB9"/>
              </a:solidFill>
              <a:effectLst>
                <a:outerShdw blurRad="38100" dist="38100" dir="2700000" algn="tl">
                  <a:srgbClr val="000000"/>
                </a:outerShdw>
              </a:effectLst>
              <a:latin typeface="Gill Sans" charset="0"/>
              <a:ea typeface="+mn-ea"/>
              <a:cs typeface="Gill Sans" charset="0"/>
              <a:sym typeface="Gill Sans" charset="0"/>
            </a:endParaRPr>
          </a:p>
        </p:txBody>
      </p:sp>
      <p:sp>
        <p:nvSpPr>
          <p:cNvPr id="20" name="AutoShape 98">
            <a:extLst>
              <a:ext uri="{FF2B5EF4-FFF2-40B4-BE49-F238E27FC236}">
                <a16:creationId xmlns:a16="http://schemas.microsoft.com/office/drawing/2014/main" id="{B57F6018-DFDD-5FC3-20C5-0E1894139D34}"/>
              </a:ext>
            </a:extLst>
          </p:cNvPr>
          <p:cNvSpPr>
            <a:spLocks/>
          </p:cNvSpPr>
          <p:nvPr/>
        </p:nvSpPr>
        <p:spPr bwMode="auto">
          <a:xfrm>
            <a:off x="6305550" y="7070725"/>
            <a:ext cx="396875" cy="6429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9" y="7647"/>
                </a:moveTo>
                <a:cubicBezTo>
                  <a:pt x="21599" y="8410"/>
                  <a:pt x="21443" y="9124"/>
                  <a:pt x="21132" y="9804"/>
                </a:cubicBezTo>
                <a:cubicBezTo>
                  <a:pt x="20820" y="10488"/>
                  <a:pt x="20404" y="11134"/>
                  <a:pt x="19880" y="11747"/>
                </a:cubicBezTo>
                <a:lnTo>
                  <a:pt x="12619" y="20679"/>
                </a:lnTo>
                <a:cubicBezTo>
                  <a:pt x="12095" y="21292"/>
                  <a:pt x="11491" y="21599"/>
                  <a:pt x="10804" y="21599"/>
                </a:cubicBezTo>
                <a:cubicBezTo>
                  <a:pt x="10112" y="21599"/>
                  <a:pt x="9520" y="21292"/>
                  <a:pt x="9024" y="20679"/>
                </a:cubicBezTo>
                <a:lnTo>
                  <a:pt x="1727" y="11718"/>
                </a:lnTo>
                <a:cubicBezTo>
                  <a:pt x="1203" y="11106"/>
                  <a:pt x="783" y="10462"/>
                  <a:pt x="472" y="9782"/>
                </a:cubicBezTo>
                <a:cubicBezTo>
                  <a:pt x="156" y="9110"/>
                  <a:pt x="0" y="8398"/>
                  <a:pt x="0" y="7647"/>
                </a:cubicBezTo>
                <a:cubicBezTo>
                  <a:pt x="0" y="6594"/>
                  <a:pt x="279" y="5601"/>
                  <a:pt x="843" y="4669"/>
                </a:cubicBezTo>
                <a:cubicBezTo>
                  <a:pt x="1403" y="3737"/>
                  <a:pt x="2179" y="2921"/>
                  <a:pt x="3164" y="2227"/>
                </a:cubicBezTo>
                <a:cubicBezTo>
                  <a:pt x="4143" y="1538"/>
                  <a:pt x="5296" y="990"/>
                  <a:pt x="6615" y="595"/>
                </a:cubicBezTo>
                <a:cubicBezTo>
                  <a:pt x="7936" y="197"/>
                  <a:pt x="9344" y="0"/>
                  <a:pt x="10819" y="0"/>
                </a:cubicBezTo>
                <a:cubicBezTo>
                  <a:pt x="12315" y="0"/>
                  <a:pt x="13719" y="197"/>
                  <a:pt x="15023" y="595"/>
                </a:cubicBezTo>
                <a:cubicBezTo>
                  <a:pt x="16335" y="993"/>
                  <a:pt x="17475" y="1538"/>
                  <a:pt x="18451" y="2227"/>
                </a:cubicBezTo>
                <a:cubicBezTo>
                  <a:pt x="19427" y="2921"/>
                  <a:pt x="20200" y="3737"/>
                  <a:pt x="20756" y="4669"/>
                </a:cubicBezTo>
                <a:cubicBezTo>
                  <a:pt x="21320" y="5603"/>
                  <a:pt x="21599" y="6594"/>
                  <a:pt x="21599" y="7647"/>
                </a:cubicBezTo>
                <a:moveTo>
                  <a:pt x="10819" y="11408"/>
                </a:moveTo>
                <a:cubicBezTo>
                  <a:pt x="11547" y="11408"/>
                  <a:pt x="12240" y="11309"/>
                  <a:pt x="12900" y="11114"/>
                </a:cubicBezTo>
                <a:cubicBezTo>
                  <a:pt x="13556" y="10922"/>
                  <a:pt x="14127" y="10651"/>
                  <a:pt x="14612" y="10310"/>
                </a:cubicBezTo>
                <a:cubicBezTo>
                  <a:pt x="15096" y="9968"/>
                  <a:pt x="15476" y="9564"/>
                  <a:pt x="15748" y="9107"/>
                </a:cubicBezTo>
                <a:cubicBezTo>
                  <a:pt x="16028" y="8650"/>
                  <a:pt x="16164" y="8158"/>
                  <a:pt x="16164" y="7645"/>
                </a:cubicBezTo>
                <a:cubicBezTo>
                  <a:pt x="16164" y="7131"/>
                  <a:pt x="16028" y="6642"/>
                  <a:pt x="15748" y="6176"/>
                </a:cubicBezTo>
                <a:cubicBezTo>
                  <a:pt x="15476" y="5713"/>
                  <a:pt x="15096" y="5304"/>
                  <a:pt x="14612" y="4951"/>
                </a:cubicBezTo>
                <a:cubicBezTo>
                  <a:pt x="14128" y="4604"/>
                  <a:pt x="13564" y="4327"/>
                  <a:pt x="12908" y="4135"/>
                </a:cubicBezTo>
                <a:cubicBezTo>
                  <a:pt x="12256" y="3943"/>
                  <a:pt x="11564" y="3842"/>
                  <a:pt x="10820" y="3842"/>
                </a:cubicBezTo>
                <a:cubicBezTo>
                  <a:pt x="10068" y="3842"/>
                  <a:pt x="9376" y="3940"/>
                  <a:pt x="8736" y="4135"/>
                </a:cubicBezTo>
                <a:cubicBezTo>
                  <a:pt x="8092" y="4327"/>
                  <a:pt x="7528" y="4604"/>
                  <a:pt x="7032" y="4951"/>
                </a:cubicBezTo>
                <a:cubicBezTo>
                  <a:pt x="6532" y="5304"/>
                  <a:pt x="6148" y="5713"/>
                  <a:pt x="5872" y="6171"/>
                </a:cubicBezTo>
                <a:cubicBezTo>
                  <a:pt x="5596" y="6628"/>
                  <a:pt x="5460" y="7119"/>
                  <a:pt x="5460" y="7642"/>
                </a:cubicBezTo>
                <a:cubicBezTo>
                  <a:pt x="5460" y="8155"/>
                  <a:pt x="5596" y="8644"/>
                  <a:pt x="5872" y="9104"/>
                </a:cubicBezTo>
                <a:cubicBezTo>
                  <a:pt x="6148" y="9561"/>
                  <a:pt x="6532" y="9965"/>
                  <a:pt x="7032" y="10307"/>
                </a:cubicBezTo>
                <a:cubicBezTo>
                  <a:pt x="7528" y="10648"/>
                  <a:pt x="8092" y="10919"/>
                  <a:pt x="8736" y="11111"/>
                </a:cubicBezTo>
                <a:cubicBezTo>
                  <a:pt x="9376" y="11309"/>
                  <a:pt x="10068" y="11408"/>
                  <a:pt x="10819" y="11408"/>
                </a:cubicBezTo>
              </a:path>
            </a:pathLst>
          </a:custGeom>
          <a:solidFill>
            <a:schemeClr val="accent2"/>
          </a:solidFill>
          <a:ln>
            <a:noFill/>
          </a:ln>
          <a:effectLst/>
        </p:spPr>
        <p:txBody>
          <a:bodyPr lIns="38100" tIns="38100" rIns="38100" bIns="38100" anchor="ctr"/>
          <a:lstStyle/>
          <a:p>
            <a:pPr defTabSz="342528" eaLnBrk="1" fontAlgn="auto" hangingPunct="1">
              <a:spcBef>
                <a:spcPts val="0"/>
              </a:spcBef>
              <a:spcAft>
                <a:spcPts val="0"/>
              </a:spcAft>
              <a:defRPr/>
            </a:pPr>
            <a:endParaRPr lang="es-ES" sz="2100" dirty="0">
              <a:solidFill>
                <a:srgbClr val="44CEB9"/>
              </a:solidFill>
              <a:effectLst>
                <a:outerShdw blurRad="38100" dist="38100" dir="2700000" algn="tl">
                  <a:srgbClr val="000000"/>
                </a:outerShdw>
              </a:effectLst>
              <a:latin typeface="Gill Sans" charset="0"/>
              <a:ea typeface="+mn-ea"/>
              <a:cs typeface="Gill Sans" charset="0"/>
              <a:sym typeface="Gill Sans" charset="0"/>
            </a:endParaRPr>
          </a:p>
        </p:txBody>
      </p:sp>
      <p:sp>
        <p:nvSpPr>
          <p:cNvPr id="21" name="TextBox 20">
            <a:extLst>
              <a:ext uri="{FF2B5EF4-FFF2-40B4-BE49-F238E27FC236}">
                <a16:creationId xmlns:a16="http://schemas.microsoft.com/office/drawing/2014/main" id="{A1FC6862-D862-076E-8BCE-31A0262BD865}"/>
              </a:ext>
            </a:extLst>
          </p:cNvPr>
          <p:cNvSpPr txBox="1">
            <a:spLocks noChangeAspect="1"/>
          </p:cNvSpPr>
          <p:nvPr/>
        </p:nvSpPr>
        <p:spPr>
          <a:xfrm>
            <a:off x="987425" y="6989763"/>
            <a:ext cx="5318125" cy="3597275"/>
          </a:xfrm>
          <a:prstGeom prst="rect">
            <a:avLst/>
          </a:prstGeom>
          <a:noFill/>
        </p:spPr>
        <p:txBody>
          <a:bodyPr/>
          <a:lstStyle/>
          <a:p>
            <a:pPr eaLnBrk="1" hangingPunct="1">
              <a:defRPr/>
            </a:pPr>
            <a:r>
              <a:rPr lang="en-US" sz="4400" dirty="0">
                <a:solidFill>
                  <a:schemeClr val="bg1"/>
                </a:solidFill>
                <a:latin typeface="+mn-lt"/>
              </a:rPr>
              <a:t>Oklahoma City</a:t>
            </a:r>
          </a:p>
          <a:p>
            <a:pPr eaLnBrk="1" hangingPunct="1">
              <a:lnSpc>
                <a:spcPct val="120000"/>
              </a:lnSpc>
              <a:defRPr/>
            </a:pPr>
            <a:r>
              <a:rPr lang="en-US" sz="3600" dirty="0">
                <a:solidFill>
                  <a:schemeClr val="bg1"/>
                </a:solidFill>
                <a:latin typeface="+mn-lt"/>
              </a:rPr>
              <a:t>Braniff Building</a:t>
            </a:r>
          </a:p>
          <a:p>
            <a:pPr eaLnBrk="1" hangingPunct="1">
              <a:lnSpc>
                <a:spcPct val="120000"/>
              </a:lnSpc>
              <a:defRPr/>
            </a:pPr>
            <a:r>
              <a:rPr lang="en-US" sz="3600" dirty="0">
                <a:solidFill>
                  <a:schemeClr val="bg1"/>
                </a:solidFill>
                <a:latin typeface="+mn-lt"/>
              </a:rPr>
              <a:t>324 North Robinson Ave.</a:t>
            </a:r>
          </a:p>
          <a:p>
            <a:pPr eaLnBrk="1" hangingPunct="1">
              <a:lnSpc>
                <a:spcPct val="120000"/>
              </a:lnSpc>
              <a:defRPr/>
            </a:pPr>
            <a:r>
              <a:rPr lang="en-US" sz="3600" dirty="0">
                <a:solidFill>
                  <a:schemeClr val="bg1"/>
                </a:solidFill>
                <a:latin typeface="+mn-lt"/>
              </a:rPr>
              <a:t>405.235.7700</a:t>
            </a:r>
          </a:p>
        </p:txBody>
      </p:sp>
      <p:sp>
        <p:nvSpPr>
          <p:cNvPr id="22" name="TextBox 21">
            <a:extLst>
              <a:ext uri="{FF2B5EF4-FFF2-40B4-BE49-F238E27FC236}">
                <a16:creationId xmlns:a16="http://schemas.microsoft.com/office/drawing/2014/main" id="{7B958C69-5086-BBFB-F650-FE8CCDB84216}"/>
              </a:ext>
            </a:extLst>
          </p:cNvPr>
          <p:cNvSpPr txBox="1">
            <a:spLocks noChangeAspect="1"/>
          </p:cNvSpPr>
          <p:nvPr/>
        </p:nvSpPr>
        <p:spPr>
          <a:xfrm>
            <a:off x="6973888" y="6978650"/>
            <a:ext cx="5219700" cy="4021138"/>
          </a:xfrm>
          <a:prstGeom prst="rect">
            <a:avLst/>
          </a:prstGeom>
          <a:noFill/>
        </p:spPr>
        <p:txBody>
          <a:bodyPr/>
          <a:lstStyle/>
          <a:p>
            <a:pPr eaLnBrk="1" hangingPunct="1">
              <a:defRPr/>
            </a:pPr>
            <a:r>
              <a:rPr lang="en-US" sz="4400" dirty="0">
                <a:solidFill>
                  <a:schemeClr val="bg1"/>
                </a:solidFill>
                <a:latin typeface="+mn-lt"/>
              </a:rPr>
              <a:t>Tulsa</a:t>
            </a:r>
          </a:p>
          <a:p>
            <a:pPr eaLnBrk="1" hangingPunct="1">
              <a:lnSpc>
                <a:spcPct val="120000"/>
              </a:lnSpc>
              <a:defRPr/>
            </a:pPr>
            <a:r>
              <a:rPr lang="en-US" sz="3600" dirty="0">
                <a:solidFill>
                  <a:schemeClr val="bg1"/>
                </a:solidFill>
                <a:latin typeface="+mn-lt"/>
              </a:rPr>
              <a:t>222 N. Detroit Ave.</a:t>
            </a:r>
          </a:p>
          <a:p>
            <a:pPr eaLnBrk="1" hangingPunct="1">
              <a:lnSpc>
                <a:spcPct val="120000"/>
              </a:lnSpc>
              <a:defRPr/>
            </a:pPr>
            <a:r>
              <a:rPr lang="en-US" sz="3600" dirty="0">
                <a:solidFill>
                  <a:schemeClr val="bg1"/>
                </a:solidFill>
                <a:latin typeface="+mn-lt"/>
              </a:rPr>
              <a:t>Suite 600</a:t>
            </a:r>
          </a:p>
          <a:p>
            <a:pPr eaLnBrk="1" hangingPunct="1">
              <a:lnSpc>
                <a:spcPct val="120000"/>
              </a:lnSpc>
              <a:defRPr/>
            </a:pPr>
            <a:r>
              <a:rPr lang="en-US" sz="3600" dirty="0">
                <a:solidFill>
                  <a:schemeClr val="bg1"/>
                </a:solidFill>
                <a:latin typeface="+mn-lt"/>
              </a:rPr>
              <a:t>918.592.9809</a:t>
            </a:r>
          </a:p>
        </p:txBody>
      </p:sp>
      <p:sp>
        <p:nvSpPr>
          <p:cNvPr id="23" name="AutoShape 98">
            <a:extLst>
              <a:ext uri="{FF2B5EF4-FFF2-40B4-BE49-F238E27FC236}">
                <a16:creationId xmlns:a16="http://schemas.microsoft.com/office/drawing/2014/main" id="{C75D0403-B034-90BC-8B72-A0C1D05246D4}"/>
              </a:ext>
            </a:extLst>
          </p:cNvPr>
          <p:cNvSpPr>
            <a:spLocks/>
          </p:cNvSpPr>
          <p:nvPr/>
        </p:nvSpPr>
        <p:spPr bwMode="auto">
          <a:xfrm>
            <a:off x="18237200" y="7070725"/>
            <a:ext cx="396875" cy="6429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9" y="7647"/>
                </a:moveTo>
                <a:cubicBezTo>
                  <a:pt x="21599" y="8410"/>
                  <a:pt x="21443" y="9124"/>
                  <a:pt x="21132" y="9804"/>
                </a:cubicBezTo>
                <a:cubicBezTo>
                  <a:pt x="20820" y="10488"/>
                  <a:pt x="20404" y="11134"/>
                  <a:pt x="19880" y="11747"/>
                </a:cubicBezTo>
                <a:lnTo>
                  <a:pt x="12619" y="20679"/>
                </a:lnTo>
                <a:cubicBezTo>
                  <a:pt x="12095" y="21292"/>
                  <a:pt x="11491" y="21599"/>
                  <a:pt x="10804" y="21599"/>
                </a:cubicBezTo>
                <a:cubicBezTo>
                  <a:pt x="10112" y="21599"/>
                  <a:pt x="9520" y="21292"/>
                  <a:pt x="9024" y="20679"/>
                </a:cubicBezTo>
                <a:lnTo>
                  <a:pt x="1727" y="11718"/>
                </a:lnTo>
                <a:cubicBezTo>
                  <a:pt x="1203" y="11106"/>
                  <a:pt x="783" y="10462"/>
                  <a:pt x="472" y="9782"/>
                </a:cubicBezTo>
                <a:cubicBezTo>
                  <a:pt x="156" y="9110"/>
                  <a:pt x="0" y="8398"/>
                  <a:pt x="0" y="7647"/>
                </a:cubicBezTo>
                <a:cubicBezTo>
                  <a:pt x="0" y="6594"/>
                  <a:pt x="279" y="5601"/>
                  <a:pt x="843" y="4669"/>
                </a:cubicBezTo>
                <a:cubicBezTo>
                  <a:pt x="1403" y="3737"/>
                  <a:pt x="2179" y="2921"/>
                  <a:pt x="3164" y="2227"/>
                </a:cubicBezTo>
                <a:cubicBezTo>
                  <a:pt x="4143" y="1538"/>
                  <a:pt x="5296" y="990"/>
                  <a:pt x="6615" y="595"/>
                </a:cubicBezTo>
                <a:cubicBezTo>
                  <a:pt x="7936" y="197"/>
                  <a:pt x="9344" y="0"/>
                  <a:pt x="10819" y="0"/>
                </a:cubicBezTo>
                <a:cubicBezTo>
                  <a:pt x="12315" y="0"/>
                  <a:pt x="13719" y="197"/>
                  <a:pt x="15023" y="595"/>
                </a:cubicBezTo>
                <a:cubicBezTo>
                  <a:pt x="16335" y="993"/>
                  <a:pt x="17475" y="1538"/>
                  <a:pt x="18451" y="2227"/>
                </a:cubicBezTo>
                <a:cubicBezTo>
                  <a:pt x="19427" y="2921"/>
                  <a:pt x="20200" y="3737"/>
                  <a:pt x="20756" y="4669"/>
                </a:cubicBezTo>
                <a:cubicBezTo>
                  <a:pt x="21320" y="5603"/>
                  <a:pt x="21599" y="6594"/>
                  <a:pt x="21599" y="7647"/>
                </a:cubicBezTo>
                <a:moveTo>
                  <a:pt x="10819" y="11408"/>
                </a:moveTo>
                <a:cubicBezTo>
                  <a:pt x="11547" y="11408"/>
                  <a:pt x="12240" y="11309"/>
                  <a:pt x="12900" y="11114"/>
                </a:cubicBezTo>
                <a:cubicBezTo>
                  <a:pt x="13556" y="10922"/>
                  <a:pt x="14127" y="10651"/>
                  <a:pt x="14612" y="10310"/>
                </a:cubicBezTo>
                <a:cubicBezTo>
                  <a:pt x="15096" y="9968"/>
                  <a:pt x="15476" y="9564"/>
                  <a:pt x="15748" y="9107"/>
                </a:cubicBezTo>
                <a:cubicBezTo>
                  <a:pt x="16028" y="8650"/>
                  <a:pt x="16164" y="8158"/>
                  <a:pt x="16164" y="7645"/>
                </a:cubicBezTo>
                <a:cubicBezTo>
                  <a:pt x="16164" y="7131"/>
                  <a:pt x="16028" y="6642"/>
                  <a:pt x="15748" y="6176"/>
                </a:cubicBezTo>
                <a:cubicBezTo>
                  <a:pt x="15476" y="5713"/>
                  <a:pt x="15096" y="5304"/>
                  <a:pt x="14612" y="4951"/>
                </a:cubicBezTo>
                <a:cubicBezTo>
                  <a:pt x="14128" y="4604"/>
                  <a:pt x="13564" y="4327"/>
                  <a:pt x="12908" y="4135"/>
                </a:cubicBezTo>
                <a:cubicBezTo>
                  <a:pt x="12256" y="3943"/>
                  <a:pt x="11564" y="3842"/>
                  <a:pt x="10820" y="3842"/>
                </a:cubicBezTo>
                <a:cubicBezTo>
                  <a:pt x="10068" y="3842"/>
                  <a:pt x="9376" y="3940"/>
                  <a:pt x="8736" y="4135"/>
                </a:cubicBezTo>
                <a:cubicBezTo>
                  <a:pt x="8092" y="4327"/>
                  <a:pt x="7528" y="4604"/>
                  <a:pt x="7032" y="4951"/>
                </a:cubicBezTo>
                <a:cubicBezTo>
                  <a:pt x="6532" y="5304"/>
                  <a:pt x="6148" y="5713"/>
                  <a:pt x="5872" y="6171"/>
                </a:cubicBezTo>
                <a:cubicBezTo>
                  <a:pt x="5596" y="6628"/>
                  <a:pt x="5460" y="7119"/>
                  <a:pt x="5460" y="7642"/>
                </a:cubicBezTo>
                <a:cubicBezTo>
                  <a:pt x="5460" y="8155"/>
                  <a:pt x="5596" y="8644"/>
                  <a:pt x="5872" y="9104"/>
                </a:cubicBezTo>
                <a:cubicBezTo>
                  <a:pt x="6148" y="9561"/>
                  <a:pt x="6532" y="9965"/>
                  <a:pt x="7032" y="10307"/>
                </a:cubicBezTo>
                <a:cubicBezTo>
                  <a:pt x="7528" y="10648"/>
                  <a:pt x="8092" y="10919"/>
                  <a:pt x="8736" y="11111"/>
                </a:cubicBezTo>
                <a:cubicBezTo>
                  <a:pt x="9376" y="11309"/>
                  <a:pt x="10068" y="11408"/>
                  <a:pt x="10819" y="11408"/>
                </a:cubicBezTo>
              </a:path>
            </a:pathLst>
          </a:custGeom>
          <a:solidFill>
            <a:schemeClr val="accent2"/>
          </a:solidFill>
          <a:ln>
            <a:noFill/>
          </a:ln>
          <a:effectLst/>
        </p:spPr>
        <p:txBody>
          <a:bodyPr lIns="38100" tIns="38100" rIns="38100" bIns="38100" anchor="ctr"/>
          <a:lstStyle/>
          <a:p>
            <a:pPr defTabSz="342528" eaLnBrk="1" fontAlgn="auto" hangingPunct="1">
              <a:spcBef>
                <a:spcPts val="0"/>
              </a:spcBef>
              <a:spcAft>
                <a:spcPts val="0"/>
              </a:spcAft>
              <a:defRPr/>
            </a:pPr>
            <a:endParaRPr lang="es-ES" sz="2100" dirty="0">
              <a:solidFill>
                <a:srgbClr val="44CEB9"/>
              </a:solidFill>
              <a:effectLst>
                <a:outerShdw blurRad="38100" dist="38100" dir="2700000" algn="tl">
                  <a:srgbClr val="000000"/>
                </a:outerShdw>
              </a:effectLst>
              <a:latin typeface="Gill Sans" charset="0"/>
              <a:ea typeface="+mn-ea"/>
              <a:cs typeface="Gill Sans" charset="0"/>
              <a:sym typeface="Gill Sans" charset="0"/>
            </a:endParaRPr>
          </a:p>
        </p:txBody>
      </p:sp>
      <p:sp>
        <p:nvSpPr>
          <p:cNvPr id="24" name="TextBox 23">
            <a:extLst>
              <a:ext uri="{FF2B5EF4-FFF2-40B4-BE49-F238E27FC236}">
                <a16:creationId xmlns:a16="http://schemas.microsoft.com/office/drawing/2014/main" id="{551C1E2A-0FAF-E88A-320D-CD80D75EE294}"/>
              </a:ext>
            </a:extLst>
          </p:cNvPr>
          <p:cNvSpPr txBox="1">
            <a:spLocks noChangeAspect="1"/>
          </p:cNvSpPr>
          <p:nvPr/>
        </p:nvSpPr>
        <p:spPr>
          <a:xfrm>
            <a:off x="13112750" y="6989763"/>
            <a:ext cx="4829175" cy="4021137"/>
          </a:xfrm>
          <a:prstGeom prst="rect">
            <a:avLst/>
          </a:prstGeom>
          <a:noFill/>
        </p:spPr>
        <p:txBody>
          <a:bodyPr/>
          <a:lstStyle/>
          <a:p>
            <a:pPr eaLnBrk="1" hangingPunct="1">
              <a:defRPr/>
            </a:pPr>
            <a:r>
              <a:rPr lang="en-US" sz="4400" dirty="0">
                <a:solidFill>
                  <a:schemeClr val="bg1"/>
                </a:solidFill>
                <a:latin typeface="+mn-lt"/>
              </a:rPr>
              <a:t>Dallas</a:t>
            </a:r>
          </a:p>
          <a:p>
            <a:pPr eaLnBrk="1" hangingPunct="1">
              <a:lnSpc>
                <a:spcPct val="120000"/>
              </a:lnSpc>
              <a:defRPr/>
            </a:pPr>
            <a:r>
              <a:rPr lang="en-US" sz="3600" dirty="0">
                <a:solidFill>
                  <a:schemeClr val="bg1"/>
                </a:solidFill>
                <a:latin typeface="+mn-lt"/>
              </a:rPr>
              <a:t>2525 McKinnon Street</a:t>
            </a:r>
          </a:p>
          <a:p>
            <a:pPr eaLnBrk="1" hangingPunct="1">
              <a:lnSpc>
                <a:spcPct val="120000"/>
              </a:lnSpc>
              <a:defRPr/>
            </a:pPr>
            <a:r>
              <a:rPr lang="en-US" sz="3600" dirty="0">
                <a:solidFill>
                  <a:schemeClr val="bg1"/>
                </a:solidFill>
                <a:latin typeface="+mn-lt"/>
              </a:rPr>
              <a:t>Suite 425</a:t>
            </a:r>
          </a:p>
          <a:p>
            <a:pPr eaLnBrk="1" hangingPunct="1">
              <a:lnSpc>
                <a:spcPct val="120000"/>
              </a:lnSpc>
              <a:defRPr/>
            </a:pPr>
            <a:r>
              <a:rPr lang="en-US" sz="3600" dirty="0">
                <a:solidFill>
                  <a:schemeClr val="bg1"/>
                </a:solidFill>
                <a:latin typeface="+mn-lt"/>
              </a:rPr>
              <a:t>214.420.2163</a:t>
            </a:r>
          </a:p>
        </p:txBody>
      </p:sp>
      <p:sp>
        <p:nvSpPr>
          <p:cNvPr id="26" name="TextBox 25">
            <a:extLst>
              <a:ext uri="{FF2B5EF4-FFF2-40B4-BE49-F238E27FC236}">
                <a16:creationId xmlns:a16="http://schemas.microsoft.com/office/drawing/2014/main" id="{F5C8D934-E5D2-155F-2427-FC6A5FC7EFE3}"/>
              </a:ext>
            </a:extLst>
          </p:cNvPr>
          <p:cNvSpPr txBox="1">
            <a:spLocks noChangeAspect="1"/>
          </p:cNvSpPr>
          <p:nvPr/>
        </p:nvSpPr>
        <p:spPr>
          <a:xfrm>
            <a:off x="19046825" y="6989763"/>
            <a:ext cx="5089525" cy="4021137"/>
          </a:xfrm>
          <a:prstGeom prst="rect">
            <a:avLst/>
          </a:prstGeom>
          <a:noFill/>
        </p:spPr>
        <p:txBody>
          <a:bodyPr/>
          <a:lstStyle/>
          <a:p>
            <a:pPr eaLnBrk="1" hangingPunct="1">
              <a:defRPr/>
            </a:pPr>
            <a:r>
              <a:rPr lang="en-US" sz="4400" dirty="0">
                <a:solidFill>
                  <a:schemeClr val="bg1"/>
                </a:solidFill>
                <a:latin typeface="+mn-lt"/>
              </a:rPr>
              <a:t>Houston</a:t>
            </a:r>
          </a:p>
          <a:p>
            <a:pPr eaLnBrk="1" hangingPunct="1">
              <a:lnSpc>
                <a:spcPct val="120000"/>
              </a:lnSpc>
              <a:defRPr/>
            </a:pPr>
            <a:r>
              <a:rPr lang="en-US" sz="3600" dirty="0">
                <a:solidFill>
                  <a:schemeClr val="bg1"/>
                </a:solidFill>
                <a:latin typeface="+mn-lt"/>
              </a:rPr>
              <a:t>3663 N. Sam Houston </a:t>
            </a:r>
            <a:br>
              <a:rPr lang="en-US" sz="3600" dirty="0">
                <a:solidFill>
                  <a:schemeClr val="bg1"/>
                </a:solidFill>
                <a:latin typeface="+mn-lt"/>
              </a:rPr>
            </a:br>
            <a:r>
              <a:rPr lang="en-US" sz="3600" dirty="0">
                <a:solidFill>
                  <a:schemeClr val="bg1"/>
                </a:solidFill>
                <a:latin typeface="+mn-lt"/>
              </a:rPr>
              <a:t>Parkway East, Suite 628</a:t>
            </a:r>
          </a:p>
          <a:p>
            <a:pPr eaLnBrk="1" hangingPunct="1">
              <a:lnSpc>
                <a:spcPct val="120000"/>
              </a:lnSpc>
              <a:defRPr/>
            </a:pPr>
            <a:endParaRPr lang="en-US" sz="3600" dirty="0">
              <a:solidFill>
                <a:schemeClr val="bg1"/>
              </a:solidFill>
              <a:latin typeface="+mn-lt"/>
            </a:endParaRPr>
          </a:p>
        </p:txBody>
      </p:sp>
      <p:sp>
        <p:nvSpPr>
          <p:cNvPr id="27" name="AutoShape 98">
            <a:extLst>
              <a:ext uri="{FF2B5EF4-FFF2-40B4-BE49-F238E27FC236}">
                <a16:creationId xmlns:a16="http://schemas.microsoft.com/office/drawing/2014/main" id="{FFD30FF6-69DA-1308-62C9-9A0FCDD9116E}"/>
              </a:ext>
            </a:extLst>
          </p:cNvPr>
          <p:cNvSpPr>
            <a:spLocks/>
          </p:cNvSpPr>
          <p:nvPr/>
        </p:nvSpPr>
        <p:spPr bwMode="auto">
          <a:xfrm>
            <a:off x="12376150" y="7070725"/>
            <a:ext cx="396875" cy="6429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9" y="7647"/>
                </a:moveTo>
                <a:cubicBezTo>
                  <a:pt x="21599" y="8410"/>
                  <a:pt x="21443" y="9124"/>
                  <a:pt x="21132" y="9804"/>
                </a:cubicBezTo>
                <a:cubicBezTo>
                  <a:pt x="20820" y="10488"/>
                  <a:pt x="20404" y="11134"/>
                  <a:pt x="19880" y="11747"/>
                </a:cubicBezTo>
                <a:lnTo>
                  <a:pt x="12619" y="20679"/>
                </a:lnTo>
                <a:cubicBezTo>
                  <a:pt x="12095" y="21292"/>
                  <a:pt x="11491" y="21599"/>
                  <a:pt x="10804" y="21599"/>
                </a:cubicBezTo>
                <a:cubicBezTo>
                  <a:pt x="10112" y="21599"/>
                  <a:pt x="9520" y="21292"/>
                  <a:pt x="9024" y="20679"/>
                </a:cubicBezTo>
                <a:lnTo>
                  <a:pt x="1727" y="11718"/>
                </a:lnTo>
                <a:cubicBezTo>
                  <a:pt x="1203" y="11106"/>
                  <a:pt x="783" y="10462"/>
                  <a:pt x="472" y="9782"/>
                </a:cubicBezTo>
                <a:cubicBezTo>
                  <a:pt x="156" y="9110"/>
                  <a:pt x="0" y="8398"/>
                  <a:pt x="0" y="7647"/>
                </a:cubicBezTo>
                <a:cubicBezTo>
                  <a:pt x="0" y="6594"/>
                  <a:pt x="279" y="5601"/>
                  <a:pt x="843" y="4669"/>
                </a:cubicBezTo>
                <a:cubicBezTo>
                  <a:pt x="1403" y="3737"/>
                  <a:pt x="2179" y="2921"/>
                  <a:pt x="3164" y="2227"/>
                </a:cubicBezTo>
                <a:cubicBezTo>
                  <a:pt x="4143" y="1538"/>
                  <a:pt x="5296" y="990"/>
                  <a:pt x="6615" y="595"/>
                </a:cubicBezTo>
                <a:cubicBezTo>
                  <a:pt x="7936" y="197"/>
                  <a:pt x="9344" y="0"/>
                  <a:pt x="10819" y="0"/>
                </a:cubicBezTo>
                <a:cubicBezTo>
                  <a:pt x="12315" y="0"/>
                  <a:pt x="13719" y="197"/>
                  <a:pt x="15023" y="595"/>
                </a:cubicBezTo>
                <a:cubicBezTo>
                  <a:pt x="16335" y="993"/>
                  <a:pt x="17475" y="1538"/>
                  <a:pt x="18451" y="2227"/>
                </a:cubicBezTo>
                <a:cubicBezTo>
                  <a:pt x="19427" y="2921"/>
                  <a:pt x="20200" y="3737"/>
                  <a:pt x="20756" y="4669"/>
                </a:cubicBezTo>
                <a:cubicBezTo>
                  <a:pt x="21320" y="5603"/>
                  <a:pt x="21599" y="6594"/>
                  <a:pt x="21599" y="7647"/>
                </a:cubicBezTo>
                <a:moveTo>
                  <a:pt x="10819" y="11408"/>
                </a:moveTo>
                <a:cubicBezTo>
                  <a:pt x="11547" y="11408"/>
                  <a:pt x="12240" y="11309"/>
                  <a:pt x="12900" y="11114"/>
                </a:cubicBezTo>
                <a:cubicBezTo>
                  <a:pt x="13556" y="10922"/>
                  <a:pt x="14127" y="10651"/>
                  <a:pt x="14612" y="10310"/>
                </a:cubicBezTo>
                <a:cubicBezTo>
                  <a:pt x="15096" y="9968"/>
                  <a:pt x="15476" y="9564"/>
                  <a:pt x="15748" y="9107"/>
                </a:cubicBezTo>
                <a:cubicBezTo>
                  <a:pt x="16028" y="8650"/>
                  <a:pt x="16164" y="8158"/>
                  <a:pt x="16164" y="7645"/>
                </a:cubicBezTo>
                <a:cubicBezTo>
                  <a:pt x="16164" y="7131"/>
                  <a:pt x="16028" y="6642"/>
                  <a:pt x="15748" y="6176"/>
                </a:cubicBezTo>
                <a:cubicBezTo>
                  <a:pt x="15476" y="5713"/>
                  <a:pt x="15096" y="5304"/>
                  <a:pt x="14612" y="4951"/>
                </a:cubicBezTo>
                <a:cubicBezTo>
                  <a:pt x="14128" y="4604"/>
                  <a:pt x="13564" y="4327"/>
                  <a:pt x="12908" y="4135"/>
                </a:cubicBezTo>
                <a:cubicBezTo>
                  <a:pt x="12256" y="3943"/>
                  <a:pt x="11564" y="3842"/>
                  <a:pt x="10820" y="3842"/>
                </a:cubicBezTo>
                <a:cubicBezTo>
                  <a:pt x="10068" y="3842"/>
                  <a:pt x="9376" y="3940"/>
                  <a:pt x="8736" y="4135"/>
                </a:cubicBezTo>
                <a:cubicBezTo>
                  <a:pt x="8092" y="4327"/>
                  <a:pt x="7528" y="4604"/>
                  <a:pt x="7032" y="4951"/>
                </a:cubicBezTo>
                <a:cubicBezTo>
                  <a:pt x="6532" y="5304"/>
                  <a:pt x="6148" y="5713"/>
                  <a:pt x="5872" y="6171"/>
                </a:cubicBezTo>
                <a:cubicBezTo>
                  <a:pt x="5596" y="6628"/>
                  <a:pt x="5460" y="7119"/>
                  <a:pt x="5460" y="7642"/>
                </a:cubicBezTo>
                <a:cubicBezTo>
                  <a:pt x="5460" y="8155"/>
                  <a:pt x="5596" y="8644"/>
                  <a:pt x="5872" y="9104"/>
                </a:cubicBezTo>
                <a:cubicBezTo>
                  <a:pt x="6148" y="9561"/>
                  <a:pt x="6532" y="9965"/>
                  <a:pt x="7032" y="10307"/>
                </a:cubicBezTo>
                <a:cubicBezTo>
                  <a:pt x="7528" y="10648"/>
                  <a:pt x="8092" y="10919"/>
                  <a:pt x="8736" y="11111"/>
                </a:cubicBezTo>
                <a:cubicBezTo>
                  <a:pt x="9376" y="11309"/>
                  <a:pt x="10068" y="11408"/>
                  <a:pt x="10819" y="11408"/>
                </a:cubicBezTo>
              </a:path>
            </a:pathLst>
          </a:custGeom>
          <a:solidFill>
            <a:schemeClr val="accent2"/>
          </a:solidFill>
          <a:ln>
            <a:noFill/>
          </a:ln>
          <a:effectLst/>
        </p:spPr>
        <p:txBody>
          <a:bodyPr lIns="38100" tIns="38100" rIns="38100" bIns="38100" anchor="ctr"/>
          <a:lstStyle/>
          <a:p>
            <a:pPr defTabSz="342528" eaLnBrk="1" fontAlgn="auto" hangingPunct="1">
              <a:spcBef>
                <a:spcPts val="0"/>
              </a:spcBef>
              <a:spcAft>
                <a:spcPts val="0"/>
              </a:spcAft>
              <a:defRPr/>
            </a:pPr>
            <a:endParaRPr lang="es-ES" sz="2100" dirty="0">
              <a:solidFill>
                <a:srgbClr val="44CEB9"/>
              </a:solidFill>
              <a:effectLst>
                <a:outerShdw blurRad="38100" dist="38100" dir="2700000" algn="tl">
                  <a:srgbClr val="000000"/>
                </a:outerShdw>
              </a:effectLst>
              <a:latin typeface="Gill Sans" charset="0"/>
              <a:ea typeface="+mn-ea"/>
              <a:cs typeface="Gill Sans" charset="0"/>
              <a:sym typeface="Gill Sans" charset="0"/>
            </a:endParaRPr>
          </a:p>
        </p:txBody>
      </p:sp>
      <p:sp>
        <p:nvSpPr>
          <p:cNvPr id="3" name="TextBox 2">
            <a:extLst>
              <a:ext uri="{FF2B5EF4-FFF2-40B4-BE49-F238E27FC236}">
                <a16:creationId xmlns:a16="http://schemas.microsoft.com/office/drawing/2014/main" id="{92B7BC4F-21C7-BE4C-D2B3-FCB5E14E696A}"/>
              </a:ext>
            </a:extLst>
          </p:cNvPr>
          <p:cNvSpPr txBox="1"/>
          <p:nvPr/>
        </p:nvSpPr>
        <p:spPr>
          <a:xfrm>
            <a:off x="1371600" y="1271588"/>
            <a:ext cx="9829800" cy="4689475"/>
          </a:xfrm>
          <a:prstGeom prst="rect">
            <a:avLst/>
          </a:prstGeom>
          <a:noFill/>
        </p:spPr>
        <p:txBody>
          <a:bodyPr/>
          <a:lstStyle/>
          <a:p>
            <a:pPr eaLnBrk="1" hangingPunct="1">
              <a:defRPr/>
            </a:pPr>
            <a:r>
              <a:rPr lang="en-US" sz="5400" dirty="0">
                <a:solidFill>
                  <a:srgbClr val="FFFFFF"/>
                </a:solidFill>
                <a:latin typeface="+mn-lt"/>
                <a:ea typeface="MS PGothic" charset="0"/>
                <a:cs typeface="MS PGothic" charset="0"/>
              </a:rPr>
              <a:t>Contact</a:t>
            </a:r>
          </a:p>
          <a:p>
            <a:pPr eaLnBrk="1" hangingPunct="1">
              <a:lnSpc>
                <a:spcPct val="120000"/>
              </a:lnSpc>
              <a:defRPr/>
            </a:pPr>
            <a:r>
              <a:rPr lang="en-US" sz="4400" dirty="0">
                <a:solidFill>
                  <a:srgbClr val="FFFFFF"/>
                </a:solidFill>
                <a:ea typeface="MS PGothic" charset="0"/>
                <a:cs typeface="MS PGothic" charset="0"/>
              </a:rPr>
              <a:t>Chris Vaught</a:t>
            </a:r>
          </a:p>
          <a:p>
            <a:pPr eaLnBrk="1" hangingPunct="1">
              <a:lnSpc>
                <a:spcPct val="120000"/>
              </a:lnSpc>
              <a:defRPr/>
            </a:pPr>
            <a:r>
              <a:rPr lang="en-US" sz="4400" dirty="0">
                <a:solidFill>
                  <a:srgbClr val="FFFFFF"/>
                </a:solidFill>
                <a:ea typeface="MS PGothic" charset="0"/>
                <a:cs typeface="MS PGothic" charset="0"/>
              </a:rPr>
              <a:t>(918) 592.9871</a:t>
            </a:r>
          </a:p>
          <a:p>
            <a:pPr eaLnBrk="1" hangingPunct="1">
              <a:lnSpc>
                <a:spcPct val="120000"/>
              </a:lnSpc>
              <a:defRPr/>
            </a:pPr>
            <a:r>
              <a:rPr lang="en-US" sz="4400" dirty="0">
                <a:solidFill>
                  <a:srgbClr val="FFFFFF"/>
                </a:solidFill>
                <a:ea typeface="MS PGothic" charset="0"/>
                <a:cs typeface="MS PGothic" charset="0"/>
              </a:rPr>
              <a:t>chris.vaught@crowedunlevy.com</a:t>
            </a:r>
          </a:p>
          <a:p>
            <a:pPr eaLnBrk="1" hangingPunct="1">
              <a:lnSpc>
                <a:spcPct val="120000"/>
              </a:lnSpc>
              <a:defRPr/>
            </a:pPr>
            <a:r>
              <a:rPr lang="en-US" sz="4400" dirty="0">
                <a:solidFill>
                  <a:srgbClr val="FFFFFF"/>
                </a:solidFill>
                <a:ea typeface="MS PGothic" charset="0"/>
                <a:cs typeface="MS PGothic" charset="0"/>
              </a:rPr>
              <a:t>crowedunlevy.com</a:t>
            </a:r>
          </a:p>
          <a:p>
            <a:pPr eaLnBrk="1" hangingPunct="1">
              <a:defRPr/>
            </a:pPr>
            <a:endParaRPr lang="en-US" sz="3200" dirty="0">
              <a:solidFill>
                <a:srgbClr val="FFFFFF"/>
              </a:solidFill>
              <a:latin typeface="Franklin Gothic Demi" charset="0"/>
              <a:ea typeface="MS PGothic" charset="0"/>
              <a:cs typeface="MS PGothic" charset="0"/>
            </a:endParaRPr>
          </a:p>
          <a:p>
            <a:pPr eaLnBrk="1" hangingPunct="1">
              <a:defRPr/>
            </a:pPr>
            <a:endParaRPr lang="en-US" sz="3200" dirty="0">
              <a:latin typeface="Calibri" charset="0"/>
              <a:ea typeface="MS PGothic" charset="0"/>
              <a:cs typeface="MS PGothic"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par>
                          <p:cTn id="12" fill="hold" nodeType="afterGroup">
                            <p:stCondLst>
                              <p:cond delay="1000"/>
                            </p:stCondLst>
                            <p:childTnLst>
                              <p:par>
                                <p:cTn id="13" presetID="10" presetClass="entr" presetSubtype="0" fill="hold"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childTnLst>
                          </p:cTn>
                        </p:par>
                        <p:par>
                          <p:cTn id="16" fill="hold" nodeType="afterGroup">
                            <p:stCondLst>
                              <p:cond delay="1500"/>
                            </p:stCondLst>
                            <p:childTnLst>
                              <p:par>
                                <p:cTn id="17" presetID="10" presetClass="entr" presetSubtype="0" fill="hold" nodeType="after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childTnLst>
                                </p:cTn>
                              </p:par>
                            </p:childTnLst>
                          </p:cTn>
                        </p:par>
                        <p:par>
                          <p:cTn id="20" fill="hold" nodeType="afterGroup">
                            <p:stCondLst>
                              <p:cond delay="2000"/>
                            </p:stCondLst>
                            <p:childTnLst>
                              <p:par>
                                <p:cTn id="21" presetID="10" presetClass="entr" presetSubtype="0" fill="hold"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childTnLst>
                          </p:cTn>
                        </p:par>
                        <p:par>
                          <p:cTn id="24" fill="hold" nodeType="afterGroup">
                            <p:stCondLst>
                              <p:cond delay="2500"/>
                            </p:stCondLst>
                            <p:childTnLst>
                              <p:par>
                                <p:cTn id="25" presetID="10" presetClass="entr" presetSubtype="0" fill="hold" nodeType="after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childTnLst>
                          </p:cTn>
                        </p:par>
                        <p:par>
                          <p:cTn id="28" fill="hold" nodeType="afterGroup">
                            <p:stCondLst>
                              <p:cond delay="3000"/>
                            </p:stCondLst>
                            <p:childTnLst>
                              <p:par>
                                <p:cTn id="29" presetID="10" presetClass="entr" presetSubtype="0" fill="hold" nodeType="after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500"/>
                                        <p:tgtEl>
                                          <p:spTgt spid="23"/>
                                        </p:tgtEl>
                                      </p:cBhvr>
                                    </p:animEffect>
                                  </p:childTnLst>
                                </p:cTn>
                              </p:par>
                            </p:childTnLst>
                          </p:cTn>
                        </p:par>
                        <p:par>
                          <p:cTn id="32" fill="hold" nodeType="afterGroup">
                            <p:stCondLst>
                              <p:cond delay="3500"/>
                            </p:stCondLst>
                            <p:childTnLst>
                              <p:par>
                                <p:cTn id="33" presetID="10" presetClass="entr" presetSubtype="0" fill="hold" nodeType="after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fade">
                                      <p:cBhvr>
                                        <p:cTn id="35" dur="500"/>
                                        <p:tgtEl>
                                          <p:spTgt spid="24"/>
                                        </p:tgtEl>
                                      </p:cBhvr>
                                    </p:animEffect>
                                  </p:childTnLst>
                                </p:cTn>
                              </p:par>
                            </p:childTnLst>
                          </p:cTn>
                        </p:par>
                        <p:par>
                          <p:cTn id="36" fill="hold" nodeType="afterGroup">
                            <p:stCondLst>
                              <p:cond delay="4000"/>
                            </p:stCondLst>
                            <p:childTnLst>
                              <p:par>
                                <p:cTn id="37" presetID="10" presetClass="entr" presetSubtype="0" fill="hold" nodeType="after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fade">
                                      <p:cBhvr>
                                        <p:cTn id="39" dur="500"/>
                                        <p:tgtEl>
                                          <p:spTgt spid="26"/>
                                        </p:tgtEl>
                                      </p:cBhvr>
                                    </p:animEffect>
                                  </p:childTnLst>
                                </p:cTn>
                              </p:par>
                            </p:childTnLst>
                          </p:cTn>
                        </p:par>
                        <p:par>
                          <p:cTn id="40" fill="hold" nodeType="afterGroup">
                            <p:stCondLst>
                              <p:cond delay="4500"/>
                            </p:stCondLst>
                            <p:childTnLst>
                              <p:par>
                                <p:cTn id="41" presetID="10" presetClass="entr" presetSubtype="0" fill="hold" nodeType="after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fade">
                                      <p:cBhvr>
                                        <p:cTn id="43" dur="500"/>
                                        <p:tgtEl>
                                          <p:spTgt spid="27"/>
                                        </p:tgtEl>
                                      </p:cBhvr>
                                    </p:animEffect>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fade">
                                      <p:cBhvr>
                                        <p:cTn id="4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21" grpId="0"/>
      <p:bldP spid="22" grpId="0"/>
      <p:bldP spid="24" grpId="0"/>
      <p:bldP spid="26" grpId="0"/>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F4A0A47-297C-3F6A-BCE2-FB06B3306FA8}"/>
              </a:ext>
            </a:extLst>
          </p:cNvPr>
          <p:cNvSpPr>
            <a:spLocks noGrp="1"/>
          </p:cNvSpPr>
          <p:nvPr>
            <p:ph type="body" sz="quarter" idx="12"/>
          </p:nvPr>
        </p:nvSpPr>
        <p:spPr/>
        <p:txBody>
          <a:bodyPr/>
          <a:lstStyle/>
          <a:p>
            <a:r>
              <a:rPr lang="en-US" dirty="0"/>
              <a:t>Independent Contractors</a:t>
            </a:r>
          </a:p>
        </p:txBody>
      </p:sp>
      <p:sp>
        <p:nvSpPr>
          <p:cNvPr id="3" name="Text Placeholder 2">
            <a:extLst>
              <a:ext uri="{FF2B5EF4-FFF2-40B4-BE49-F238E27FC236}">
                <a16:creationId xmlns:a16="http://schemas.microsoft.com/office/drawing/2014/main" id="{D4739680-ACBA-2E27-9D77-9CE4AA72E7EC}"/>
              </a:ext>
            </a:extLst>
          </p:cNvPr>
          <p:cNvSpPr>
            <a:spLocks noGrp="1"/>
          </p:cNvSpPr>
          <p:nvPr>
            <p:ph type="body" sz="quarter" idx="11"/>
          </p:nvPr>
        </p:nvSpPr>
        <p:spPr/>
        <p:txBody>
          <a:bodyPr/>
          <a:lstStyle/>
          <a:p>
            <a:r>
              <a:rPr lang="en-US" dirty="0"/>
              <a:t>Department rescinded 2021 Independent Contractor Rule.</a:t>
            </a:r>
          </a:p>
          <a:p>
            <a:r>
              <a:rPr lang="en-US" dirty="0"/>
              <a:t>Essentially, the Biden Administration hit the reset button to move away from changes implemented by the Trump Administration.</a:t>
            </a:r>
          </a:p>
          <a:p>
            <a:r>
              <a:rPr lang="en-US" dirty="0"/>
              <a:t>New Rule resets back to the “totality of the circumstances” analysis as part of the economic reality test.</a:t>
            </a:r>
          </a:p>
          <a:p>
            <a:r>
              <a:rPr lang="en-US" dirty="0"/>
              <a:t>This is not a “new” development, as employers were familiar with this test prior to Trump.</a:t>
            </a:r>
          </a:p>
        </p:txBody>
      </p:sp>
      <p:sp>
        <p:nvSpPr>
          <p:cNvPr id="4" name="Subtitle 2">
            <a:extLst>
              <a:ext uri="{FF2B5EF4-FFF2-40B4-BE49-F238E27FC236}">
                <a16:creationId xmlns:a16="http://schemas.microsoft.com/office/drawing/2014/main" id="{E00E25C3-B557-66CD-097F-00435ACF56CE}"/>
              </a:ext>
            </a:extLst>
          </p:cNvPr>
          <p:cNvSpPr txBox="1">
            <a:spLocks/>
          </p:cNvSpPr>
          <p:nvPr/>
        </p:nvSpPr>
        <p:spPr bwMode="auto">
          <a:xfrm>
            <a:off x="96838" y="12936538"/>
            <a:ext cx="24387175" cy="1114425"/>
          </a:xfrm>
          <a:prstGeom prst="rect">
            <a:avLst/>
          </a:prstGeom>
          <a:noFill/>
          <a:ln>
            <a:noFill/>
          </a:ln>
        </p:spPr>
        <p:txBody>
          <a:bodyPr/>
          <a:lstStyle>
            <a:lvl1pPr marL="342900" indent="-342900" eaLnBrk="0" hangingPunct="0">
              <a:defRPr sz="4300">
                <a:solidFill>
                  <a:schemeClr val="tx1"/>
                </a:solidFill>
                <a:latin typeface="Calibri" pitchFamily="34" charset="0"/>
                <a:ea typeface="MS PGothic" pitchFamily="34" charset="-128"/>
              </a:defRPr>
            </a:lvl1pPr>
            <a:lvl2pPr eaLnBrk="0" hangingPunct="0">
              <a:defRPr sz="4300">
                <a:solidFill>
                  <a:schemeClr val="tx1"/>
                </a:solidFill>
                <a:latin typeface="Calibri" pitchFamily="34" charset="0"/>
                <a:ea typeface="MS PGothic" pitchFamily="34" charset="-128"/>
              </a:defRPr>
            </a:lvl2pPr>
            <a:lvl3pPr eaLnBrk="0" hangingPunct="0">
              <a:defRPr sz="4300">
                <a:solidFill>
                  <a:schemeClr val="tx1"/>
                </a:solidFill>
                <a:latin typeface="Calibri" pitchFamily="34" charset="0"/>
                <a:ea typeface="MS PGothic" pitchFamily="34" charset="-128"/>
              </a:defRPr>
            </a:lvl3pPr>
            <a:lvl4pPr eaLnBrk="0" hangingPunct="0">
              <a:defRPr sz="4300">
                <a:solidFill>
                  <a:schemeClr val="tx1"/>
                </a:solidFill>
                <a:latin typeface="Calibri" pitchFamily="34" charset="0"/>
                <a:ea typeface="MS PGothic" pitchFamily="34" charset="-128"/>
              </a:defRPr>
            </a:lvl4pPr>
            <a:lvl5pPr eaLnBrk="0" hangingPunct="0">
              <a:defRPr sz="4300">
                <a:solidFill>
                  <a:schemeClr val="tx1"/>
                </a:solidFill>
                <a:latin typeface="Calibri" pitchFamily="34" charset="0"/>
                <a:ea typeface="MS PGothic" pitchFamily="34" charset="-128"/>
              </a:defRPr>
            </a:lvl5pPr>
            <a:lvl6pPr marL="4806950" indent="-2520950" defTabSz="1087438" eaLnBrk="0" fontAlgn="base" hangingPunct="0">
              <a:spcBef>
                <a:spcPct val="0"/>
              </a:spcBef>
              <a:spcAft>
                <a:spcPct val="0"/>
              </a:spcAft>
              <a:defRPr sz="4300">
                <a:solidFill>
                  <a:schemeClr val="tx1"/>
                </a:solidFill>
                <a:latin typeface="Calibri" pitchFamily="34" charset="0"/>
                <a:ea typeface="MS PGothic" pitchFamily="34" charset="-128"/>
              </a:defRPr>
            </a:lvl6pPr>
            <a:lvl7pPr marL="5264150" indent="-2520950" defTabSz="1087438" eaLnBrk="0" fontAlgn="base" hangingPunct="0">
              <a:spcBef>
                <a:spcPct val="0"/>
              </a:spcBef>
              <a:spcAft>
                <a:spcPct val="0"/>
              </a:spcAft>
              <a:defRPr sz="4300">
                <a:solidFill>
                  <a:schemeClr val="tx1"/>
                </a:solidFill>
                <a:latin typeface="Calibri" pitchFamily="34" charset="0"/>
                <a:ea typeface="MS PGothic" pitchFamily="34" charset="-128"/>
              </a:defRPr>
            </a:lvl7pPr>
            <a:lvl8pPr marL="5721350" indent="-2520950" defTabSz="1087438" eaLnBrk="0" fontAlgn="base" hangingPunct="0">
              <a:spcBef>
                <a:spcPct val="0"/>
              </a:spcBef>
              <a:spcAft>
                <a:spcPct val="0"/>
              </a:spcAft>
              <a:defRPr sz="4300">
                <a:solidFill>
                  <a:schemeClr val="tx1"/>
                </a:solidFill>
                <a:latin typeface="Calibri" pitchFamily="34" charset="0"/>
                <a:ea typeface="MS PGothic" pitchFamily="34" charset="-128"/>
              </a:defRPr>
            </a:lvl8pPr>
            <a:lvl9pPr marL="6178550" indent="-2520950" defTabSz="1087438" eaLnBrk="0" fontAlgn="base" hangingPunct="0">
              <a:spcBef>
                <a:spcPct val="0"/>
              </a:spcBef>
              <a:spcAft>
                <a:spcPct val="0"/>
              </a:spcAft>
              <a:defRPr sz="4300">
                <a:solidFill>
                  <a:schemeClr val="tx1"/>
                </a:solidFill>
                <a:latin typeface="Calibri" pitchFamily="34" charset="0"/>
                <a:ea typeface="MS PGothic" pitchFamily="34" charset="-128"/>
              </a:defRPr>
            </a:lvl9pPr>
          </a:lstStyle>
          <a:p>
            <a:pPr eaLnBrk="1" hangingPunct="1">
              <a:lnSpc>
                <a:spcPct val="130000"/>
              </a:lnSpc>
              <a:spcBef>
                <a:spcPct val="20000"/>
              </a:spcBef>
              <a:buFont typeface="Arial" charset="0"/>
              <a:buNone/>
              <a:defRPr/>
            </a:pPr>
            <a:r>
              <a:rPr lang="en-US" altLang="en-US" sz="2800" dirty="0">
                <a:solidFill>
                  <a:schemeClr val="bg1"/>
                </a:solidFill>
                <a:latin typeface="+mn-lt"/>
                <a:cs typeface="Open Sans Light" pitchFamily="34" charset="0"/>
              </a:rPr>
              <a:t>© Crowe &amp; Dunlevy 2024</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F4A0A47-297C-3F6A-BCE2-FB06B3306FA8}"/>
              </a:ext>
            </a:extLst>
          </p:cNvPr>
          <p:cNvSpPr>
            <a:spLocks noGrp="1"/>
          </p:cNvSpPr>
          <p:nvPr>
            <p:ph type="body" sz="quarter" idx="12"/>
          </p:nvPr>
        </p:nvSpPr>
        <p:spPr/>
        <p:txBody>
          <a:bodyPr/>
          <a:lstStyle/>
          <a:p>
            <a:r>
              <a:rPr lang="en-US" dirty="0"/>
              <a:t>Independent Contractors (cont.)</a:t>
            </a:r>
          </a:p>
        </p:txBody>
      </p:sp>
      <p:sp>
        <p:nvSpPr>
          <p:cNvPr id="3" name="Text Placeholder 2">
            <a:extLst>
              <a:ext uri="{FF2B5EF4-FFF2-40B4-BE49-F238E27FC236}">
                <a16:creationId xmlns:a16="http://schemas.microsoft.com/office/drawing/2014/main" id="{D4739680-ACBA-2E27-9D77-9CE4AA72E7EC}"/>
              </a:ext>
            </a:extLst>
          </p:cNvPr>
          <p:cNvSpPr>
            <a:spLocks noGrp="1"/>
          </p:cNvSpPr>
          <p:nvPr>
            <p:ph type="body" sz="quarter" idx="11"/>
          </p:nvPr>
        </p:nvSpPr>
        <p:spPr/>
        <p:txBody>
          <a:bodyPr/>
          <a:lstStyle/>
          <a:p>
            <a:r>
              <a:rPr lang="en-US" dirty="0"/>
              <a:t>Economic realities under the new Rule:</a:t>
            </a:r>
          </a:p>
          <a:p>
            <a:pPr marL="1200150" lvl="1" indent="-742950">
              <a:buFont typeface="+mj-lt"/>
              <a:buAutoNum type="arabicPeriod"/>
            </a:pPr>
            <a:r>
              <a:rPr lang="en-US" dirty="0"/>
              <a:t>The worker’s opportunity for profit or loss.</a:t>
            </a:r>
          </a:p>
          <a:p>
            <a:pPr marL="1200150" lvl="1" indent="-742950">
              <a:buFont typeface="+mj-lt"/>
              <a:buAutoNum type="arabicPeriod"/>
            </a:pPr>
            <a:r>
              <a:rPr lang="en-US" dirty="0"/>
              <a:t>Investments by the worker and the potential employer must be comparable.  </a:t>
            </a:r>
          </a:p>
          <a:p>
            <a:pPr marL="1200150" lvl="1" indent="-742950">
              <a:buFont typeface="+mj-lt"/>
              <a:buAutoNum type="arabicPeriod"/>
            </a:pPr>
            <a:r>
              <a:rPr lang="en-US" dirty="0"/>
              <a:t>Degree of permanence of the work relationship.</a:t>
            </a:r>
          </a:p>
          <a:p>
            <a:pPr marL="1200150" lvl="1" indent="-742950">
              <a:buFont typeface="+mj-lt"/>
              <a:buAutoNum type="arabicPeriod"/>
            </a:pPr>
            <a:r>
              <a:rPr lang="en-US" b="0" dirty="0">
                <a:effectLst/>
                <a:latin typeface="+mn-lt"/>
              </a:rPr>
              <a:t>Nature and degree of control by employer over worker.</a:t>
            </a:r>
          </a:p>
          <a:p>
            <a:pPr marL="1200150" lvl="1" indent="-742950">
              <a:buFont typeface="+mj-lt"/>
              <a:buAutoNum type="arabicPeriod"/>
            </a:pPr>
            <a:r>
              <a:rPr lang="en-US" dirty="0">
                <a:latin typeface="+mn-lt"/>
              </a:rPr>
              <a:t>The extent to which the work performed is an integral part of the employer’s business.</a:t>
            </a:r>
          </a:p>
          <a:p>
            <a:pPr marL="1200150" lvl="1" indent="-742950">
              <a:buFont typeface="+mj-lt"/>
              <a:buAutoNum type="arabicPeriod"/>
            </a:pPr>
            <a:r>
              <a:rPr lang="en-US" b="0" dirty="0">
                <a:effectLst/>
                <a:latin typeface="+mn-lt"/>
              </a:rPr>
              <a:t>Skill and initiative.</a:t>
            </a:r>
          </a:p>
          <a:p>
            <a:pPr marL="1200150" lvl="1" indent="-742950">
              <a:buFont typeface="+mj-lt"/>
              <a:buAutoNum type="arabicPeriod"/>
            </a:pPr>
            <a:r>
              <a:rPr lang="en-US" dirty="0">
                <a:latin typeface="+mn-lt"/>
              </a:rPr>
              <a:t>Additional factors.</a:t>
            </a:r>
            <a:endParaRPr lang="en-US" b="0" dirty="0">
              <a:effectLst/>
              <a:latin typeface="+mn-lt"/>
            </a:endParaRPr>
          </a:p>
          <a:p>
            <a:pPr marL="1200150" lvl="1" indent="-742950">
              <a:buFont typeface="+mj-lt"/>
              <a:buAutoNum type="arabicPeriod"/>
            </a:pPr>
            <a:endParaRPr lang="en-US" dirty="0">
              <a:latin typeface="+mn-lt"/>
            </a:endParaRPr>
          </a:p>
        </p:txBody>
      </p:sp>
      <p:sp>
        <p:nvSpPr>
          <p:cNvPr id="4" name="Subtitle 2">
            <a:extLst>
              <a:ext uri="{FF2B5EF4-FFF2-40B4-BE49-F238E27FC236}">
                <a16:creationId xmlns:a16="http://schemas.microsoft.com/office/drawing/2014/main" id="{E00E25C3-B557-66CD-097F-00435ACF56CE}"/>
              </a:ext>
            </a:extLst>
          </p:cNvPr>
          <p:cNvSpPr txBox="1">
            <a:spLocks/>
          </p:cNvSpPr>
          <p:nvPr/>
        </p:nvSpPr>
        <p:spPr bwMode="auto">
          <a:xfrm>
            <a:off x="-1" y="12936538"/>
            <a:ext cx="24387175" cy="1114425"/>
          </a:xfrm>
          <a:prstGeom prst="rect">
            <a:avLst/>
          </a:prstGeom>
          <a:noFill/>
          <a:ln>
            <a:noFill/>
          </a:ln>
        </p:spPr>
        <p:txBody>
          <a:bodyPr/>
          <a:lstStyle>
            <a:lvl1pPr marL="342900" indent="-342900" eaLnBrk="0" hangingPunct="0">
              <a:defRPr sz="4300">
                <a:solidFill>
                  <a:schemeClr val="tx1"/>
                </a:solidFill>
                <a:latin typeface="Calibri" pitchFamily="34" charset="0"/>
                <a:ea typeface="MS PGothic" pitchFamily="34" charset="-128"/>
              </a:defRPr>
            </a:lvl1pPr>
            <a:lvl2pPr eaLnBrk="0" hangingPunct="0">
              <a:defRPr sz="4300">
                <a:solidFill>
                  <a:schemeClr val="tx1"/>
                </a:solidFill>
                <a:latin typeface="Calibri" pitchFamily="34" charset="0"/>
                <a:ea typeface="MS PGothic" pitchFamily="34" charset="-128"/>
              </a:defRPr>
            </a:lvl2pPr>
            <a:lvl3pPr eaLnBrk="0" hangingPunct="0">
              <a:defRPr sz="4300">
                <a:solidFill>
                  <a:schemeClr val="tx1"/>
                </a:solidFill>
                <a:latin typeface="Calibri" pitchFamily="34" charset="0"/>
                <a:ea typeface="MS PGothic" pitchFamily="34" charset="-128"/>
              </a:defRPr>
            </a:lvl3pPr>
            <a:lvl4pPr eaLnBrk="0" hangingPunct="0">
              <a:defRPr sz="4300">
                <a:solidFill>
                  <a:schemeClr val="tx1"/>
                </a:solidFill>
                <a:latin typeface="Calibri" pitchFamily="34" charset="0"/>
                <a:ea typeface="MS PGothic" pitchFamily="34" charset="-128"/>
              </a:defRPr>
            </a:lvl4pPr>
            <a:lvl5pPr eaLnBrk="0" hangingPunct="0">
              <a:defRPr sz="4300">
                <a:solidFill>
                  <a:schemeClr val="tx1"/>
                </a:solidFill>
                <a:latin typeface="Calibri" pitchFamily="34" charset="0"/>
                <a:ea typeface="MS PGothic" pitchFamily="34" charset="-128"/>
              </a:defRPr>
            </a:lvl5pPr>
            <a:lvl6pPr marL="4806950" indent="-2520950" defTabSz="1087438" eaLnBrk="0" fontAlgn="base" hangingPunct="0">
              <a:spcBef>
                <a:spcPct val="0"/>
              </a:spcBef>
              <a:spcAft>
                <a:spcPct val="0"/>
              </a:spcAft>
              <a:defRPr sz="4300">
                <a:solidFill>
                  <a:schemeClr val="tx1"/>
                </a:solidFill>
                <a:latin typeface="Calibri" pitchFamily="34" charset="0"/>
                <a:ea typeface="MS PGothic" pitchFamily="34" charset="-128"/>
              </a:defRPr>
            </a:lvl6pPr>
            <a:lvl7pPr marL="5264150" indent="-2520950" defTabSz="1087438" eaLnBrk="0" fontAlgn="base" hangingPunct="0">
              <a:spcBef>
                <a:spcPct val="0"/>
              </a:spcBef>
              <a:spcAft>
                <a:spcPct val="0"/>
              </a:spcAft>
              <a:defRPr sz="4300">
                <a:solidFill>
                  <a:schemeClr val="tx1"/>
                </a:solidFill>
                <a:latin typeface="Calibri" pitchFamily="34" charset="0"/>
                <a:ea typeface="MS PGothic" pitchFamily="34" charset="-128"/>
              </a:defRPr>
            </a:lvl7pPr>
            <a:lvl8pPr marL="5721350" indent="-2520950" defTabSz="1087438" eaLnBrk="0" fontAlgn="base" hangingPunct="0">
              <a:spcBef>
                <a:spcPct val="0"/>
              </a:spcBef>
              <a:spcAft>
                <a:spcPct val="0"/>
              </a:spcAft>
              <a:defRPr sz="4300">
                <a:solidFill>
                  <a:schemeClr val="tx1"/>
                </a:solidFill>
                <a:latin typeface="Calibri" pitchFamily="34" charset="0"/>
                <a:ea typeface="MS PGothic" pitchFamily="34" charset="-128"/>
              </a:defRPr>
            </a:lvl8pPr>
            <a:lvl9pPr marL="6178550" indent="-2520950" defTabSz="1087438" eaLnBrk="0" fontAlgn="base" hangingPunct="0">
              <a:spcBef>
                <a:spcPct val="0"/>
              </a:spcBef>
              <a:spcAft>
                <a:spcPct val="0"/>
              </a:spcAft>
              <a:defRPr sz="4300">
                <a:solidFill>
                  <a:schemeClr val="tx1"/>
                </a:solidFill>
                <a:latin typeface="Calibri" pitchFamily="34" charset="0"/>
                <a:ea typeface="MS PGothic" pitchFamily="34" charset="-128"/>
              </a:defRPr>
            </a:lvl9pPr>
          </a:lstStyle>
          <a:p>
            <a:pPr eaLnBrk="1" hangingPunct="1">
              <a:lnSpc>
                <a:spcPct val="130000"/>
              </a:lnSpc>
              <a:spcBef>
                <a:spcPct val="20000"/>
              </a:spcBef>
              <a:buFont typeface="Arial" charset="0"/>
              <a:buNone/>
              <a:defRPr/>
            </a:pPr>
            <a:r>
              <a:rPr lang="en-US" altLang="en-US" sz="2800" dirty="0">
                <a:solidFill>
                  <a:schemeClr val="bg1"/>
                </a:solidFill>
                <a:latin typeface="+mn-lt"/>
                <a:cs typeface="Open Sans Light" pitchFamily="34" charset="0"/>
              </a:rPr>
              <a:t>© Crowe &amp; Dunlevy 2024</a:t>
            </a:r>
          </a:p>
        </p:txBody>
      </p:sp>
    </p:spTree>
    <p:extLst>
      <p:ext uri="{BB962C8B-B14F-4D97-AF65-F5344CB8AC3E}">
        <p14:creationId xmlns:p14="http://schemas.microsoft.com/office/powerpoint/2010/main" val="218872568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F4A0A47-297C-3F6A-BCE2-FB06B3306FA8}"/>
              </a:ext>
            </a:extLst>
          </p:cNvPr>
          <p:cNvSpPr>
            <a:spLocks noGrp="1"/>
          </p:cNvSpPr>
          <p:nvPr>
            <p:ph type="body" sz="quarter" idx="12"/>
          </p:nvPr>
        </p:nvSpPr>
        <p:spPr/>
        <p:txBody>
          <a:bodyPr/>
          <a:lstStyle/>
          <a:p>
            <a:r>
              <a:rPr lang="en-US" dirty="0"/>
              <a:t>Artificial Intelligence</a:t>
            </a:r>
          </a:p>
        </p:txBody>
      </p:sp>
      <p:sp>
        <p:nvSpPr>
          <p:cNvPr id="3" name="Text Placeholder 2">
            <a:extLst>
              <a:ext uri="{FF2B5EF4-FFF2-40B4-BE49-F238E27FC236}">
                <a16:creationId xmlns:a16="http://schemas.microsoft.com/office/drawing/2014/main" id="{D4739680-ACBA-2E27-9D77-9CE4AA72E7EC}"/>
              </a:ext>
            </a:extLst>
          </p:cNvPr>
          <p:cNvSpPr>
            <a:spLocks noGrp="1"/>
          </p:cNvSpPr>
          <p:nvPr>
            <p:ph type="body" sz="quarter" idx="11"/>
          </p:nvPr>
        </p:nvSpPr>
        <p:spPr/>
        <p:txBody>
          <a:bodyPr/>
          <a:lstStyle/>
          <a:p>
            <a:r>
              <a:rPr lang="en-US" dirty="0"/>
              <a:t>DOL pushed out guidance related to AI on May 16, 2024.</a:t>
            </a:r>
          </a:p>
          <a:p>
            <a:r>
              <a:rPr lang="en-US" dirty="0"/>
              <a:t>Principles recognize the risks/benefits of using AI and are designed to protect workers rights and to improve workplace quality as employers adopt AI workplace systems.</a:t>
            </a:r>
          </a:p>
          <a:p>
            <a:r>
              <a:rPr lang="en-US" dirty="0"/>
              <a:t>Principles:</a:t>
            </a:r>
          </a:p>
          <a:p>
            <a:pPr lvl="1"/>
            <a:r>
              <a:rPr lang="en-US" dirty="0"/>
              <a:t>Ensure meaningful worker engagement at all phases of AI system creation, use, and implementation.</a:t>
            </a:r>
          </a:p>
          <a:p>
            <a:pPr lvl="1"/>
            <a:r>
              <a:rPr lang="en-US" dirty="0"/>
              <a:t>Ethically developing AI.</a:t>
            </a:r>
          </a:p>
          <a:p>
            <a:pPr lvl="1"/>
            <a:r>
              <a:rPr lang="en-US" dirty="0"/>
              <a:t>Transparency to workers and applicants when using AI systems</a:t>
            </a:r>
          </a:p>
          <a:p>
            <a:endParaRPr lang="en-US" b="0" dirty="0">
              <a:effectLst/>
              <a:latin typeface="+mn-lt"/>
            </a:endParaRPr>
          </a:p>
          <a:p>
            <a:pPr marL="1200150" lvl="1" indent="-742950">
              <a:buFont typeface="+mj-lt"/>
              <a:buAutoNum type="arabicPeriod"/>
            </a:pPr>
            <a:endParaRPr lang="en-US" dirty="0">
              <a:latin typeface="+mn-lt"/>
            </a:endParaRPr>
          </a:p>
        </p:txBody>
      </p:sp>
      <p:sp>
        <p:nvSpPr>
          <p:cNvPr id="4" name="Subtitle 2">
            <a:extLst>
              <a:ext uri="{FF2B5EF4-FFF2-40B4-BE49-F238E27FC236}">
                <a16:creationId xmlns:a16="http://schemas.microsoft.com/office/drawing/2014/main" id="{E00E25C3-B557-66CD-097F-00435ACF56CE}"/>
              </a:ext>
            </a:extLst>
          </p:cNvPr>
          <p:cNvSpPr txBox="1">
            <a:spLocks/>
          </p:cNvSpPr>
          <p:nvPr/>
        </p:nvSpPr>
        <p:spPr bwMode="auto">
          <a:xfrm>
            <a:off x="-1" y="12936538"/>
            <a:ext cx="24387175" cy="1114425"/>
          </a:xfrm>
          <a:prstGeom prst="rect">
            <a:avLst/>
          </a:prstGeom>
          <a:noFill/>
          <a:ln>
            <a:noFill/>
          </a:ln>
        </p:spPr>
        <p:txBody>
          <a:bodyPr/>
          <a:lstStyle>
            <a:lvl1pPr marL="342900" indent="-342900" eaLnBrk="0" hangingPunct="0">
              <a:defRPr sz="4300">
                <a:solidFill>
                  <a:schemeClr val="tx1"/>
                </a:solidFill>
                <a:latin typeface="Calibri" pitchFamily="34" charset="0"/>
                <a:ea typeface="MS PGothic" pitchFamily="34" charset="-128"/>
              </a:defRPr>
            </a:lvl1pPr>
            <a:lvl2pPr eaLnBrk="0" hangingPunct="0">
              <a:defRPr sz="4300">
                <a:solidFill>
                  <a:schemeClr val="tx1"/>
                </a:solidFill>
                <a:latin typeface="Calibri" pitchFamily="34" charset="0"/>
                <a:ea typeface="MS PGothic" pitchFamily="34" charset="-128"/>
              </a:defRPr>
            </a:lvl2pPr>
            <a:lvl3pPr eaLnBrk="0" hangingPunct="0">
              <a:defRPr sz="4300">
                <a:solidFill>
                  <a:schemeClr val="tx1"/>
                </a:solidFill>
                <a:latin typeface="Calibri" pitchFamily="34" charset="0"/>
                <a:ea typeface="MS PGothic" pitchFamily="34" charset="-128"/>
              </a:defRPr>
            </a:lvl3pPr>
            <a:lvl4pPr eaLnBrk="0" hangingPunct="0">
              <a:defRPr sz="4300">
                <a:solidFill>
                  <a:schemeClr val="tx1"/>
                </a:solidFill>
                <a:latin typeface="Calibri" pitchFamily="34" charset="0"/>
                <a:ea typeface="MS PGothic" pitchFamily="34" charset="-128"/>
              </a:defRPr>
            </a:lvl4pPr>
            <a:lvl5pPr eaLnBrk="0" hangingPunct="0">
              <a:defRPr sz="4300">
                <a:solidFill>
                  <a:schemeClr val="tx1"/>
                </a:solidFill>
                <a:latin typeface="Calibri" pitchFamily="34" charset="0"/>
                <a:ea typeface="MS PGothic" pitchFamily="34" charset="-128"/>
              </a:defRPr>
            </a:lvl5pPr>
            <a:lvl6pPr marL="4806950" indent="-2520950" defTabSz="1087438" eaLnBrk="0" fontAlgn="base" hangingPunct="0">
              <a:spcBef>
                <a:spcPct val="0"/>
              </a:spcBef>
              <a:spcAft>
                <a:spcPct val="0"/>
              </a:spcAft>
              <a:defRPr sz="4300">
                <a:solidFill>
                  <a:schemeClr val="tx1"/>
                </a:solidFill>
                <a:latin typeface="Calibri" pitchFamily="34" charset="0"/>
                <a:ea typeface="MS PGothic" pitchFamily="34" charset="-128"/>
              </a:defRPr>
            </a:lvl6pPr>
            <a:lvl7pPr marL="5264150" indent="-2520950" defTabSz="1087438" eaLnBrk="0" fontAlgn="base" hangingPunct="0">
              <a:spcBef>
                <a:spcPct val="0"/>
              </a:spcBef>
              <a:spcAft>
                <a:spcPct val="0"/>
              </a:spcAft>
              <a:defRPr sz="4300">
                <a:solidFill>
                  <a:schemeClr val="tx1"/>
                </a:solidFill>
                <a:latin typeface="Calibri" pitchFamily="34" charset="0"/>
                <a:ea typeface="MS PGothic" pitchFamily="34" charset="-128"/>
              </a:defRPr>
            </a:lvl7pPr>
            <a:lvl8pPr marL="5721350" indent="-2520950" defTabSz="1087438" eaLnBrk="0" fontAlgn="base" hangingPunct="0">
              <a:spcBef>
                <a:spcPct val="0"/>
              </a:spcBef>
              <a:spcAft>
                <a:spcPct val="0"/>
              </a:spcAft>
              <a:defRPr sz="4300">
                <a:solidFill>
                  <a:schemeClr val="tx1"/>
                </a:solidFill>
                <a:latin typeface="Calibri" pitchFamily="34" charset="0"/>
                <a:ea typeface="MS PGothic" pitchFamily="34" charset="-128"/>
              </a:defRPr>
            </a:lvl8pPr>
            <a:lvl9pPr marL="6178550" indent="-2520950" defTabSz="1087438" eaLnBrk="0" fontAlgn="base" hangingPunct="0">
              <a:spcBef>
                <a:spcPct val="0"/>
              </a:spcBef>
              <a:spcAft>
                <a:spcPct val="0"/>
              </a:spcAft>
              <a:defRPr sz="4300">
                <a:solidFill>
                  <a:schemeClr val="tx1"/>
                </a:solidFill>
                <a:latin typeface="Calibri" pitchFamily="34" charset="0"/>
                <a:ea typeface="MS PGothic" pitchFamily="34" charset="-128"/>
              </a:defRPr>
            </a:lvl9pPr>
          </a:lstStyle>
          <a:p>
            <a:pPr eaLnBrk="1" hangingPunct="1">
              <a:lnSpc>
                <a:spcPct val="130000"/>
              </a:lnSpc>
              <a:spcBef>
                <a:spcPct val="20000"/>
              </a:spcBef>
              <a:buFont typeface="Arial" charset="0"/>
              <a:buNone/>
              <a:defRPr/>
            </a:pPr>
            <a:r>
              <a:rPr lang="en-US" altLang="en-US" sz="2800" dirty="0">
                <a:solidFill>
                  <a:schemeClr val="bg1"/>
                </a:solidFill>
                <a:latin typeface="+mn-lt"/>
                <a:cs typeface="Open Sans Light" pitchFamily="34" charset="0"/>
              </a:rPr>
              <a:t>© Crowe &amp; Dunlevy 2024</a:t>
            </a:r>
          </a:p>
        </p:txBody>
      </p:sp>
    </p:spTree>
    <p:extLst>
      <p:ext uri="{BB962C8B-B14F-4D97-AF65-F5344CB8AC3E}">
        <p14:creationId xmlns:p14="http://schemas.microsoft.com/office/powerpoint/2010/main" val="166381170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F4A0A47-297C-3F6A-BCE2-FB06B3306FA8}"/>
              </a:ext>
            </a:extLst>
          </p:cNvPr>
          <p:cNvSpPr>
            <a:spLocks noGrp="1"/>
          </p:cNvSpPr>
          <p:nvPr>
            <p:ph type="body" sz="quarter" idx="12"/>
          </p:nvPr>
        </p:nvSpPr>
        <p:spPr/>
        <p:txBody>
          <a:bodyPr/>
          <a:lstStyle/>
          <a:p>
            <a:r>
              <a:rPr lang="en-US" dirty="0"/>
              <a:t>Artificial Intelligence (cont.)</a:t>
            </a:r>
          </a:p>
        </p:txBody>
      </p:sp>
      <p:sp>
        <p:nvSpPr>
          <p:cNvPr id="3" name="Text Placeholder 2">
            <a:extLst>
              <a:ext uri="{FF2B5EF4-FFF2-40B4-BE49-F238E27FC236}">
                <a16:creationId xmlns:a16="http://schemas.microsoft.com/office/drawing/2014/main" id="{D4739680-ACBA-2E27-9D77-9CE4AA72E7EC}"/>
              </a:ext>
            </a:extLst>
          </p:cNvPr>
          <p:cNvSpPr>
            <a:spLocks noGrp="1"/>
          </p:cNvSpPr>
          <p:nvPr>
            <p:ph type="body" sz="quarter" idx="11"/>
          </p:nvPr>
        </p:nvSpPr>
        <p:spPr/>
        <p:txBody>
          <a:bodyPr/>
          <a:lstStyle/>
          <a:p>
            <a:r>
              <a:rPr lang="en-US" dirty="0"/>
              <a:t>Principles (cont.):</a:t>
            </a:r>
          </a:p>
          <a:p>
            <a:pPr lvl="1"/>
            <a:r>
              <a:rPr lang="en-US" dirty="0">
                <a:latin typeface="+mn-lt"/>
              </a:rPr>
              <a:t>Protecting workers rights.</a:t>
            </a:r>
          </a:p>
          <a:p>
            <a:pPr lvl="1"/>
            <a:r>
              <a:rPr lang="en-US" b="0" dirty="0">
                <a:effectLst/>
                <a:latin typeface="+mn-lt"/>
              </a:rPr>
              <a:t>Establishing AI Governance and Human Oversight.</a:t>
            </a:r>
          </a:p>
          <a:p>
            <a:pPr lvl="1"/>
            <a:r>
              <a:rPr lang="en-US" dirty="0">
                <a:latin typeface="+mn-lt"/>
              </a:rPr>
              <a:t>Using AI to enable workers.</a:t>
            </a:r>
          </a:p>
          <a:p>
            <a:pPr lvl="1"/>
            <a:r>
              <a:rPr lang="en-US" b="0" dirty="0">
                <a:effectLst/>
                <a:latin typeface="+mn-lt"/>
              </a:rPr>
              <a:t>Supporting workers impacted by AI.</a:t>
            </a:r>
          </a:p>
          <a:p>
            <a:pPr lvl="1"/>
            <a:r>
              <a:rPr lang="en-US" dirty="0">
                <a:latin typeface="+mn-lt"/>
              </a:rPr>
              <a:t>Ensuring responsible use of worker data.</a:t>
            </a:r>
          </a:p>
          <a:p>
            <a:pPr marL="457200" lvl="1" indent="0">
              <a:buNone/>
            </a:pPr>
            <a:endParaRPr lang="en-US" dirty="0">
              <a:latin typeface="+mn-lt"/>
            </a:endParaRPr>
          </a:p>
          <a:p>
            <a:pPr marL="457200" lvl="1" indent="0">
              <a:buNone/>
            </a:pPr>
            <a:r>
              <a:rPr lang="en-US" sz="4000" b="0" i="0" dirty="0">
                <a:effectLst/>
                <a:latin typeface="+mn-lt"/>
              </a:rPr>
              <a:t>Ultimately, the DOL’s AI Principles show how the Department is attempting to regulate AI without new legislation from Congress. More AI guidance is expected in the future.</a:t>
            </a:r>
            <a:endParaRPr lang="en-US" sz="4000" dirty="0">
              <a:latin typeface="+mn-lt"/>
            </a:endParaRPr>
          </a:p>
          <a:p>
            <a:pPr marL="457200" lvl="1" indent="0">
              <a:buNone/>
            </a:pPr>
            <a:endParaRPr lang="en-US" b="0" dirty="0">
              <a:effectLst/>
              <a:latin typeface="+mn-lt"/>
            </a:endParaRPr>
          </a:p>
          <a:p>
            <a:pPr marL="1200150" lvl="1" indent="-742950">
              <a:buFont typeface="+mj-lt"/>
              <a:buAutoNum type="arabicPeriod"/>
            </a:pPr>
            <a:endParaRPr lang="en-US" dirty="0">
              <a:latin typeface="+mn-lt"/>
            </a:endParaRPr>
          </a:p>
        </p:txBody>
      </p:sp>
      <p:sp>
        <p:nvSpPr>
          <p:cNvPr id="4" name="Subtitle 2">
            <a:extLst>
              <a:ext uri="{FF2B5EF4-FFF2-40B4-BE49-F238E27FC236}">
                <a16:creationId xmlns:a16="http://schemas.microsoft.com/office/drawing/2014/main" id="{E00E25C3-B557-66CD-097F-00435ACF56CE}"/>
              </a:ext>
            </a:extLst>
          </p:cNvPr>
          <p:cNvSpPr txBox="1">
            <a:spLocks/>
          </p:cNvSpPr>
          <p:nvPr/>
        </p:nvSpPr>
        <p:spPr bwMode="auto">
          <a:xfrm>
            <a:off x="-1" y="12936538"/>
            <a:ext cx="24387175" cy="1114425"/>
          </a:xfrm>
          <a:prstGeom prst="rect">
            <a:avLst/>
          </a:prstGeom>
          <a:noFill/>
          <a:ln>
            <a:noFill/>
          </a:ln>
        </p:spPr>
        <p:txBody>
          <a:bodyPr/>
          <a:lstStyle>
            <a:lvl1pPr marL="342900" indent="-342900" eaLnBrk="0" hangingPunct="0">
              <a:defRPr sz="4300">
                <a:solidFill>
                  <a:schemeClr val="tx1"/>
                </a:solidFill>
                <a:latin typeface="Calibri" pitchFamily="34" charset="0"/>
                <a:ea typeface="MS PGothic" pitchFamily="34" charset="-128"/>
              </a:defRPr>
            </a:lvl1pPr>
            <a:lvl2pPr eaLnBrk="0" hangingPunct="0">
              <a:defRPr sz="4300">
                <a:solidFill>
                  <a:schemeClr val="tx1"/>
                </a:solidFill>
                <a:latin typeface="Calibri" pitchFamily="34" charset="0"/>
                <a:ea typeface="MS PGothic" pitchFamily="34" charset="-128"/>
              </a:defRPr>
            </a:lvl2pPr>
            <a:lvl3pPr eaLnBrk="0" hangingPunct="0">
              <a:defRPr sz="4300">
                <a:solidFill>
                  <a:schemeClr val="tx1"/>
                </a:solidFill>
                <a:latin typeface="Calibri" pitchFamily="34" charset="0"/>
                <a:ea typeface="MS PGothic" pitchFamily="34" charset="-128"/>
              </a:defRPr>
            </a:lvl3pPr>
            <a:lvl4pPr eaLnBrk="0" hangingPunct="0">
              <a:defRPr sz="4300">
                <a:solidFill>
                  <a:schemeClr val="tx1"/>
                </a:solidFill>
                <a:latin typeface="Calibri" pitchFamily="34" charset="0"/>
                <a:ea typeface="MS PGothic" pitchFamily="34" charset="-128"/>
              </a:defRPr>
            </a:lvl4pPr>
            <a:lvl5pPr eaLnBrk="0" hangingPunct="0">
              <a:defRPr sz="4300">
                <a:solidFill>
                  <a:schemeClr val="tx1"/>
                </a:solidFill>
                <a:latin typeface="Calibri" pitchFamily="34" charset="0"/>
                <a:ea typeface="MS PGothic" pitchFamily="34" charset="-128"/>
              </a:defRPr>
            </a:lvl5pPr>
            <a:lvl6pPr marL="4806950" indent="-2520950" defTabSz="1087438" eaLnBrk="0" fontAlgn="base" hangingPunct="0">
              <a:spcBef>
                <a:spcPct val="0"/>
              </a:spcBef>
              <a:spcAft>
                <a:spcPct val="0"/>
              </a:spcAft>
              <a:defRPr sz="4300">
                <a:solidFill>
                  <a:schemeClr val="tx1"/>
                </a:solidFill>
                <a:latin typeface="Calibri" pitchFamily="34" charset="0"/>
                <a:ea typeface="MS PGothic" pitchFamily="34" charset="-128"/>
              </a:defRPr>
            </a:lvl6pPr>
            <a:lvl7pPr marL="5264150" indent="-2520950" defTabSz="1087438" eaLnBrk="0" fontAlgn="base" hangingPunct="0">
              <a:spcBef>
                <a:spcPct val="0"/>
              </a:spcBef>
              <a:spcAft>
                <a:spcPct val="0"/>
              </a:spcAft>
              <a:defRPr sz="4300">
                <a:solidFill>
                  <a:schemeClr val="tx1"/>
                </a:solidFill>
                <a:latin typeface="Calibri" pitchFamily="34" charset="0"/>
                <a:ea typeface="MS PGothic" pitchFamily="34" charset="-128"/>
              </a:defRPr>
            </a:lvl7pPr>
            <a:lvl8pPr marL="5721350" indent="-2520950" defTabSz="1087438" eaLnBrk="0" fontAlgn="base" hangingPunct="0">
              <a:spcBef>
                <a:spcPct val="0"/>
              </a:spcBef>
              <a:spcAft>
                <a:spcPct val="0"/>
              </a:spcAft>
              <a:defRPr sz="4300">
                <a:solidFill>
                  <a:schemeClr val="tx1"/>
                </a:solidFill>
                <a:latin typeface="Calibri" pitchFamily="34" charset="0"/>
                <a:ea typeface="MS PGothic" pitchFamily="34" charset="-128"/>
              </a:defRPr>
            </a:lvl8pPr>
            <a:lvl9pPr marL="6178550" indent="-2520950" defTabSz="1087438" eaLnBrk="0" fontAlgn="base" hangingPunct="0">
              <a:spcBef>
                <a:spcPct val="0"/>
              </a:spcBef>
              <a:spcAft>
                <a:spcPct val="0"/>
              </a:spcAft>
              <a:defRPr sz="4300">
                <a:solidFill>
                  <a:schemeClr val="tx1"/>
                </a:solidFill>
                <a:latin typeface="Calibri" pitchFamily="34" charset="0"/>
                <a:ea typeface="MS PGothic" pitchFamily="34" charset="-128"/>
              </a:defRPr>
            </a:lvl9pPr>
          </a:lstStyle>
          <a:p>
            <a:pPr eaLnBrk="1" hangingPunct="1">
              <a:lnSpc>
                <a:spcPct val="130000"/>
              </a:lnSpc>
              <a:spcBef>
                <a:spcPct val="20000"/>
              </a:spcBef>
              <a:buFont typeface="Arial" charset="0"/>
              <a:buNone/>
              <a:defRPr/>
            </a:pPr>
            <a:r>
              <a:rPr lang="en-US" altLang="en-US" sz="2800" dirty="0">
                <a:solidFill>
                  <a:schemeClr val="bg1"/>
                </a:solidFill>
                <a:latin typeface="+mn-lt"/>
                <a:cs typeface="Open Sans Light" pitchFamily="34" charset="0"/>
              </a:rPr>
              <a:t>© Crowe &amp; Dunlevy 2024</a:t>
            </a:r>
          </a:p>
        </p:txBody>
      </p:sp>
    </p:spTree>
    <p:extLst>
      <p:ext uri="{BB962C8B-B14F-4D97-AF65-F5344CB8AC3E}">
        <p14:creationId xmlns:p14="http://schemas.microsoft.com/office/powerpoint/2010/main" val="128087106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F4A0A47-297C-3F6A-BCE2-FB06B3306FA8}"/>
              </a:ext>
            </a:extLst>
          </p:cNvPr>
          <p:cNvSpPr>
            <a:spLocks noGrp="1"/>
          </p:cNvSpPr>
          <p:nvPr>
            <p:ph type="body" sz="quarter" idx="12"/>
          </p:nvPr>
        </p:nvSpPr>
        <p:spPr/>
        <p:txBody>
          <a:bodyPr/>
          <a:lstStyle/>
          <a:p>
            <a:pPr>
              <a:lnSpc>
                <a:spcPct val="100000"/>
              </a:lnSpc>
            </a:pPr>
            <a:r>
              <a:rPr lang="en-US" dirty="0"/>
              <a:t>Minimum Salary Requirements for Exemptions</a:t>
            </a:r>
          </a:p>
        </p:txBody>
      </p:sp>
      <p:sp>
        <p:nvSpPr>
          <p:cNvPr id="3" name="Text Placeholder 2">
            <a:extLst>
              <a:ext uri="{FF2B5EF4-FFF2-40B4-BE49-F238E27FC236}">
                <a16:creationId xmlns:a16="http://schemas.microsoft.com/office/drawing/2014/main" id="{D4739680-ACBA-2E27-9D77-9CE4AA72E7EC}"/>
              </a:ext>
            </a:extLst>
          </p:cNvPr>
          <p:cNvSpPr>
            <a:spLocks noGrp="1"/>
          </p:cNvSpPr>
          <p:nvPr>
            <p:ph type="body" sz="quarter" idx="11"/>
          </p:nvPr>
        </p:nvSpPr>
        <p:spPr>
          <a:xfrm>
            <a:off x="5361548" y="2088356"/>
            <a:ext cx="14306550" cy="9539287"/>
          </a:xfrm>
        </p:spPr>
        <p:txBody>
          <a:bodyPr/>
          <a:lstStyle/>
          <a:p>
            <a:endParaRPr lang="en-US" dirty="0"/>
          </a:p>
          <a:p>
            <a:r>
              <a:rPr lang="en-US" dirty="0"/>
              <a:t>New Final Rule raising the minimum salary requirements for exempt employees went into effect as of July 1, 2024.</a:t>
            </a:r>
          </a:p>
          <a:p>
            <a:r>
              <a:rPr lang="en-US" dirty="0"/>
              <a:t>What to expect:</a:t>
            </a:r>
          </a:p>
          <a:p>
            <a:pPr lvl="1"/>
            <a:r>
              <a:rPr lang="en-US" dirty="0"/>
              <a:t>Current minimum salary $684/ week ($35,766/ year)</a:t>
            </a:r>
          </a:p>
          <a:p>
            <a:pPr lvl="1"/>
            <a:r>
              <a:rPr lang="en-US" dirty="0"/>
              <a:t>July 1, 2024 - $844/ week ($43,888/ year)</a:t>
            </a:r>
          </a:p>
          <a:p>
            <a:pPr lvl="1"/>
            <a:r>
              <a:rPr lang="en-US" dirty="0"/>
              <a:t>January 1, 2025 - $1,128/ week ($58,656/ year)</a:t>
            </a:r>
          </a:p>
          <a:p>
            <a:pPr lvl="1"/>
            <a:r>
              <a:rPr lang="en-US" dirty="0"/>
              <a:t>July 1, 2027 and every 3 years thereafter, the minimum salary threshold will be automatically increased</a:t>
            </a:r>
          </a:p>
          <a:p>
            <a:r>
              <a:rPr lang="en-US" dirty="0"/>
              <a:t>The new rule does not impact the duties test for the white-collar exemptions.</a:t>
            </a:r>
          </a:p>
          <a:p>
            <a:pPr marL="457200" lvl="1" indent="0">
              <a:buNone/>
            </a:pPr>
            <a:endParaRPr lang="en-US" b="0" dirty="0">
              <a:effectLst/>
              <a:latin typeface="+mn-lt"/>
            </a:endParaRPr>
          </a:p>
          <a:p>
            <a:pPr marL="1200150" lvl="1" indent="-742950">
              <a:buFont typeface="+mj-lt"/>
              <a:buAutoNum type="arabicPeriod"/>
            </a:pPr>
            <a:endParaRPr lang="en-US" dirty="0">
              <a:latin typeface="+mn-lt"/>
            </a:endParaRPr>
          </a:p>
        </p:txBody>
      </p:sp>
      <p:sp>
        <p:nvSpPr>
          <p:cNvPr id="4" name="Subtitle 2">
            <a:extLst>
              <a:ext uri="{FF2B5EF4-FFF2-40B4-BE49-F238E27FC236}">
                <a16:creationId xmlns:a16="http://schemas.microsoft.com/office/drawing/2014/main" id="{E00E25C3-B557-66CD-097F-00435ACF56CE}"/>
              </a:ext>
            </a:extLst>
          </p:cNvPr>
          <p:cNvSpPr txBox="1">
            <a:spLocks/>
          </p:cNvSpPr>
          <p:nvPr/>
        </p:nvSpPr>
        <p:spPr bwMode="auto">
          <a:xfrm>
            <a:off x="-1" y="12936538"/>
            <a:ext cx="24387175" cy="1114425"/>
          </a:xfrm>
          <a:prstGeom prst="rect">
            <a:avLst/>
          </a:prstGeom>
          <a:noFill/>
          <a:ln>
            <a:noFill/>
          </a:ln>
        </p:spPr>
        <p:txBody>
          <a:bodyPr/>
          <a:lstStyle>
            <a:lvl1pPr marL="342900" indent="-342900" eaLnBrk="0" hangingPunct="0">
              <a:defRPr sz="4300">
                <a:solidFill>
                  <a:schemeClr val="tx1"/>
                </a:solidFill>
                <a:latin typeface="Calibri" pitchFamily="34" charset="0"/>
                <a:ea typeface="MS PGothic" pitchFamily="34" charset="-128"/>
              </a:defRPr>
            </a:lvl1pPr>
            <a:lvl2pPr eaLnBrk="0" hangingPunct="0">
              <a:defRPr sz="4300">
                <a:solidFill>
                  <a:schemeClr val="tx1"/>
                </a:solidFill>
                <a:latin typeface="Calibri" pitchFamily="34" charset="0"/>
                <a:ea typeface="MS PGothic" pitchFamily="34" charset="-128"/>
              </a:defRPr>
            </a:lvl2pPr>
            <a:lvl3pPr eaLnBrk="0" hangingPunct="0">
              <a:defRPr sz="4300">
                <a:solidFill>
                  <a:schemeClr val="tx1"/>
                </a:solidFill>
                <a:latin typeface="Calibri" pitchFamily="34" charset="0"/>
                <a:ea typeface="MS PGothic" pitchFamily="34" charset="-128"/>
              </a:defRPr>
            </a:lvl3pPr>
            <a:lvl4pPr eaLnBrk="0" hangingPunct="0">
              <a:defRPr sz="4300">
                <a:solidFill>
                  <a:schemeClr val="tx1"/>
                </a:solidFill>
                <a:latin typeface="Calibri" pitchFamily="34" charset="0"/>
                <a:ea typeface="MS PGothic" pitchFamily="34" charset="-128"/>
              </a:defRPr>
            </a:lvl4pPr>
            <a:lvl5pPr eaLnBrk="0" hangingPunct="0">
              <a:defRPr sz="4300">
                <a:solidFill>
                  <a:schemeClr val="tx1"/>
                </a:solidFill>
                <a:latin typeface="Calibri" pitchFamily="34" charset="0"/>
                <a:ea typeface="MS PGothic" pitchFamily="34" charset="-128"/>
              </a:defRPr>
            </a:lvl5pPr>
            <a:lvl6pPr marL="4806950" indent="-2520950" defTabSz="1087438" eaLnBrk="0" fontAlgn="base" hangingPunct="0">
              <a:spcBef>
                <a:spcPct val="0"/>
              </a:spcBef>
              <a:spcAft>
                <a:spcPct val="0"/>
              </a:spcAft>
              <a:defRPr sz="4300">
                <a:solidFill>
                  <a:schemeClr val="tx1"/>
                </a:solidFill>
                <a:latin typeface="Calibri" pitchFamily="34" charset="0"/>
                <a:ea typeface="MS PGothic" pitchFamily="34" charset="-128"/>
              </a:defRPr>
            </a:lvl6pPr>
            <a:lvl7pPr marL="5264150" indent="-2520950" defTabSz="1087438" eaLnBrk="0" fontAlgn="base" hangingPunct="0">
              <a:spcBef>
                <a:spcPct val="0"/>
              </a:spcBef>
              <a:spcAft>
                <a:spcPct val="0"/>
              </a:spcAft>
              <a:defRPr sz="4300">
                <a:solidFill>
                  <a:schemeClr val="tx1"/>
                </a:solidFill>
                <a:latin typeface="Calibri" pitchFamily="34" charset="0"/>
                <a:ea typeface="MS PGothic" pitchFamily="34" charset="-128"/>
              </a:defRPr>
            </a:lvl7pPr>
            <a:lvl8pPr marL="5721350" indent="-2520950" defTabSz="1087438" eaLnBrk="0" fontAlgn="base" hangingPunct="0">
              <a:spcBef>
                <a:spcPct val="0"/>
              </a:spcBef>
              <a:spcAft>
                <a:spcPct val="0"/>
              </a:spcAft>
              <a:defRPr sz="4300">
                <a:solidFill>
                  <a:schemeClr val="tx1"/>
                </a:solidFill>
                <a:latin typeface="Calibri" pitchFamily="34" charset="0"/>
                <a:ea typeface="MS PGothic" pitchFamily="34" charset="-128"/>
              </a:defRPr>
            </a:lvl8pPr>
            <a:lvl9pPr marL="6178550" indent="-2520950" defTabSz="1087438" eaLnBrk="0" fontAlgn="base" hangingPunct="0">
              <a:spcBef>
                <a:spcPct val="0"/>
              </a:spcBef>
              <a:spcAft>
                <a:spcPct val="0"/>
              </a:spcAft>
              <a:defRPr sz="4300">
                <a:solidFill>
                  <a:schemeClr val="tx1"/>
                </a:solidFill>
                <a:latin typeface="Calibri" pitchFamily="34" charset="0"/>
                <a:ea typeface="MS PGothic" pitchFamily="34" charset="-128"/>
              </a:defRPr>
            </a:lvl9pPr>
          </a:lstStyle>
          <a:p>
            <a:pPr eaLnBrk="1" hangingPunct="1">
              <a:lnSpc>
                <a:spcPct val="130000"/>
              </a:lnSpc>
              <a:spcBef>
                <a:spcPct val="20000"/>
              </a:spcBef>
              <a:buFont typeface="Arial" charset="0"/>
              <a:buNone/>
              <a:defRPr/>
            </a:pPr>
            <a:r>
              <a:rPr lang="en-US" altLang="en-US" sz="2800" dirty="0">
                <a:solidFill>
                  <a:schemeClr val="bg1"/>
                </a:solidFill>
                <a:latin typeface="+mn-lt"/>
                <a:cs typeface="Open Sans Light" pitchFamily="34" charset="0"/>
              </a:rPr>
              <a:t>© Crowe &amp; Dunlevy 2024</a:t>
            </a:r>
          </a:p>
        </p:txBody>
      </p:sp>
    </p:spTree>
    <p:extLst>
      <p:ext uri="{BB962C8B-B14F-4D97-AF65-F5344CB8AC3E}">
        <p14:creationId xmlns:p14="http://schemas.microsoft.com/office/powerpoint/2010/main" val="303131992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F4A0A47-297C-3F6A-BCE2-FB06B3306FA8}"/>
              </a:ext>
            </a:extLst>
          </p:cNvPr>
          <p:cNvSpPr>
            <a:spLocks noGrp="1"/>
          </p:cNvSpPr>
          <p:nvPr>
            <p:ph type="body" sz="quarter" idx="12"/>
          </p:nvPr>
        </p:nvSpPr>
        <p:spPr/>
        <p:txBody>
          <a:bodyPr/>
          <a:lstStyle/>
          <a:p>
            <a:pPr>
              <a:lnSpc>
                <a:spcPct val="100000"/>
              </a:lnSpc>
            </a:pPr>
            <a:r>
              <a:rPr lang="en-US" dirty="0"/>
              <a:t>80/20/30 Rule</a:t>
            </a:r>
          </a:p>
        </p:txBody>
      </p:sp>
      <p:sp>
        <p:nvSpPr>
          <p:cNvPr id="3" name="Text Placeholder 2">
            <a:extLst>
              <a:ext uri="{FF2B5EF4-FFF2-40B4-BE49-F238E27FC236}">
                <a16:creationId xmlns:a16="http://schemas.microsoft.com/office/drawing/2014/main" id="{D4739680-ACBA-2E27-9D77-9CE4AA72E7EC}"/>
              </a:ext>
            </a:extLst>
          </p:cNvPr>
          <p:cNvSpPr>
            <a:spLocks noGrp="1"/>
          </p:cNvSpPr>
          <p:nvPr>
            <p:ph type="body" sz="quarter" idx="11"/>
          </p:nvPr>
        </p:nvSpPr>
        <p:spPr>
          <a:xfrm>
            <a:off x="5361548" y="2088356"/>
            <a:ext cx="14306550" cy="9539287"/>
          </a:xfrm>
        </p:spPr>
        <p:txBody>
          <a:bodyPr/>
          <a:lstStyle/>
          <a:p>
            <a:r>
              <a:rPr lang="en-US" dirty="0"/>
              <a:t>The rule, which took effect December 28, 2021, codified long-standing </a:t>
            </a:r>
            <a:r>
              <a:rPr lang="en-US" dirty="0" err="1"/>
              <a:t>subregulatory</a:t>
            </a:r>
            <a:r>
              <a:rPr lang="en-US" dirty="0"/>
              <a:t> guidance providing that the tip credit is not available if an employee spends more than 20% of their time on non-tip-producing tasks (the 80/20 rule). The rule also imposed a new, alternative temporal limitation, providing that the tip credit did not apply if an employee performed non-tip-producing tasks for more than 30 continuous minutes.</a:t>
            </a:r>
            <a:endParaRPr lang="en-US" dirty="0">
              <a:latin typeface="+mn-lt"/>
            </a:endParaRPr>
          </a:p>
        </p:txBody>
      </p:sp>
      <p:sp>
        <p:nvSpPr>
          <p:cNvPr id="4" name="Subtitle 2">
            <a:extLst>
              <a:ext uri="{FF2B5EF4-FFF2-40B4-BE49-F238E27FC236}">
                <a16:creationId xmlns:a16="http://schemas.microsoft.com/office/drawing/2014/main" id="{E00E25C3-B557-66CD-097F-00435ACF56CE}"/>
              </a:ext>
            </a:extLst>
          </p:cNvPr>
          <p:cNvSpPr txBox="1">
            <a:spLocks/>
          </p:cNvSpPr>
          <p:nvPr/>
        </p:nvSpPr>
        <p:spPr bwMode="auto">
          <a:xfrm>
            <a:off x="-1" y="12936538"/>
            <a:ext cx="24387175" cy="1114425"/>
          </a:xfrm>
          <a:prstGeom prst="rect">
            <a:avLst/>
          </a:prstGeom>
          <a:noFill/>
          <a:ln>
            <a:noFill/>
          </a:ln>
        </p:spPr>
        <p:txBody>
          <a:bodyPr/>
          <a:lstStyle>
            <a:lvl1pPr marL="342900" indent="-342900" eaLnBrk="0" hangingPunct="0">
              <a:defRPr sz="4300">
                <a:solidFill>
                  <a:schemeClr val="tx1"/>
                </a:solidFill>
                <a:latin typeface="Calibri" pitchFamily="34" charset="0"/>
                <a:ea typeface="MS PGothic" pitchFamily="34" charset="-128"/>
              </a:defRPr>
            </a:lvl1pPr>
            <a:lvl2pPr eaLnBrk="0" hangingPunct="0">
              <a:defRPr sz="4300">
                <a:solidFill>
                  <a:schemeClr val="tx1"/>
                </a:solidFill>
                <a:latin typeface="Calibri" pitchFamily="34" charset="0"/>
                <a:ea typeface="MS PGothic" pitchFamily="34" charset="-128"/>
              </a:defRPr>
            </a:lvl2pPr>
            <a:lvl3pPr eaLnBrk="0" hangingPunct="0">
              <a:defRPr sz="4300">
                <a:solidFill>
                  <a:schemeClr val="tx1"/>
                </a:solidFill>
                <a:latin typeface="Calibri" pitchFamily="34" charset="0"/>
                <a:ea typeface="MS PGothic" pitchFamily="34" charset="-128"/>
              </a:defRPr>
            </a:lvl3pPr>
            <a:lvl4pPr eaLnBrk="0" hangingPunct="0">
              <a:defRPr sz="4300">
                <a:solidFill>
                  <a:schemeClr val="tx1"/>
                </a:solidFill>
                <a:latin typeface="Calibri" pitchFamily="34" charset="0"/>
                <a:ea typeface="MS PGothic" pitchFamily="34" charset="-128"/>
              </a:defRPr>
            </a:lvl4pPr>
            <a:lvl5pPr eaLnBrk="0" hangingPunct="0">
              <a:defRPr sz="4300">
                <a:solidFill>
                  <a:schemeClr val="tx1"/>
                </a:solidFill>
                <a:latin typeface="Calibri" pitchFamily="34" charset="0"/>
                <a:ea typeface="MS PGothic" pitchFamily="34" charset="-128"/>
              </a:defRPr>
            </a:lvl5pPr>
            <a:lvl6pPr marL="4806950" indent="-2520950" defTabSz="1087438" eaLnBrk="0" fontAlgn="base" hangingPunct="0">
              <a:spcBef>
                <a:spcPct val="0"/>
              </a:spcBef>
              <a:spcAft>
                <a:spcPct val="0"/>
              </a:spcAft>
              <a:defRPr sz="4300">
                <a:solidFill>
                  <a:schemeClr val="tx1"/>
                </a:solidFill>
                <a:latin typeface="Calibri" pitchFamily="34" charset="0"/>
                <a:ea typeface="MS PGothic" pitchFamily="34" charset="-128"/>
              </a:defRPr>
            </a:lvl6pPr>
            <a:lvl7pPr marL="5264150" indent="-2520950" defTabSz="1087438" eaLnBrk="0" fontAlgn="base" hangingPunct="0">
              <a:spcBef>
                <a:spcPct val="0"/>
              </a:spcBef>
              <a:spcAft>
                <a:spcPct val="0"/>
              </a:spcAft>
              <a:defRPr sz="4300">
                <a:solidFill>
                  <a:schemeClr val="tx1"/>
                </a:solidFill>
                <a:latin typeface="Calibri" pitchFamily="34" charset="0"/>
                <a:ea typeface="MS PGothic" pitchFamily="34" charset="-128"/>
              </a:defRPr>
            </a:lvl7pPr>
            <a:lvl8pPr marL="5721350" indent="-2520950" defTabSz="1087438" eaLnBrk="0" fontAlgn="base" hangingPunct="0">
              <a:spcBef>
                <a:spcPct val="0"/>
              </a:spcBef>
              <a:spcAft>
                <a:spcPct val="0"/>
              </a:spcAft>
              <a:defRPr sz="4300">
                <a:solidFill>
                  <a:schemeClr val="tx1"/>
                </a:solidFill>
                <a:latin typeface="Calibri" pitchFamily="34" charset="0"/>
                <a:ea typeface="MS PGothic" pitchFamily="34" charset="-128"/>
              </a:defRPr>
            </a:lvl8pPr>
            <a:lvl9pPr marL="6178550" indent="-2520950" defTabSz="1087438" eaLnBrk="0" fontAlgn="base" hangingPunct="0">
              <a:spcBef>
                <a:spcPct val="0"/>
              </a:spcBef>
              <a:spcAft>
                <a:spcPct val="0"/>
              </a:spcAft>
              <a:defRPr sz="4300">
                <a:solidFill>
                  <a:schemeClr val="tx1"/>
                </a:solidFill>
                <a:latin typeface="Calibri" pitchFamily="34" charset="0"/>
                <a:ea typeface="MS PGothic" pitchFamily="34" charset="-128"/>
              </a:defRPr>
            </a:lvl9pPr>
          </a:lstStyle>
          <a:p>
            <a:pPr eaLnBrk="1" hangingPunct="1">
              <a:lnSpc>
                <a:spcPct val="130000"/>
              </a:lnSpc>
              <a:spcBef>
                <a:spcPct val="20000"/>
              </a:spcBef>
              <a:buFont typeface="Arial" charset="0"/>
              <a:buNone/>
              <a:defRPr/>
            </a:pPr>
            <a:r>
              <a:rPr lang="en-US" altLang="en-US" sz="2800" dirty="0">
                <a:solidFill>
                  <a:schemeClr val="bg1"/>
                </a:solidFill>
                <a:latin typeface="+mn-lt"/>
                <a:cs typeface="Open Sans Light" pitchFamily="34" charset="0"/>
              </a:rPr>
              <a:t>© Crowe &amp; Dunlevy 2024</a:t>
            </a:r>
          </a:p>
        </p:txBody>
      </p:sp>
    </p:spTree>
    <p:extLst>
      <p:ext uri="{BB962C8B-B14F-4D97-AF65-F5344CB8AC3E}">
        <p14:creationId xmlns:p14="http://schemas.microsoft.com/office/powerpoint/2010/main" val="2655955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theme/theme1.xml><?xml version="1.0" encoding="utf-8"?>
<a:theme xmlns:a="http://schemas.openxmlformats.org/drawingml/2006/main" name="CROWE">
  <a:themeElements>
    <a:clrScheme name="Crowe &amp; Dunlevy - Dark">
      <a:dk1>
        <a:srgbClr val="485871"/>
      </a:dk1>
      <a:lt1>
        <a:srgbClr val="FFFFFF"/>
      </a:lt1>
      <a:dk2>
        <a:srgbClr val="005587"/>
      </a:dk2>
      <a:lt2>
        <a:srgbClr val="FFFFFF"/>
      </a:lt2>
      <a:accent1>
        <a:srgbClr val="99BAF0"/>
      </a:accent1>
      <a:accent2>
        <a:srgbClr val="BFBFBF"/>
      </a:accent2>
      <a:accent3>
        <a:srgbClr val="7089B1"/>
      </a:accent3>
      <a:accent4>
        <a:srgbClr val="D79D73"/>
      </a:accent4>
      <a:accent5>
        <a:srgbClr val="D7F08C"/>
      </a:accent5>
      <a:accent6>
        <a:srgbClr val="E2E2E2"/>
      </a:accent6>
      <a:hlink>
        <a:srgbClr val="D79D73"/>
      </a:hlink>
      <a:folHlink>
        <a:srgbClr val="99BAF0"/>
      </a:folHlink>
    </a:clrScheme>
    <a:fontScheme name="CD PPT">
      <a:majorFont>
        <a:latin typeface="Franklin Gothic Medium"/>
        <a:ea typeface=""/>
        <a:cs typeface=""/>
      </a:majorFont>
      <a:minorFont>
        <a:latin typeface="Franklin Gothic 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solidFill>
        <a:ln>
          <a:noFill/>
        </a:ln>
        <a:effectLst/>
      </a:spPr>
      <a:bodyPr rtlCol="0" anchor="ctr"/>
      <a:lstStyle>
        <a:defPPr algn="ctr">
          <a:defRPr dirty="0">
            <a:latin typeface="Open Sans Light"/>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item.xml><?xml version="1.0" encoding="utf-8"?>
<properties xmlns="http://www.imanage.com/work/xmlschema">
  <documentid>ACTIVE!5650615.1</documentid>
  <senderid>VAUGHTC</senderid>
  <senderemail>CHRIS.VAUGHT@CROWEDUNLEVY.COM</senderemail>
  <lastmodified>2024-09-09T15:30:34.0000000-05:00</lastmodified>
  <database>ACTIVE</database>
</properties>
</file>

<file path=docProps/app.xml><?xml version="1.0" encoding="utf-8"?>
<Properties xmlns="http://schemas.openxmlformats.org/officeDocument/2006/extended-properties" xmlns:vt="http://schemas.openxmlformats.org/officeDocument/2006/docPropsVTypes">
  <Template>CROWE</Template>
  <TotalTime>3103</TotalTime>
  <Words>7015</Words>
  <Application>Microsoft Office PowerPoint</Application>
  <PresentationFormat>Custom</PresentationFormat>
  <Paragraphs>383</Paragraphs>
  <Slides>39</Slides>
  <Notes>39</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39</vt:i4>
      </vt:variant>
    </vt:vector>
  </HeadingPairs>
  <TitlesOfParts>
    <vt:vector size="53" baseType="lpstr">
      <vt:lpstr>Arial</vt:lpstr>
      <vt:lpstr>Calibri</vt:lpstr>
      <vt:lpstr>Courier New</vt:lpstr>
      <vt:lpstr>Franklin Gothic Book</vt:lpstr>
      <vt:lpstr>Franklin Gothic Book (Body)</vt:lpstr>
      <vt:lpstr>Franklin Gothic Demi</vt:lpstr>
      <vt:lpstr>Franklin Gothic Medium</vt:lpstr>
      <vt:lpstr>freight-sans-pro</vt:lpstr>
      <vt:lpstr>Gill Sans</vt:lpstr>
      <vt:lpstr>Inter</vt:lpstr>
      <vt:lpstr>merriweather</vt:lpstr>
      <vt:lpstr>Open Sans</vt:lpstr>
      <vt:lpstr>Open Sans Light</vt:lpstr>
      <vt:lpstr>CROWE</vt:lpstr>
      <vt:lpstr>2024 Legal Updates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Crowe &amp; Dunlevy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Falen Tames</dc:creator>
  <cp:lastModifiedBy>Chris Vaught</cp:lastModifiedBy>
  <cp:revision>190</cp:revision>
  <cp:lastPrinted>2024-09-09T20:15:48Z</cp:lastPrinted>
  <dcterms:created xsi:type="dcterms:W3CDTF">2016-04-22T14:05:13Z</dcterms:created>
  <dcterms:modified xsi:type="dcterms:W3CDTF">2024-09-09T20:30:34Z</dcterms:modified>
</cp:coreProperties>
</file>