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Lst>
  <p:notesMasterIdLst>
    <p:notesMasterId r:id="rId32"/>
  </p:notesMasterIdLst>
  <p:sldIdLst>
    <p:sldId id="256" r:id="rId6"/>
    <p:sldId id="260" r:id="rId7"/>
    <p:sldId id="3852" r:id="rId8"/>
    <p:sldId id="265" r:id="rId9"/>
    <p:sldId id="272" r:id="rId10"/>
    <p:sldId id="273" r:id="rId11"/>
    <p:sldId id="274" r:id="rId12"/>
    <p:sldId id="3854" r:id="rId13"/>
    <p:sldId id="3853" r:id="rId14"/>
    <p:sldId id="271" r:id="rId15"/>
    <p:sldId id="3855" r:id="rId16"/>
    <p:sldId id="3972" r:id="rId17"/>
    <p:sldId id="3978" r:id="rId18"/>
    <p:sldId id="3977" r:id="rId19"/>
    <p:sldId id="3973" r:id="rId20"/>
    <p:sldId id="3979" r:id="rId21"/>
    <p:sldId id="3980" r:id="rId22"/>
    <p:sldId id="3976" r:id="rId23"/>
    <p:sldId id="3967" r:id="rId24"/>
    <p:sldId id="3968" r:id="rId25"/>
    <p:sldId id="320" r:id="rId26"/>
    <p:sldId id="3969" r:id="rId27"/>
    <p:sldId id="3971" r:id="rId28"/>
    <p:sldId id="329" r:id="rId29"/>
    <p:sldId id="3970" r:id="rId30"/>
    <p:sldId id="2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40"/>
    <p:restoredTop sz="68367" autoAdjust="0"/>
  </p:normalViewPr>
  <p:slideViewPr>
    <p:cSldViewPr snapToGrid="0" snapToObjects="1">
      <p:cViewPr varScale="1">
        <p:scale>
          <a:sx n="85" d="100"/>
          <a:sy n="85" d="100"/>
        </p:scale>
        <p:origin x="1928" y="17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6" d="100"/>
          <a:sy n="86" d="100"/>
        </p:scale>
        <p:origin x="5784"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DDFCB-86B4-4295-8A21-37310D704B79}" type="datetimeFigureOut">
              <a:rPr lang="en-US" smtClean="0"/>
              <a:t>9/24/24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7A347-692B-4E9E-8C8A-B62DA8D9664E}" type="slidenum">
              <a:rPr lang="en-US" smtClean="0"/>
              <a:t>‹#›</a:t>
            </a:fld>
            <a:endParaRPr lang="en-US"/>
          </a:p>
        </p:txBody>
      </p:sp>
    </p:spTree>
    <p:extLst>
      <p:ext uri="{BB962C8B-B14F-4D97-AF65-F5344CB8AC3E}">
        <p14:creationId xmlns:p14="http://schemas.microsoft.com/office/powerpoint/2010/main" val="243584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solidFill>
                  <a:srgbClr val="464646"/>
                </a:solidFill>
                <a:effectLst/>
                <a:latin typeface="Open Sans" panose="020B0606030504020204" pitchFamily="34" charset="0"/>
              </a:rPr>
              <a:t>The Oklahoma Department of Emergency Management (OEM) prepares for, responds to, recovers from and mitigates disasters and emergencies. </a:t>
            </a:r>
          </a:p>
          <a:p>
            <a:pPr algn="l"/>
            <a:endParaRPr lang="en-US" b="0" dirty="0">
              <a:solidFill>
                <a:srgbClr val="464646"/>
              </a:solidFill>
              <a:effectLst/>
              <a:latin typeface="Open Sans" panose="020B0606030504020204" pitchFamily="34" charset="0"/>
            </a:endParaRPr>
          </a:p>
          <a:p>
            <a:pPr algn="l"/>
            <a:r>
              <a:rPr lang="en-US" b="0" dirty="0">
                <a:solidFill>
                  <a:srgbClr val="464646"/>
                </a:solidFill>
                <a:effectLst/>
                <a:latin typeface="Open Sans" panose="020B0606030504020204" pitchFamily="34" charset="0"/>
              </a:rPr>
              <a:t>The department maintains the State Emergency Operations Center which serves as a command center for reporting emergencies and coordinating state response activities. OEM delivers service to Oklahoma cities, towns, counties, tribes and other public and private sector entities through the network of more than 300 local emergency managers. </a:t>
            </a:r>
          </a:p>
          <a:p>
            <a:pPr algn="l"/>
            <a:endParaRPr lang="en-US" b="0" dirty="0">
              <a:solidFill>
                <a:srgbClr val="464646"/>
              </a:solidFill>
              <a:effectLst/>
              <a:latin typeface="Open Sans" panose="020B0606030504020204" pitchFamily="34" charset="0"/>
            </a:endParaRPr>
          </a:p>
          <a:p>
            <a:pPr algn="l"/>
            <a:r>
              <a:rPr lang="en-US" b="0" dirty="0">
                <a:solidFill>
                  <a:srgbClr val="464646"/>
                </a:solidFill>
                <a:effectLst/>
                <a:latin typeface="Open Sans" panose="020B0606030504020204" pitchFamily="34" charset="0"/>
              </a:rPr>
              <a:t>OEM also maintains, regularly updates and exercises the State Emergency Operations Plan. </a:t>
            </a:r>
          </a:p>
          <a:p>
            <a:pPr algn="l"/>
            <a:endParaRPr lang="en-US" b="0" dirty="0">
              <a:solidFill>
                <a:srgbClr val="464646"/>
              </a:solidFill>
              <a:effectLst/>
              <a:latin typeface="Open Sans" panose="020B0606030504020204" pitchFamily="34" charset="0"/>
            </a:endParaRPr>
          </a:p>
          <a:p>
            <a:pPr algn="l"/>
            <a:r>
              <a:rPr lang="en-US" b="0" dirty="0">
                <a:solidFill>
                  <a:srgbClr val="464646"/>
                </a:solidFill>
                <a:effectLst/>
                <a:latin typeface="Open Sans" panose="020B0606030504020204" pitchFamily="34" charset="0"/>
              </a:rPr>
              <a:t>The department provides funding and/or assistance to local emergency management departments throughout the state.</a:t>
            </a:r>
          </a:p>
          <a:p>
            <a:pPr algn="l"/>
            <a:endParaRPr lang="en-US" b="1" dirty="0">
              <a:solidFill>
                <a:srgbClr val="464646"/>
              </a:solidFill>
              <a:effectLst/>
              <a:latin typeface="Open Sans SemiBold" panose="020B0706030804020204" pitchFamily="34" charset="0"/>
            </a:endParaRPr>
          </a:p>
          <a:p>
            <a:pPr algn="l"/>
            <a:r>
              <a:rPr lang="en-US" b="1" dirty="0">
                <a:solidFill>
                  <a:srgbClr val="464646"/>
                </a:solidFill>
                <a:effectLst/>
                <a:latin typeface="Open Sans SemiBold" panose="020B0706030804020204" pitchFamily="34" charset="0"/>
              </a:rPr>
              <a:t>Community Preparedness</a:t>
            </a:r>
            <a:endParaRPr lang="en-US" b="0" dirty="0">
              <a:solidFill>
                <a:srgbClr val="464646"/>
              </a:solidFill>
              <a:effectLst/>
              <a:latin typeface="Open Sans" panose="020B0606030504020204" pitchFamily="34" charset="0"/>
            </a:endParaRPr>
          </a:p>
          <a:p>
            <a:pPr algn="l"/>
            <a:r>
              <a:rPr lang="en-US" b="1" dirty="0">
                <a:solidFill>
                  <a:srgbClr val="464646"/>
                </a:solidFill>
                <a:effectLst/>
                <a:latin typeface="Open Sans SemiBold" panose="020B0706030804020204" pitchFamily="34" charset="0"/>
              </a:rPr>
              <a:t>Emergency Response:</a:t>
            </a:r>
            <a:r>
              <a:rPr lang="en-US" b="0" dirty="0">
                <a:solidFill>
                  <a:srgbClr val="464646"/>
                </a:solidFill>
                <a:effectLst/>
                <a:latin typeface="Open Sans" panose="020B0606030504020204" pitchFamily="34" charset="0"/>
              </a:rPr>
              <a:t>  </a:t>
            </a:r>
          </a:p>
          <a:p>
            <a:pPr marL="171450" indent="-171450" algn="l">
              <a:buFont typeface="Arial" panose="020B0604020202020204" pitchFamily="34" charset="0"/>
              <a:buChar char="•"/>
            </a:pPr>
            <a:r>
              <a:rPr lang="en-US" b="0" i="0" dirty="0">
                <a:solidFill>
                  <a:srgbClr val="464646"/>
                </a:solidFill>
                <a:effectLst/>
                <a:latin typeface="Open Sans" panose="020B0606030504020204" pitchFamily="34" charset="0"/>
              </a:rPr>
              <a:t>Monitoring potentially severe events</a:t>
            </a:r>
          </a:p>
          <a:p>
            <a:pPr marL="171450" indent="-171450" algn="l">
              <a:buFont typeface="Arial" panose="020B0604020202020204" pitchFamily="34" charset="0"/>
              <a:buChar char="•"/>
            </a:pPr>
            <a:r>
              <a:rPr lang="en-US" b="0" i="0" dirty="0">
                <a:solidFill>
                  <a:srgbClr val="464646"/>
                </a:solidFill>
                <a:effectLst/>
                <a:latin typeface="Open Sans" panose="020B0606030504020204" pitchFamily="34" charset="0"/>
              </a:rPr>
              <a:t>Evaluating the possibility for securing state, federal disaster assistance</a:t>
            </a:r>
          </a:p>
          <a:p>
            <a:pPr marL="171450" indent="-171450" algn="l">
              <a:buFont typeface="Arial" panose="020B0604020202020204" pitchFamily="34" charset="0"/>
              <a:buChar char="•"/>
            </a:pPr>
            <a:r>
              <a:rPr lang="en-US" b="0" i="0" dirty="0">
                <a:solidFill>
                  <a:srgbClr val="464646"/>
                </a:solidFill>
                <a:effectLst/>
                <a:latin typeface="Open Sans" panose="020B0606030504020204" pitchFamily="34" charset="0"/>
              </a:rPr>
              <a:t>Managing state and local resources</a:t>
            </a:r>
          </a:p>
          <a:p>
            <a:pPr marL="171450" indent="-171450" algn="l">
              <a:buFont typeface="Arial" panose="020B0604020202020204" pitchFamily="34" charset="0"/>
              <a:buChar char="•"/>
            </a:pPr>
            <a:r>
              <a:rPr lang="en-US" b="0" i="0" dirty="0">
                <a:solidFill>
                  <a:srgbClr val="464646"/>
                </a:solidFill>
                <a:effectLst/>
                <a:latin typeface="Open Sans" panose="020B0606030504020204" pitchFamily="34" charset="0"/>
              </a:rPr>
              <a:t>Providing emergency public information</a:t>
            </a:r>
          </a:p>
          <a:p>
            <a:pPr marL="171450" indent="-171450" algn="l">
              <a:buFont typeface="Arial" panose="020B0604020202020204" pitchFamily="34" charset="0"/>
              <a:buChar char="•"/>
            </a:pPr>
            <a:r>
              <a:rPr lang="en-US" b="0" i="0" dirty="0">
                <a:solidFill>
                  <a:srgbClr val="464646"/>
                </a:solidFill>
                <a:effectLst/>
                <a:latin typeface="Open Sans" panose="020B0606030504020204" pitchFamily="34" charset="0"/>
              </a:rPr>
              <a:t>Developing and distributing situation reports</a:t>
            </a:r>
          </a:p>
          <a:p>
            <a:pPr marL="171450" indent="-171450" algn="l">
              <a:buFont typeface="Arial" panose="020B0604020202020204" pitchFamily="34" charset="0"/>
              <a:buChar char="•"/>
            </a:pPr>
            <a:r>
              <a:rPr lang="en-US" b="0" i="0" dirty="0">
                <a:solidFill>
                  <a:srgbClr val="464646"/>
                </a:solidFill>
                <a:effectLst/>
                <a:latin typeface="Open Sans" panose="020B0606030504020204" pitchFamily="34" charset="0"/>
              </a:rPr>
              <a:t>Conducting preliminary damage assessments </a:t>
            </a:r>
          </a:p>
          <a:p>
            <a:pPr algn="l">
              <a:buFont typeface="Arial" panose="020B0604020202020204" pitchFamily="34" charset="0"/>
              <a:buChar char="•"/>
            </a:pPr>
            <a:endParaRPr lang="en-US" b="0" i="0" dirty="0">
              <a:solidFill>
                <a:srgbClr val="464646"/>
              </a:solidFill>
              <a:effectLst/>
              <a:latin typeface="Open Sans" panose="020B0606030504020204" pitchFamily="34" charset="0"/>
            </a:endParaRPr>
          </a:p>
          <a:p>
            <a:pPr algn="l"/>
            <a:r>
              <a:rPr lang="en-US" b="1" dirty="0">
                <a:solidFill>
                  <a:srgbClr val="464646"/>
                </a:solidFill>
                <a:effectLst/>
                <a:latin typeface="Open Sans SemiBold" panose="020B0706030804020204" pitchFamily="34" charset="0"/>
              </a:rPr>
              <a:t>Disaster Recovery:</a:t>
            </a:r>
            <a:r>
              <a:rPr lang="en-US" b="0" dirty="0">
                <a:solidFill>
                  <a:srgbClr val="464646"/>
                </a:solidFill>
                <a:effectLst/>
                <a:latin typeface="Open Sans" panose="020B0606030504020204" pitchFamily="34" charset="0"/>
              </a:rPr>
              <a:t>  Following a state or federal emergency or disaster declaration, OEM is responsible for providing quick and efficient delivery of state and federal aid to those affected by the event. This includes coordinating the efforts of federal, state, local, volunteer and private organizations to provide relief and establish disaster recovery centers. The agency conducts public information, administers individual and public assistance programs as well as disaster mitigation projects.</a:t>
            </a:r>
          </a:p>
          <a:p>
            <a:pPr algn="l"/>
            <a:endParaRPr lang="en-US" b="0" dirty="0">
              <a:solidFill>
                <a:srgbClr val="464646"/>
              </a:solidFill>
              <a:effectLst/>
              <a:latin typeface="Open Sans" panose="020B0606030504020204" pitchFamily="34" charset="0"/>
            </a:endParaRPr>
          </a:p>
          <a:p>
            <a:pPr algn="l"/>
            <a:r>
              <a:rPr lang="en-US" b="1" dirty="0">
                <a:solidFill>
                  <a:srgbClr val="464646"/>
                </a:solidFill>
                <a:effectLst/>
                <a:latin typeface="Open Sans SemiBold" panose="020B0706030804020204" pitchFamily="34" charset="0"/>
              </a:rPr>
              <a:t>Hazard Mitigation:</a:t>
            </a:r>
            <a:r>
              <a:rPr lang="en-US" b="0" dirty="0">
                <a:solidFill>
                  <a:srgbClr val="464646"/>
                </a:solidFill>
                <a:effectLst/>
                <a:latin typeface="Open Sans" panose="020B0606030504020204" pitchFamily="34" charset="0"/>
              </a:rPr>
              <a:t>  The mitigation program is available to local communities across the state to assist them with identifying and implementing long-term hazard mitigation measures before, during and after major disaster declarations. Communities are encouraged to work with the state mitigation officer to develop an ongoing program to identify hazards and decide</a:t>
            </a:r>
          </a:p>
          <a:p>
            <a:endParaRPr lang="en-US" dirty="0"/>
          </a:p>
        </p:txBody>
      </p:sp>
      <p:sp>
        <p:nvSpPr>
          <p:cNvPr id="4" name="Slide Number Placeholder 3"/>
          <p:cNvSpPr>
            <a:spLocks noGrp="1"/>
          </p:cNvSpPr>
          <p:nvPr>
            <p:ph type="sldNum" sz="quarter" idx="5"/>
          </p:nvPr>
        </p:nvSpPr>
        <p:spPr/>
        <p:txBody>
          <a:bodyPr/>
          <a:lstStyle/>
          <a:p>
            <a:fld id="{A6B7A347-692B-4E9E-8C8A-B62DA8D9664E}" type="slidenum">
              <a:rPr lang="en-US" smtClean="0"/>
              <a:t>2</a:t>
            </a:fld>
            <a:endParaRPr lang="en-US"/>
          </a:p>
        </p:txBody>
      </p:sp>
    </p:spTree>
    <p:extLst>
      <p:ext uri="{BB962C8B-B14F-4D97-AF65-F5344CB8AC3E}">
        <p14:creationId xmlns:p14="http://schemas.microsoft.com/office/powerpoint/2010/main" val="389435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Notice of Funding Opportunity (NOFO) sets priorities annually</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FEMA’s priorities for the FY23 BRIC program are to:</a:t>
            </a:r>
          </a:p>
          <a:p>
            <a:pPr marL="742950" lvl="1" indent="-285750">
              <a:buFont typeface="Courier New" panose="02070309020205020404" pitchFamily="49" charset="0"/>
              <a:buChar char="o"/>
            </a:pPr>
            <a:r>
              <a:rPr lang="en-US" sz="1800" b="0" i="0">
                <a:solidFill>
                  <a:srgbClr val="1B1B1B"/>
                </a:solidFill>
                <a:effectLst/>
                <a:latin typeface="Source Sans Pro" panose="020B0503030403020204" pitchFamily="34" charset="0"/>
              </a:rPr>
              <a:t>Incentivize natural hazard risk reduction activities that mitigate risk to public infrastructure and disadvantaged communities as referenced in Executive Order 14008 – Tackling the Climate Crisis at Home and Abroad; </a:t>
            </a:r>
            <a:endParaRPr lang="en-US" sz="1800" b="0" i="0">
              <a:solidFill>
                <a:srgbClr val="000000"/>
              </a:solidFill>
              <a:effectLst/>
              <a:latin typeface="Source Sans Pro" panose="020B0503030403020204" pitchFamily="34" charset="0"/>
            </a:endParaRPr>
          </a:p>
          <a:p>
            <a:pPr marL="742950" lvl="1" indent="-285750">
              <a:buFont typeface="Courier New" panose="02070309020205020404" pitchFamily="49" charset="0"/>
              <a:buChar char="o"/>
            </a:pPr>
            <a:r>
              <a:rPr lang="en-US" sz="1800" b="0" i="0">
                <a:solidFill>
                  <a:srgbClr val="1B1B1B"/>
                </a:solidFill>
                <a:effectLst/>
                <a:latin typeface="Source Sans Pro" panose="020B0503030403020204" pitchFamily="34" charset="0"/>
              </a:rPr>
              <a:t>Incorporate nature-based solutions, including those designed to reduce carbon emissions; </a:t>
            </a:r>
            <a:endParaRPr lang="en-US" sz="1800" b="0" i="0">
              <a:solidFill>
                <a:srgbClr val="000000"/>
              </a:solidFill>
              <a:effectLst/>
              <a:latin typeface="Source Sans Pro" panose="020B0503030403020204" pitchFamily="34" charset="0"/>
            </a:endParaRPr>
          </a:p>
          <a:p>
            <a:pPr marL="742950" lvl="1" indent="-285750">
              <a:buFont typeface="Courier New" panose="02070309020205020404" pitchFamily="49" charset="0"/>
              <a:buChar char="o"/>
            </a:pPr>
            <a:r>
              <a:rPr lang="en-US" sz="1800" b="0" i="0">
                <a:solidFill>
                  <a:srgbClr val="1B1B1B"/>
                </a:solidFill>
                <a:effectLst/>
                <a:latin typeface="Source Sans Pro" panose="020B0503030403020204" pitchFamily="34" charset="0"/>
              </a:rPr>
              <a:t>Enhance climate resilience and adaptation;</a:t>
            </a:r>
            <a:r>
              <a:rPr lang="en-US" sz="1800" b="0" i="0" u="sng">
                <a:solidFill>
                  <a:srgbClr val="D13438"/>
                </a:solidFill>
                <a:effectLst/>
                <a:latin typeface="Source Sans Pro" panose="020B0503030403020204" pitchFamily="34" charset="0"/>
              </a:rPr>
              <a:t> and</a:t>
            </a:r>
            <a:r>
              <a:rPr lang="en-US" sz="1800" b="0" i="0">
                <a:solidFill>
                  <a:srgbClr val="1B1B1B"/>
                </a:solidFill>
                <a:effectLst/>
                <a:latin typeface="Source Sans Pro" panose="020B0503030403020204" pitchFamily="34" charset="0"/>
              </a:rPr>
              <a:t> </a:t>
            </a:r>
            <a:endParaRPr lang="en-US" sz="1800" b="0" i="0">
              <a:solidFill>
                <a:srgbClr val="000000"/>
              </a:solidFill>
              <a:effectLst/>
              <a:latin typeface="Source Sans Pro" panose="020B0503030403020204" pitchFamily="34" charset="0"/>
            </a:endParaRPr>
          </a:p>
          <a:p>
            <a:pPr marL="742950" lvl="1" indent="-285750">
              <a:buFont typeface="Courier New" panose="02070309020205020404" pitchFamily="49" charset="0"/>
              <a:buChar char="o"/>
            </a:pPr>
            <a:r>
              <a:rPr lang="en-US" sz="1800" b="0" i="0">
                <a:solidFill>
                  <a:srgbClr val="1B1B1B"/>
                </a:solidFill>
                <a:effectLst/>
                <a:latin typeface="Source Sans Pro" panose="020B0503030403020204" pitchFamily="34" charset="0"/>
              </a:rPr>
              <a:t>Increase funding for the adoption and enforcement of the latest published editions of building codes</a:t>
            </a:r>
          </a:p>
          <a:p>
            <a:pPr marL="285750" lvl="0" indent="-285750">
              <a:buFont typeface="Arial" panose="020B0604020202020204" pitchFamily="34" charset="0"/>
              <a:buChar char="•"/>
            </a:pPr>
            <a:endParaRPr lang="en-US" sz="1800" b="0" i="0">
              <a:solidFill>
                <a:srgbClr val="1B1B1B"/>
              </a:solidFill>
              <a:effectLst/>
              <a:latin typeface="Source Sans Pro" panose="020B0503030403020204" pitchFamily="34" charset="0"/>
            </a:endParaRPr>
          </a:p>
          <a:p>
            <a:pPr marL="285750" lvl="0" indent="-285750">
              <a:buFont typeface="Arial" panose="020B0604020202020204" pitchFamily="34" charset="0"/>
              <a:buChar char="•"/>
            </a:pPr>
            <a:r>
              <a:rPr lang="en-US" sz="1800" b="0" i="0">
                <a:solidFill>
                  <a:srgbClr val="1B1B1B"/>
                </a:solidFill>
                <a:effectLst/>
                <a:latin typeface="Source Sans Pro" panose="020B0503030403020204" pitchFamily="34" charset="0"/>
              </a:rPr>
              <a:t>The BRIC program encourages mitigation projects that meet multiple priorities</a:t>
            </a:r>
            <a:endParaRPr lang="en-US" sz="1800" b="0" i="0">
              <a:solidFill>
                <a:srgbClr val="000000"/>
              </a:solidFill>
              <a:effectLst/>
              <a:latin typeface="Source Sans Pro" panose="020B0503030403020204" pitchFamily="34" charset="0"/>
            </a:endParaRP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204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US"/>
          </a:p>
          <a:p>
            <a:pPr marL="285750" indent="-285750">
              <a:lnSpc>
                <a:spcPts val="2600"/>
              </a:lnSpc>
              <a:spcBef>
                <a:spcPts val="1000"/>
              </a:spcBef>
              <a:buFont typeface="Arial,Sans-Serif"/>
              <a:buChar char="•"/>
            </a:pPr>
            <a:r>
              <a:rPr lang="en-US"/>
              <a:t>At a high-level, projects must: </a:t>
            </a:r>
            <a:endParaRPr lang="en-US">
              <a:cs typeface="Calibri"/>
            </a:endParaRPr>
          </a:p>
          <a:p>
            <a:pPr marL="731520" lvl="1" indent="-285750">
              <a:lnSpc>
                <a:spcPts val="2600"/>
              </a:lnSpc>
              <a:spcBef>
                <a:spcPts val="1000"/>
              </a:spcBef>
              <a:buFont typeface="Arial,Sans-Serif"/>
              <a:buChar char="•"/>
            </a:pPr>
            <a:r>
              <a:rPr lang="en-US"/>
              <a:t>Be cost-effective- which means the benefit of the project outweighs the cost to the federal government</a:t>
            </a:r>
            <a:endParaRPr lang="en-US">
              <a:cs typeface="Calibri"/>
            </a:endParaRPr>
          </a:p>
          <a:p>
            <a:pPr marL="731520" lvl="1" indent="-285750">
              <a:lnSpc>
                <a:spcPts val="2600"/>
              </a:lnSpc>
              <a:spcBef>
                <a:spcPts val="1000"/>
              </a:spcBef>
              <a:buFont typeface="Arial,Sans-Serif"/>
              <a:buChar char="•"/>
            </a:pPr>
            <a:r>
              <a:rPr lang="en-US"/>
              <a:t>Reduce/eliminate risk and damage from future natural disasters.</a:t>
            </a:r>
            <a:endParaRPr lang="en-US">
              <a:cs typeface="Calibri"/>
            </a:endParaRPr>
          </a:p>
          <a:p>
            <a:pPr marL="731520" lvl="1" indent="-285750">
              <a:lnSpc>
                <a:spcPts val="2600"/>
              </a:lnSpc>
              <a:spcBef>
                <a:spcPts val="1000"/>
              </a:spcBef>
              <a:buFont typeface="Arial,Sans-Serif"/>
              <a:buChar char="•"/>
            </a:pPr>
            <a:r>
              <a:rPr lang="en-US"/>
              <a:t>Meet the latest consensus codes (i.e., 2018 or 2021 international building code).</a:t>
            </a:r>
            <a:endParaRPr lang="en-US">
              <a:cs typeface="Calibri"/>
            </a:endParaRPr>
          </a:p>
          <a:p>
            <a:pPr marL="731520" lvl="1" indent="-285750">
              <a:lnSpc>
                <a:spcPts val="2600"/>
              </a:lnSpc>
              <a:spcBef>
                <a:spcPts val="1000"/>
              </a:spcBef>
              <a:buFont typeface="Arial,Sans-Serif"/>
              <a:buChar char="•"/>
            </a:pPr>
            <a:r>
              <a:rPr lang="en-US"/>
              <a:t>Align with the local hazard mitigation plan.</a:t>
            </a:r>
            <a:endParaRPr lang="en-US">
              <a:cs typeface="Calibri"/>
            </a:endParaRPr>
          </a:p>
          <a:p>
            <a:pPr marL="731520" lvl="1" indent="-285750">
              <a:lnSpc>
                <a:spcPts val="2600"/>
              </a:lnSpc>
              <a:spcBef>
                <a:spcPts val="1000"/>
              </a:spcBef>
              <a:buFont typeface="Arial,Sans-Serif"/>
              <a:buChar char="•"/>
            </a:pPr>
            <a:r>
              <a:rPr lang="en-US"/>
              <a:t>Meet all environmental and historic preservation requirements.</a:t>
            </a:r>
          </a:p>
          <a:p>
            <a:pPr marL="731520" lvl="1" indent="-285750">
              <a:lnSpc>
                <a:spcPts val="2600"/>
              </a:lnSpc>
              <a:spcBef>
                <a:spcPts val="1000"/>
              </a:spcBef>
              <a:buFont typeface="Arial,Sans-Serif"/>
              <a:buChar char="•"/>
            </a:pPr>
            <a:endParaRPr lang="en-US">
              <a:cs typeface="Calibri"/>
            </a:endParaRPr>
          </a:p>
          <a:p>
            <a:r>
              <a:rPr lang="en-US" b="1"/>
              <a:t>Some eligible activities include- </a:t>
            </a:r>
            <a:r>
              <a:rPr lang="en-US"/>
              <a:t>Infrastructure projects, such as:</a:t>
            </a:r>
            <a:endParaRPr lang="en-US">
              <a:cs typeface="Calibri"/>
            </a:endParaRPr>
          </a:p>
          <a:p>
            <a:pPr marL="628650" lvl="1" indent="-171450">
              <a:buFont typeface="Arial" panose="020B0604020202020204" pitchFamily="34" charset="0"/>
              <a:buChar char="•"/>
            </a:pPr>
            <a:r>
              <a:rPr lang="en-US"/>
              <a:t>Infrastructure retrofit</a:t>
            </a:r>
            <a:endParaRPr lang="en-US">
              <a:cs typeface="Calibri"/>
            </a:endParaRPr>
          </a:p>
          <a:p>
            <a:pPr marL="628650" lvl="1" indent="-171450">
              <a:buFont typeface="Arial" panose="020B0604020202020204" pitchFamily="34" charset="0"/>
              <a:buChar char="•"/>
            </a:pPr>
            <a:r>
              <a:rPr lang="en-US"/>
              <a:t>Localized flood risk reduction projects</a:t>
            </a:r>
            <a:endParaRPr lang="en-US">
              <a:cs typeface="Calibri"/>
            </a:endParaRPr>
          </a:p>
          <a:p>
            <a:pPr marL="628650" lvl="1" indent="-171450">
              <a:buFont typeface="Arial" panose="020B0604020202020204" pitchFamily="34" charset="0"/>
              <a:buChar char="•"/>
            </a:pPr>
            <a:r>
              <a:rPr lang="en-US"/>
              <a:t>Non-localized flood risk reduction projects</a:t>
            </a:r>
            <a:endParaRPr lang="en-US">
              <a:cs typeface="Calibri"/>
            </a:endParaRPr>
          </a:p>
          <a:p>
            <a:pPr marL="628650" lvl="1" indent="-171450">
              <a:buFont typeface="Arial" panose="020B0604020202020204" pitchFamily="34" charset="0"/>
              <a:buChar char="•"/>
            </a:pPr>
            <a:r>
              <a:rPr lang="en-US"/>
              <a:t>Non-structural retrofitting of existing buildings/facilities</a:t>
            </a:r>
            <a:endParaRPr lang="en-US">
              <a:cs typeface="Calibri"/>
            </a:endParaRPr>
          </a:p>
          <a:p>
            <a:pPr marL="628650" lvl="1" indent="-171450">
              <a:buFont typeface="Arial" panose="020B0604020202020204" pitchFamily="34" charset="0"/>
              <a:buChar char="•"/>
            </a:pPr>
            <a:r>
              <a:rPr lang="en-US"/>
              <a:t>Structural retrofitting of existing buildings</a:t>
            </a:r>
          </a:p>
          <a:p>
            <a:pPr marL="628650" lvl="1" indent="-171450">
              <a:buFont typeface="Arial" panose="020B0604020202020204" pitchFamily="34" charset="0"/>
              <a:buChar char="•"/>
            </a:pPr>
            <a:endParaRPr lang="en-US">
              <a:cs typeface="Calibri"/>
            </a:endParaRPr>
          </a:p>
          <a:p>
            <a:pPr marL="0" indent="0">
              <a:buFont typeface="Arial" panose="020B0604020202020204" pitchFamily="34" charset="0"/>
              <a:buNone/>
            </a:pPr>
            <a:r>
              <a:rPr lang="en-US" b="1"/>
              <a:t>In addition to those construction related projects, the following are also eligible activities:</a:t>
            </a:r>
            <a:endParaRPr lang="en-US" b="1">
              <a:cs typeface="Calibri"/>
            </a:endParaRPr>
          </a:p>
          <a:p>
            <a:pPr marL="171450" indent="-171450">
              <a:buFont typeface="Arial" panose="020B0604020202020204" pitchFamily="34" charset="0"/>
              <a:buChar char="•"/>
            </a:pPr>
            <a:r>
              <a:rPr lang="en-US"/>
              <a:t>Project scoping</a:t>
            </a:r>
            <a:endParaRPr lang="en-US">
              <a:cs typeface="Calibri"/>
            </a:endParaRPr>
          </a:p>
          <a:p>
            <a:pPr marL="171450" indent="-171450">
              <a:buFont typeface="Arial" panose="020B0604020202020204" pitchFamily="34" charset="0"/>
              <a:buChar char="•"/>
            </a:pPr>
            <a:r>
              <a:rPr lang="en-US"/>
              <a:t>Building code projects</a:t>
            </a:r>
          </a:p>
          <a:p>
            <a:pPr marL="171450" indent="-171450">
              <a:buFont typeface="Arial" panose="020B0604020202020204" pitchFamily="34" charset="0"/>
              <a:buChar char="•"/>
            </a:pPr>
            <a:r>
              <a:rPr lang="en-US">
                <a:cs typeface="Calibri"/>
              </a:rPr>
              <a:t>Hazard Mitigation Plans and planning activities</a:t>
            </a:r>
          </a:p>
          <a:p>
            <a:pPr marL="171450" indent="-171450">
              <a:buFont typeface="Arial" panose="020B0604020202020204" pitchFamily="34" charset="0"/>
              <a:buChar char="•"/>
            </a:pP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099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Let’s talk about Capability- and Capacity – Building Activities (C&amp;CB activities)</a:t>
            </a:r>
          </a:p>
          <a:p>
            <a:pPr marL="171450" indent="-171450">
              <a:buFont typeface="Arial"/>
              <a:buChar char="•"/>
            </a:pPr>
            <a:endParaRPr lang="en-US"/>
          </a:p>
          <a:p>
            <a:pPr marL="171450" indent="-171450">
              <a:buFont typeface="Arial"/>
              <a:buChar char="•"/>
            </a:pPr>
            <a:r>
              <a:rPr lang="en-US"/>
              <a:t>C&amp;CB activities are those which enhance the knowledge, skills, expertise, etc., of the current workforce to expand or improve the administration of mitigation assistance</a:t>
            </a:r>
          </a:p>
          <a:p>
            <a:pPr marL="171450" indent="-171450">
              <a:buFont typeface="Arial"/>
              <a:buChar char="•"/>
            </a:pPr>
            <a:endParaRPr lang="en-US">
              <a:cs typeface="Calibri"/>
            </a:endParaRPr>
          </a:p>
          <a:p>
            <a:pPr marL="171450" indent="-171450">
              <a:buFont typeface="Arial"/>
              <a:buChar char="•"/>
            </a:pPr>
            <a:r>
              <a:rPr lang="en-US"/>
              <a:t>They include building codes activities, partnership activities, project scoping activities, mitigation planning and planning-related activities, and other activities</a:t>
            </a:r>
          </a:p>
          <a:p>
            <a:pPr marL="0" indent="0">
              <a:buFont typeface="Arial"/>
              <a:buNone/>
            </a:pPr>
            <a:endParaRPr lang="en-US">
              <a:cs typeface="Calibri"/>
            </a:endParaRPr>
          </a:p>
          <a:p>
            <a:pPr marL="171450" indent="-171450">
              <a:buFont typeface="Arial"/>
              <a:buChar char="•"/>
              <a:defRPr/>
            </a:pPr>
            <a:r>
              <a:rPr lang="en-US">
                <a:solidFill>
                  <a:srgbClr val="000000"/>
                </a:solidFill>
                <a:cs typeface="Calibri"/>
              </a:rPr>
              <a:t>Project Scoping has its own sub-application within FEMA GO, which is the application system. Building Code projects will be submitted via the Project sub-application. Planning, planning related activities, and Partnerships will utilize the Plan sub-application. </a:t>
            </a:r>
            <a:endParaRPr lang="en-US">
              <a:solidFill>
                <a:srgbClr val="000000"/>
              </a:solidFill>
            </a:endParaRPr>
          </a:p>
          <a:p>
            <a:pPr marR="0" lvl="0" algn="l" defTabSz="457200" rtl="0" eaLnBrk="1" fontAlgn="auto" latinLnBrk="0" hangingPunct="1">
              <a:lnSpc>
                <a:spcPct val="100000"/>
              </a:lnSpc>
              <a:spcBef>
                <a:spcPts val="0"/>
              </a:spcBef>
              <a:spcAft>
                <a:spcPts val="0"/>
              </a:spcAft>
              <a:buClrTx/>
              <a:buSzTx/>
              <a:tabLst/>
              <a:defRPr/>
            </a:pPr>
            <a:endParaRPr lang="en-US">
              <a:solidFill>
                <a:srgbClr val="000000"/>
              </a:solidFill>
              <a:cs typeface="Calibri"/>
            </a:endParaRP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a:p>
        </p:txBody>
      </p:sp>
    </p:spTree>
    <p:extLst>
      <p:ext uri="{BB962C8B-B14F-4D97-AF65-F5344CB8AC3E}">
        <p14:creationId xmlns:p14="http://schemas.microsoft.com/office/powerpoint/2010/main" val="3480613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a:t>Generally, the cost share for the BRIC grant program is 75% federal cost share and 25% non-federal cost share.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However, </a:t>
            </a:r>
            <a:r>
              <a:rPr lang="en-US" sz="3200" b="0" i="0">
                <a:solidFill>
                  <a:srgbClr val="1B1B1B"/>
                </a:solidFill>
                <a:effectLst/>
                <a:latin typeface="Source Sans Pro" panose="020B0503030403020204" pitchFamily="34" charset="0"/>
              </a:rPr>
              <a:t>the program offers an increased cost share, 90% federal share, for Economically Disadvantaged Rural Communities and Community Disaster Resilience Zones, as well as 100% management costs for all.</a:t>
            </a:r>
          </a:p>
          <a:p>
            <a:pPr marL="342900" indent="-342900">
              <a:buFont typeface="Arial" panose="020B0604020202020204" pitchFamily="34" charset="0"/>
              <a:buChar char="•"/>
            </a:pPr>
            <a:endParaRPr lang="en-US" sz="3200" b="0" i="0">
              <a:solidFill>
                <a:srgbClr val="1B1B1B"/>
              </a:solidFill>
              <a:effectLst/>
              <a:latin typeface="Source Sans Pro" panose="020B0503030403020204" pitchFamily="34" charset="0"/>
            </a:endParaRPr>
          </a:p>
          <a:p>
            <a:pPr marL="342900" indent="-342900">
              <a:buFont typeface="Arial" panose="020B0604020202020204" pitchFamily="34" charset="0"/>
              <a:buChar char="•"/>
            </a:pPr>
            <a:r>
              <a:rPr lang="en-US" sz="3200" b="0" i="0">
                <a:solidFill>
                  <a:srgbClr val="1B1B1B"/>
                </a:solidFill>
                <a:effectLst/>
                <a:latin typeface="Source Sans Pro" panose="020B0503030403020204" pitchFamily="34" charset="0"/>
              </a:rPr>
              <a:t>An economically disadvantaged community must have a population below 3,000 and the per capita income cannot exceed 80% of the national per capita income.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a:p>
        </p:txBody>
      </p:sp>
    </p:spTree>
    <p:extLst>
      <p:ext uri="{BB962C8B-B14F-4D97-AF65-F5344CB8AC3E}">
        <p14:creationId xmlns:p14="http://schemas.microsoft.com/office/powerpoint/2010/main" val="81225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displays how assistance may be used under each funding category</a:t>
            </a:r>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a:p>
        </p:txBody>
      </p:sp>
    </p:spTree>
    <p:extLst>
      <p:ext uri="{BB962C8B-B14F-4D97-AF65-F5344CB8AC3E}">
        <p14:creationId xmlns:p14="http://schemas.microsoft.com/office/powerpoint/2010/main" val="533481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cs typeface="Calibri"/>
            </a:endParaRPr>
          </a:p>
          <a:p>
            <a:r>
              <a:rPr lang="en-US" i="0">
                <a:cs typeface="Calibri"/>
              </a:rPr>
              <a:t>Here is an example of a successful BRIC competitive project in OK</a:t>
            </a:r>
          </a:p>
          <a:p>
            <a:endParaRPr lang="en-US" i="0">
              <a:cs typeface="Calibri"/>
            </a:endParaRPr>
          </a:p>
          <a:p>
            <a:pPr marL="171450" indent="-171450">
              <a:buFont typeface="Arial"/>
              <a:buChar char="•"/>
            </a:pPr>
            <a:r>
              <a:rPr lang="en-US"/>
              <a:t>The city of Tulsa, Oklahoma, has a system-based approach to improving resilience to flooding, heat and water quality. </a:t>
            </a:r>
          </a:p>
          <a:p>
            <a:pPr marL="171450" indent="-171450">
              <a:buFont typeface="Arial"/>
              <a:buChar char="•"/>
            </a:pPr>
            <a:endParaRPr lang="en-US">
              <a:ea typeface="Calibri"/>
              <a:cs typeface="Calibri"/>
            </a:endParaRPr>
          </a:p>
          <a:p>
            <a:pPr marL="171450" indent="-171450">
              <a:buFont typeface="Arial"/>
              <a:buChar char="•"/>
            </a:pPr>
            <a:r>
              <a:rPr lang="en-US"/>
              <a:t>The Tulsa Fulton Creek Drainage Basin Urban Flood and Heat Reduction Project is a great example of a system-based risk mitigation project. </a:t>
            </a:r>
          </a:p>
          <a:p>
            <a:pPr marL="171450" indent="-171450">
              <a:buFont typeface="Arial"/>
              <a:buChar char="•"/>
            </a:pPr>
            <a:endParaRPr lang="en-US">
              <a:ea typeface="Calibri"/>
              <a:cs typeface="Calibri"/>
            </a:endParaRPr>
          </a:p>
          <a:p>
            <a:pPr marL="171450" indent="-171450">
              <a:buFont typeface="Arial"/>
              <a:buChar char="•"/>
            </a:pPr>
            <a:r>
              <a:rPr lang="en-US"/>
              <a:t>The project incorporates multiple flood reduction strategies – including increasing the capacity of the storm sewer system, constructing detention ponds, and planting over 200 trees – to reduce overall flood risk as well as extreme heat.</a:t>
            </a:r>
            <a:endParaRPr lang="en-US">
              <a:cs typeface="Calibri"/>
            </a:endParaRPr>
          </a:p>
          <a:p>
            <a:pPr marL="171450" indent="-171450">
              <a:buFont typeface="Arial"/>
              <a:buChar char="•"/>
            </a:pPr>
            <a:r>
              <a:rPr lang="en-US"/>
              <a:t>Climate change is a threat multiplier, particularly in disadvantaged communities and populations. This project recognizes the intersectional risk that climate change poses to these communities, and aims to systemically improve the resilience to flooding and extreme heat in the low-income Fulton Creek Neighborhood.</a:t>
            </a:r>
            <a:endParaRPr lang="en-US">
              <a:ea typeface="Calibri"/>
              <a:cs typeface="Calibri"/>
            </a:endParaRPr>
          </a:p>
          <a:p>
            <a:pPr marL="171450" indent="-171450">
              <a:buFont typeface="Arial"/>
              <a:buChar char="•"/>
            </a:pPr>
            <a:r>
              <a:rPr lang="en-US"/>
              <a:t>These improvements will result in a more attractive, usable, environmentally sensitive, healthier, and safer community.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7783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19</a:t>
            </a:fld>
            <a:endParaRPr lang="en-US"/>
          </a:p>
        </p:txBody>
      </p:sp>
    </p:spTree>
    <p:extLst>
      <p:ext uri="{BB962C8B-B14F-4D97-AF65-F5344CB8AC3E}">
        <p14:creationId xmlns:p14="http://schemas.microsoft.com/office/powerpoint/2010/main" val="3147196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i="0"/>
              <a:t>As with all Hazard Mitigation Assistance programs, FEMA requires applicants and </a:t>
            </a:r>
            <a:r>
              <a:rPr lang="en-US" i="0" err="1"/>
              <a:t>subapplicants</a:t>
            </a:r>
            <a:r>
              <a:rPr lang="en-US" i="0"/>
              <a:t> maintain FEMA-approved hazard mitigation plans both at the application deadline and when funding is obligated.</a:t>
            </a:r>
            <a:r>
              <a:rPr lang="en-US"/>
              <a:t> </a:t>
            </a:r>
          </a:p>
          <a:p>
            <a:pPr marL="171450" indent="-171450">
              <a:buFont typeface="Arial" panose="020B0604020202020204" pitchFamily="34" charset="0"/>
              <a:buChar char="•"/>
            </a:pPr>
            <a:r>
              <a:rPr lang="en-US" i="0"/>
              <a:t>However, flood mitigation assistance program does have additional requirements as funds are appropriated from National Flood Insurance Program policyholders.</a:t>
            </a:r>
            <a:r>
              <a:rPr lang="en-US"/>
              <a:t> </a:t>
            </a:r>
            <a:endParaRPr lang="en-US" i="0">
              <a:cs typeface="Calibri"/>
            </a:endParaRPr>
          </a:p>
          <a:p>
            <a:pPr marL="628650" lvl="1" indent="-171450">
              <a:buFont typeface="Arial" panose="020B0604020202020204" pitchFamily="34" charset="0"/>
              <a:buChar char="•"/>
            </a:pPr>
            <a:r>
              <a:rPr lang="en-US" i="0" err="1"/>
              <a:t>Subapplicants</a:t>
            </a:r>
            <a:r>
              <a:rPr lang="en-US" i="0"/>
              <a:t> must be active participants in the National Flood Insurance Program (NFIP) without probation or suspension, and all structures in project </a:t>
            </a:r>
            <a:r>
              <a:rPr lang="en-US" i="0" err="1"/>
              <a:t>subapplications</a:t>
            </a:r>
            <a:r>
              <a:rPr lang="en-US" i="0"/>
              <a:t> must be insured under the NFIP throughout the mitigation process. For further details on eligibility, please refer to the complete Fiscal Year </a:t>
            </a:r>
            <a:r>
              <a:rPr lang="en-US"/>
              <a:t>2024</a:t>
            </a:r>
            <a:r>
              <a:rPr lang="en-US" i="0"/>
              <a:t> FMA notice of funding opportunity </a:t>
            </a:r>
            <a:r>
              <a:rPr lang="en-US"/>
              <a:t>once released</a:t>
            </a:r>
            <a:endParaRPr lang="en-US" i="0">
              <a:cs typeface="Calibri"/>
            </a:endParaRPr>
          </a:p>
          <a:p>
            <a:endParaRPr lang="en-US" i="0"/>
          </a:p>
          <a:p>
            <a:endParaRPr lang="en-US">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20</a:t>
            </a:fld>
            <a:endParaRPr lang="en-US"/>
          </a:p>
        </p:txBody>
      </p:sp>
    </p:spTree>
    <p:extLst>
      <p:ext uri="{BB962C8B-B14F-4D97-AF65-F5344CB8AC3E}">
        <p14:creationId xmlns:p14="http://schemas.microsoft.com/office/powerpoint/2010/main" val="3984461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Subapplicants</a:t>
            </a:r>
            <a:r>
              <a:rPr lang="en-US"/>
              <a:t>:</a:t>
            </a:r>
          </a:p>
          <a:p>
            <a:r>
              <a:rPr lang="en-US"/>
              <a:t>•	Local governments, including cities, townships, counties, special district governments, and Indian tribal governments (including federally recognized tribes who choose to apply as </a:t>
            </a:r>
            <a:r>
              <a:rPr lang="en-US" err="1"/>
              <a:t>subapplicants</a:t>
            </a:r>
            <a:r>
              <a:rPr lang="en-US"/>
              <a:t>), are considered </a:t>
            </a:r>
            <a:r>
              <a:rPr lang="en-US" err="1"/>
              <a:t>subapplicants</a:t>
            </a:r>
            <a:r>
              <a:rPr lang="en-US"/>
              <a:t> and must submit </a:t>
            </a:r>
            <a:r>
              <a:rPr lang="en-US" err="1"/>
              <a:t>subapplications</a:t>
            </a:r>
            <a:r>
              <a:rPr lang="en-US"/>
              <a:t> to their state/territory/tribal applicant agency.</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21</a:t>
            </a:fld>
            <a:endParaRPr lang="en-US"/>
          </a:p>
        </p:txBody>
      </p:sp>
    </p:spTree>
    <p:extLst>
      <p:ext uri="{BB962C8B-B14F-4D97-AF65-F5344CB8AC3E}">
        <p14:creationId xmlns:p14="http://schemas.microsoft.com/office/powerpoint/2010/main" val="1444975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Fiscal Year 2023, the FMA grant program introduces key changes to enhance its impact. This includes:</a:t>
            </a:r>
            <a:endParaRPr lang="en-US"/>
          </a:p>
          <a:p>
            <a:endParaRPr lang="en-US" i="0"/>
          </a:p>
          <a:p>
            <a:pPr marL="228600" indent="-228600">
              <a:buFont typeface="+mj-lt"/>
              <a:buAutoNum type="arabicPeriod"/>
            </a:pPr>
            <a:r>
              <a:rPr lang="en-US" i="0"/>
              <a:t>An increased funding on Localized Flood Risk Reduction Projects, ensuring targeted support where it's needed most;</a:t>
            </a:r>
            <a:r>
              <a:rPr lang="en-US"/>
              <a:t> </a:t>
            </a:r>
            <a:endParaRPr lang="en-US" i="0">
              <a:cs typeface="Calibri"/>
            </a:endParaRPr>
          </a:p>
          <a:p>
            <a:pPr marL="228600" indent="-228600">
              <a:buFont typeface="+mj-lt"/>
              <a:buAutoNum type="arabicPeriod"/>
            </a:pPr>
            <a:r>
              <a:rPr lang="en-US" i="0"/>
              <a:t>The federal share cap for Mitigation Reconstruction being raised to $220,000 per structure, up from the previous $150,000 limit;</a:t>
            </a:r>
            <a:endParaRPr lang="en-US" i="0">
              <a:cs typeface="Calibri"/>
            </a:endParaRPr>
          </a:p>
          <a:p>
            <a:pPr marL="228600" indent="-228600">
              <a:buFont typeface="+mj-lt"/>
              <a:buAutoNum type="arabicPeriod"/>
            </a:pPr>
            <a:r>
              <a:rPr lang="en-US" i="0"/>
              <a:t>Utilizing three of the CDC SVI themes such as Socioeconomic Status, Household Characteristics, and Housing Type and Transportation scores for the enhanced BIL federal cost share provides a more nuanced approach to project funding;</a:t>
            </a:r>
            <a:endParaRPr lang="en-US" i="0">
              <a:cs typeface="Calibri"/>
            </a:endParaRPr>
          </a:p>
          <a:p>
            <a:pPr marL="228600" indent="-228600">
              <a:buFont typeface="+mj-lt"/>
              <a:buAutoNum type="arabicPeriod"/>
            </a:pPr>
            <a:r>
              <a:rPr lang="en-US" i="0"/>
              <a:t>Changes to the final priority scoring criteria, tiebreakers, and thresholds that aim to optimize project selection and ensure the most impactful mitigation efforts;</a:t>
            </a:r>
            <a:endParaRPr lang="en-US" i="0">
              <a:cs typeface="Calibri"/>
            </a:endParaRPr>
          </a:p>
          <a:p>
            <a:pPr marL="228600" indent="-228600">
              <a:buFont typeface="+mj-lt"/>
              <a:buAutoNum type="arabicPeriod"/>
            </a:pPr>
            <a:r>
              <a:rPr lang="en-US" i="0"/>
              <a:t>Enhanced project prioritization for properties meeting the FMA and NFIP definition of Severe Repetitive Loss and Repetitive Loss;</a:t>
            </a:r>
            <a:endParaRPr lang="en-US" i="0">
              <a:cs typeface="Calibri"/>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a:t>Increasing the Individual Flood Mitigation Project priority to 75% FMA and NFIP Severe Repetitive Loss (SRL) and Repetitive Loss (RL), up from the previous 50%; and</a:t>
            </a:r>
            <a:endParaRPr lang="en-US" i="0">
              <a:cs typeface="Calibri"/>
            </a:endParaRPr>
          </a:p>
          <a:p>
            <a:pPr marL="228600" indent="-228600">
              <a:buFont typeface="+mj-lt"/>
              <a:buAutoNum type="arabicPeriod"/>
            </a:pPr>
            <a:r>
              <a:rPr lang="en-US" i="0"/>
              <a:t>The equity data measure evolving from CDC SVI to CEJST/Justice40 Communities &amp; Community Disaster Resilience Zones, ensuring a more comprehensive consideration of equity, community needs and resilience.</a:t>
            </a:r>
            <a:endParaRPr lang="en-US" i="0">
              <a:cs typeface="Calibri"/>
            </a:endParaRPr>
          </a:p>
          <a:p>
            <a:endParaRPr lang="en-US" i="0"/>
          </a:p>
          <a:p>
            <a:endParaRPr lang="en-US">
              <a:cs typeface="Calibri"/>
            </a:endParaRPr>
          </a:p>
          <a:p>
            <a:endParaRPr lang="en-US" sz="1000">
              <a:effectLst/>
              <a:ea typeface="Franklin Gothic Book" panose="020B050302010202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22</a:t>
            </a:fld>
            <a:endParaRPr lang="en-US"/>
          </a:p>
        </p:txBody>
      </p:sp>
    </p:spTree>
    <p:extLst>
      <p:ext uri="{BB962C8B-B14F-4D97-AF65-F5344CB8AC3E}">
        <p14:creationId xmlns:p14="http://schemas.microsoft.com/office/powerpoint/2010/main" val="369613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The mitigation program is available to local communities across the state to assist them with identifying and implementing long-term hazard mitigation measures before, during and after major disaster declarations. Communities are encouraged to work with the state mitigation officer to develop an ongoing program to identify hazards and decide the best way to reduce or eliminate them.</a:t>
            </a:r>
            <a:endParaRPr lang="en-US" dirty="0"/>
          </a:p>
        </p:txBody>
      </p:sp>
      <p:sp>
        <p:nvSpPr>
          <p:cNvPr id="4" name="Slide Number Placeholder 3"/>
          <p:cNvSpPr>
            <a:spLocks noGrp="1"/>
          </p:cNvSpPr>
          <p:nvPr>
            <p:ph type="sldNum" sz="quarter" idx="5"/>
          </p:nvPr>
        </p:nvSpPr>
        <p:spPr/>
        <p:txBody>
          <a:bodyPr/>
          <a:lstStyle/>
          <a:p>
            <a:fld id="{B162A4F9-9346-6542-9E47-449CCAEA511F}" type="slidenum">
              <a:rPr lang="en-US" smtClean="0"/>
              <a:t>3</a:t>
            </a:fld>
            <a:endParaRPr lang="en-US"/>
          </a:p>
        </p:txBody>
      </p:sp>
    </p:spTree>
    <p:extLst>
      <p:ext uri="{BB962C8B-B14F-4D97-AF65-F5344CB8AC3E}">
        <p14:creationId xmlns:p14="http://schemas.microsoft.com/office/powerpoint/2010/main" val="1763388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i="0"/>
              <a:t>As with all Hazard Mitigation Assistance programs, FEMA requires applicants and </a:t>
            </a:r>
            <a:r>
              <a:rPr lang="en-US" i="0" err="1"/>
              <a:t>subapplicants</a:t>
            </a:r>
            <a:r>
              <a:rPr lang="en-US" i="0"/>
              <a:t> maintain FEMA-approved hazard mitigation plans both at the application deadline and when funding is obligated.</a:t>
            </a:r>
            <a:r>
              <a:rPr lang="en-US"/>
              <a:t> </a:t>
            </a:r>
          </a:p>
          <a:p>
            <a:pPr marL="171450" indent="-171450">
              <a:buFont typeface="Arial" panose="020B0604020202020204" pitchFamily="34" charset="0"/>
              <a:buChar char="•"/>
            </a:pPr>
            <a:r>
              <a:rPr lang="en-US" i="0"/>
              <a:t>However, flood mitigation assistance program does have additional requirements as funds are appropriated from National Flood Insurance Program policyholders.</a:t>
            </a:r>
            <a:r>
              <a:rPr lang="en-US"/>
              <a:t> </a:t>
            </a:r>
            <a:endParaRPr lang="en-US" i="0">
              <a:cs typeface="Calibri"/>
            </a:endParaRPr>
          </a:p>
          <a:p>
            <a:pPr marL="628650" lvl="1" indent="-171450">
              <a:buFont typeface="Arial" panose="020B0604020202020204" pitchFamily="34" charset="0"/>
              <a:buChar char="•"/>
            </a:pPr>
            <a:r>
              <a:rPr lang="en-US" i="0" err="1"/>
              <a:t>Subapplicants</a:t>
            </a:r>
            <a:r>
              <a:rPr lang="en-US" i="0"/>
              <a:t> must be active participants in the National Flood Insurance Program (NFIP) without probation or suspension, and all structures in project </a:t>
            </a:r>
            <a:r>
              <a:rPr lang="en-US" i="0" err="1"/>
              <a:t>subapplications</a:t>
            </a:r>
            <a:r>
              <a:rPr lang="en-US" i="0"/>
              <a:t> must be insured under the NFIP throughout the mitigation process. For further details on eligibility, please refer to the complete Fiscal Year 2023 FMA notice of funding opportunity on Grants.gov.</a:t>
            </a:r>
            <a:endParaRPr lang="en-US" i="0">
              <a:cs typeface="Calibri"/>
            </a:endParaRPr>
          </a:p>
          <a:p>
            <a:r>
              <a:rPr lang="en-US"/>
              <a:t> </a:t>
            </a:r>
            <a:endParaRPr lang="en-US">
              <a:cs typeface="Calibri"/>
            </a:endParaRPr>
          </a:p>
          <a:p>
            <a:pPr marL="171450" indent="-171450">
              <a:buFont typeface="Arial"/>
              <a:buChar char="•"/>
            </a:pPr>
            <a:r>
              <a:rPr lang="en-US"/>
              <a:t>Here are the Flood Mitigation Assistance eligibility requirements. Applicants and </a:t>
            </a:r>
            <a:r>
              <a:rPr lang="en-US" err="1"/>
              <a:t>subapplicants</a:t>
            </a:r>
            <a:r>
              <a:rPr lang="en-US"/>
              <a:t> must have FEMA-approved hazard mitigation plans by the application deadline. They must also have approved plans when funding is obligated. </a:t>
            </a:r>
            <a:endParaRPr lang="en-US">
              <a:cs typeface="Calibri"/>
            </a:endParaRPr>
          </a:p>
          <a:p>
            <a:pPr marL="171450" indent="-171450">
              <a:buFont typeface="Arial"/>
              <a:buChar char="•"/>
            </a:pPr>
            <a:r>
              <a:rPr lang="en-US" b="1"/>
              <a:t>Applicants:</a:t>
            </a:r>
            <a:r>
              <a:rPr lang="en-US"/>
              <a:t> </a:t>
            </a:r>
            <a:endParaRPr lang="en-US">
              <a:cs typeface="Calibri"/>
            </a:endParaRPr>
          </a:p>
          <a:p>
            <a:r>
              <a:rPr lang="en-US"/>
              <a:t> </a:t>
            </a:r>
            <a:endParaRPr lang="en-US">
              <a:cs typeface="Calibri"/>
            </a:endParaRPr>
          </a:p>
          <a:p>
            <a:pPr marL="171450" indent="-171450">
              <a:buFont typeface="Arial"/>
              <a:buChar char="•"/>
            </a:pPr>
            <a:r>
              <a:rPr lang="en-US"/>
              <a:t>Applicants are States, District of Columbia, U.S. territories, and federally recognized Indian tribal governments .</a:t>
            </a:r>
            <a:endParaRPr lang="en-US">
              <a:cs typeface="Calibri"/>
            </a:endParaRPr>
          </a:p>
          <a:p>
            <a:pPr marL="171450" indent="-171450">
              <a:buFont typeface="Arial"/>
              <a:buChar char="•"/>
            </a:pPr>
            <a:r>
              <a:rPr lang="en-US"/>
              <a:t> Each state, territory, the District of Columbia, and federally recognized </a:t>
            </a:r>
            <a:r>
              <a:rPr lang="en-US" strike="sngStrike"/>
              <a:t>Indian</a:t>
            </a:r>
            <a:r>
              <a:rPr lang="en-US"/>
              <a:t> tribal government shall designate one agency to serve as the applicant for FMA funding. Each applicant’s designated agency may submit only one FMA grant application to FEMA.  </a:t>
            </a:r>
            <a:endParaRPr lang="en-US">
              <a:cs typeface="Calibri"/>
            </a:endParaRPr>
          </a:p>
          <a:p>
            <a:r>
              <a:rPr lang="en-US"/>
              <a:t> </a:t>
            </a:r>
            <a:endParaRPr lang="en-US">
              <a:cs typeface="Calibri"/>
            </a:endParaRPr>
          </a:p>
          <a:p>
            <a:r>
              <a:rPr lang="en-US" b="1" err="1"/>
              <a:t>Subapplicants</a:t>
            </a:r>
            <a:r>
              <a:rPr lang="en-US" b="1"/>
              <a:t>:</a:t>
            </a:r>
            <a:r>
              <a:rPr lang="en-US"/>
              <a:t> </a:t>
            </a:r>
            <a:endParaRPr lang="en-US">
              <a:cs typeface="Calibri"/>
            </a:endParaRPr>
          </a:p>
          <a:p>
            <a:r>
              <a:rPr lang="en-US"/>
              <a:t> </a:t>
            </a:r>
            <a:endParaRPr lang="en-US">
              <a:cs typeface="Calibri"/>
            </a:endParaRPr>
          </a:p>
          <a:p>
            <a:pPr marL="171450" indent="-171450">
              <a:buFont typeface="Arial"/>
              <a:buChar char="•"/>
            </a:pPr>
            <a:r>
              <a:rPr lang="en-US" err="1"/>
              <a:t>Subapplicants</a:t>
            </a:r>
            <a:r>
              <a:rPr lang="en-US"/>
              <a:t> are Local governments, including cities, townships, counties, special district governments, and </a:t>
            </a:r>
            <a:r>
              <a:rPr lang="en-US" strike="sngStrike"/>
              <a:t>Indian</a:t>
            </a:r>
            <a:r>
              <a:rPr lang="en-US"/>
              <a:t> tribal governments (including federally recognized tribes who choose to apply as </a:t>
            </a:r>
            <a:r>
              <a:rPr lang="en-US" err="1"/>
              <a:t>subapplicants</a:t>
            </a:r>
            <a:r>
              <a:rPr lang="en-US"/>
              <a:t>), are considered </a:t>
            </a:r>
            <a:r>
              <a:rPr lang="en-US" err="1"/>
              <a:t>subapplicants</a:t>
            </a:r>
            <a:r>
              <a:rPr lang="en-US"/>
              <a:t> and must submit </a:t>
            </a:r>
            <a:r>
              <a:rPr lang="en-US" err="1"/>
              <a:t>subapplications</a:t>
            </a:r>
            <a:r>
              <a:rPr lang="en-US"/>
              <a:t> to their state/territory/tribal applicant agency. </a:t>
            </a:r>
            <a:endParaRPr lang="en-US">
              <a:cs typeface="Calibri"/>
            </a:endParaRPr>
          </a:p>
          <a:p>
            <a:pPr marL="171450" indent="-171450">
              <a:buFont typeface="Arial"/>
              <a:buChar char="•"/>
            </a:pPr>
            <a:r>
              <a:rPr lang="en-US"/>
              <a:t> </a:t>
            </a:r>
            <a:r>
              <a:rPr lang="en-US" err="1"/>
              <a:t>Subapplicants</a:t>
            </a:r>
            <a:r>
              <a:rPr lang="en-US"/>
              <a:t> must be participating in the NFIP and be in good standing – not on probation or suspension .</a:t>
            </a:r>
            <a:endParaRPr lang="en-US">
              <a:cs typeface="Calibri"/>
            </a:endParaRPr>
          </a:p>
          <a:p>
            <a:pPr marL="171450" indent="-171450">
              <a:buFont typeface="Arial"/>
              <a:buChar char="•"/>
            </a:pPr>
            <a:r>
              <a:rPr lang="en-US"/>
              <a:t> Further, structure(s) Included in a project </a:t>
            </a:r>
            <a:r>
              <a:rPr lang="en-US" err="1"/>
              <a:t>subapplication</a:t>
            </a:r>
            <a:r>
              <a:rPr lang="en-US"/>
              <a:t> must have NFIP policies in force at the time of the opening of the application period and have insurance requirements post-award depending on the project type.</a:t>
            </a:r>
            <a:endParaRPr lang="en-US">
              <a:cs typeface="Calibri"/>
            </a:endParaRPr>
          </a:p>
          <a:p>
            <a:pPr marL="171450" indent="-171450">
              <a:buFont typeface="Arial"/>
              <a:buChar char="•"/>
            </a:pPr>
            <a:endParaRPr lang="en-US">
              <a:cs typeface="Calibri"/>
            </a:endParaRPr>
          </a:p>
          <a:p>
            <a:pPr marL="285750" indent="-285750">
              <a:buFont typeface="Arial"/>
              <a:buChar char="•"/>
            </a:pPr>
            <a:r>
              <a:rPr lang="en-US"/>
              <a:t>For all projects, a structure must have an active NFIP policy at the application period's opening on October 16. If mitigation actions, such as elevation or reconstruction, are employed, flood insurance must be maintained throughout the project's duration and the structure's life. In cases where a structure is removed for open space, flood insurance must be maintained until property transfer, regardless of the flood zone.</a:t>
            </a:r>
            <a:endParaRPr lang="en-US">
              <a:cs typeface="Calibri"/>
            </a:endParaRPr>
          </a:p>
          <a:p>
            <a:pPr marL="285750" indent="-285750">
              <a:buFont typeface="Arial"/>
              <a:buChar char="•"/>
            </a:pPr>
            <a:endParaRPr lang="en-US"/>
          </a:p>
          <a:p>
            <a:pPr marL="171450" indent="-171450">
              <a:buFont typeface="Arial,Sans-Serif"/>
              <a:buChar char="•"/>
            </a:pPr>
            <a:r>
              <a:rPr lang="en-US"/>
              <a:t>Regarding NFIP insurance requirements, there are generally two types of insurance requirements depending on whether a structure’s risk is mitigated and remains after the project or if a structure is removed as a result of mitigation. </a:t>
            </a:r>
            <a:endParaRPr lang="en-US">
              <a:cs typeface="Calibri"/>
            </a:endParaRPr>
          </a:p>
          <a:p>
            <a:pPr marL="171450" indent="-171450">
              <a:buFont typeface="Arial,Sans-Serif"/>
              <a:buChar char="•"/>
            </a:pPr>
            <a:r>
              <a:rPr lang="en-US"/>
              <a:t>For all projects, the structure must have a NFIP policy in force at the time of the opening of the application period (September 30).  </a:t>
            </a:r>
            <a:endParaRPr lang="en-US">
              <a:cs typeface="Calibri"/>
            </a:endParaRPr>
          </a:p>
          <a:p>
            <a:pPr marL="171450" indent="-171450">
              <a:buFont typeface="Arial,Sans-Serif"/>
              <a:buChar char="•"/>
            </a:pPr>
            <a:r>
              <a:rPr lang="en-US"/>
              <a:t>In the case of mitigated structure remaining, for instance structure elevation, reconstruction, and floodproofing – the structure must maintain flood insurance during the entire project lifecycle and for the life of the structure irrespective of the flood zone. </a:t>
            </a:r>
            <a:endParaRPr lang="en-US">
              <a:cs typeface="Calibri"/>
            </a:endParaRPr>
          </a:p>
          <a:p>
            <a:pPr marL="171450" indent="-171450">
              <a:buFont typeface="Arial,Sans-Serif"/>
              <a:buChar char="•"/>
            </a:pPr>
            <a:r>
              <a:rPr lang="en-US"/>
              <a:t>In the case where the project results in structure removal and the property is returned to open space (acquisition and demolition), flood insurance must be maintained until transfer of the property occurs, regardless of the flood zone. </a:t>
            </a:r>
            <a:endParaRPr lang="en-US">
              <a:cs typeface="Calibri"/>
            </a:endParaRPr>
          </a:p>
          <a:p>
            <a:pPr marL="285750" indent="-285750">
              <a:buFont typeface="Arial"/>
              <a:buChar char="•"/>
            </a:pPr>
            <a:endParaRPr lang="en-US"/>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23</a:t>
            </a:fld>
            <a:endParaRPr lang="en-US"/>
          </a:p>
        </p:txBody>
      </p:sp>
    </p:spTree>
    <p:extLst>
      <p:ext uri="{BB962C8B-B14F-4D97-AF65-F5344CB8AC3E}">
        <p14:creationId xmlns:p14="http://schemas.microsoft.com/office/powerpoint/2010/main" val="3984461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cs typeface="Calibri"/>
              </a:rPr>
              <a:t>Standard cost share for NFIP insured is 75/25</a:t>
            </a:r>
            <a:endParaRPr lang="en-US" b="1"/>
          </a:p>
          <a:p>
            <a:r>
              <a:rPr lang="en-US" b="1">
                <a:cs typeface="Calibri"/>
              </a:rPr>
              <a:t>RL properties is 90/10</a:t>
            </a:r>
          </a:p>
          <a:p>
            <a:r>
              <a:rPr lang="en-US" b="1">
                <a:cs typeface="Calibri"/>
              </a:rPr>
              <a:t>SRL is 100 fed share</a:t>
            </a: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24</a:t>
            </a:fld>
            <a:endParaRPr lang="en-US"/>
          </a:p>
        </p:txBody>
      </p:sp>
    </p:spTree>
    <p:extLst>
      <p:ext uri="{BB962C8B-B14F-4D97-AF65-F5344CB8AC3E}">
        <p14:creationId xmlns:p14="http://schemas.microsoft.com/office/powerpoint/2010/main" val="1662603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20000"/>
              </a:lnSpc>
              <a:spcAft>
                <a:spcPts val="1000"/>
              </a:spcAft>
            </a:pPr>
            <a:r>
              <a:rPr lang="en-US" sz="1100">
                <a:effectLst/>
                <a:latin typeface="Franklin Gothic Book"/>
                <a:ea typeface="Franklin Gothic Book" panose="020B0503020102020204" pitchFamily="34" charset="0"/>
                <a:cs typeface="Franklin Gothic Book" panose="020B0503020102020204" pitchFamily="34" charset="0"/>
              </a:rPr>
              <a:t>The FY 2023 FMA grant program’s </a:t>
            </a:r>
            <a:r>
              <a:rPr lang="en-US" sz="1100" b="1">
                <a:effectLst/>
                <a:latin typeface="Franklin Gothic Book"/>
                <a:ea typeface="Franklin Gothic Book" panose="020B0503020102020204" pitchFamily="34" charset="0"/>
                <a:cs typeface="Franklin Gothic Book" panose="020B0503020102020204" pitchFamily="34" charset="0"/>
              </a:rPr>
              <a:t>total available funding is $800 million</a:t>
            </a:r>
            <a:r>
              <a:rPr lang="en-US" sz="1100">
                <a:effectLst/>
                <a:latin typeface="Franklin Gothic Book"/>
                <a:ea typeface="Franklin Gothic Book" panose="020B0503020102020204" pitchFamily="34" charset="0"/>
                <a:cs typeface="Franklin Gothic Book" panose="020B0503020102020204" pitchFamily="34" charset="0"/>
              </a:rPr>
              <a:t>.</a:t>
            </a:r>
            <a:r>
              <a:rPr lang="en-US" sz="1100">
                <a:latin typeface="Franklin Gothic Book"/>
                <a:ea typeface="Franklin Gothic Book" panose="020B0503020102020204" pitchFamily="34" charset="0"/>
                <a:cs typeface="Franklin Gothic Book" panose="020B0503020102020204" pitchFamily="34" charset="0"/>
              </a:rPr>
              <a:t> </a:t>
            </a:r>
            <a:endParaRPr lang="en-US"/>
          </a:p>
          <a:p>
            <a:pPr marL="228600" marR="0" indent="-228600">
              <a:lnSpc>
                <a:spcPct val="120000"/>
              </a:lnSpc>
              <a:spcBef>
                <a:spcPts val="0"/>
              </a:spcBef>
              <a:spcAft>
                <a:spcPts val="1000"/>
              </a:spcAft>
            </a:pPr>
            <a:endParaRPr lang="en-US" sz="110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p>
            <a:pPr marL="228600" marR="0" indent="-228600">
              <a:lnSpc>
                <a:spcPct val="120000"/>
              </a:lnSpc>
              <a:spcBef>
                <a:spcPts val="0"/>
              </a:spcBef>
              <a:spcAft>
                <a:spcPts val="1000"/>
              </a:spcAft>
            </a:pPr>
            <a:r>
              <a:rPr lang="en-US" sz="1100">
                <a:effectLst/>
                <a:latin typeface="Franklin Gothic Book"/>
                <a:ea typeface="Franklin Gothic Book" panose="020B0503020102020204" pitchFamily="34" charset="0"/>
                <a:cs typeface="Franklin Gothic Book" panose="020B0503020102020204" pitchFamily="34" charset="0"/>
              </a:rPr>
              <a:t>The fiscal year 2023 funding order and federal activity caps include:</a:t>
            </a:r>
          </a:p>
          <a:p>
            <a:pPr marL="228600" marR="0" indent="-228600">
              <a:lnSpc>
                <a:spcPct val="120000"/>
              </a:lnSpc>
              <a:spcBef>
                <a:spcPts val="0"/>
              </a:spcBef>
              <a:spcAft>
                <a:spcPts val="1000"/>
              </a:spcAft>
            </a:pPr>
            <a:endParaRPr lang="en-US" sz="1100" b="1">
              <a:effectLst/>
              <a:latin typeface="Franklin Gothic Book" panose="020B0503020102020204" pitchFamily="34" charset="0"/>
              <a:ea typeface="Franklin Gothic Book" panose="020B0503020102020204" pitchFamily="34" charset="0"/>
              <a:cs typeface="Tahoma" panose="020B0604030504040204" pitchFamily="34" charset="0"/>
            </a:endParaRPr>
          </a:p>
          <a:p>
            <a:pPr marL="228600" marR="0" lvl="0" indent="-228600" algn="l" defTabSz="457200" rtl="0" eaLnBrk="1" fontAlgn="auto" latinLnBrk="0" hangingPunct="1">
              <a:lnSpc>
                <a:spcPct val="120000"/>
              </a:lnSpc>
              <a:spcBef>
                <a:spcPts val="0"/>
              </a:spcBef>
              <a:spcAft>
                <a:spcPts val="1000"/>
              </a:spcAft>
              <a:buClrTx/>
              <a:buSzTx/>
              <a:buFont typeface="+mj-lt"/>
              <a:buAutoNum type="arabicPeriod"/>
              <a:tabLst/>
              <a:defRPr/>
            </a:pPr>
            <a:r>
              <a:rPr lang="en-US" sz="1100" b="1">
                <a:effectLst/>
                <a:latin typeface="Franklin Gothic Book"/>
                <a:ea typeface="Franklin Gothic Book" panose="020B0503020102020204" pitchFamily="34" charset="0"/>
                <a:cs typeface="Tahoma" panose="020B0604030504040204" pitchFamily="34" charset="0"/>
              </a:rPr>
              <a:t>Up to $60 million for Capability and Capacity Building (C&amp;CB) Activities</a:t>
            </a:r>
            <a:r>
              <a:rPr lang="en-US" sz="1100">
                <a:effectLst/>
                <a:latin typeface="Franklin Gothic Book"/>
                <a:ea typeface="Franklin Gothic Book" panose="020B0503020102020204" pitchFamily="34" charset="0"/>
                <a:cs typeface="Tahoma" panose="020B0604030504040204" pitchFamily="34" charset="0"/>
              </a:rPr>
              <a:t> which enhance the knowledge, skills, expertise, etc., of the current workforce to expand or improve the administration of FMA and </a:t>
            </a:r>
            <a:r>
              <a:rPr lang="en-US" sz="1100">
                <a:effectLst/>
                <a:latin typeface="Calibri"/>
                <a:ea typeface="Calibri" panose="020F0502020204030204" pitchFamily="34" charset="0"/>
                <a:cs typeface="Calibri"/>
              </a:rPr>
              <a:t>aimed at fostering the development of future Localized Flood Risk Reduction Projects and Individual Flood Mitigation Projects, ultimately reducing claims against the National Flood Insurance Program (NFIP).</a:t>
            </a:r>
            <a:r>
              <a:rPr lang="en-US" sz="1100">
                <a:effectLst/>
                <a:latin typeface="Franklin Gothic Book"/>
                <a:ea typeface="Franklin Gothic Book" panose="020B0503020102020204" pitchFamily="34" charset="0"/>
                <a:cs typeface="Tahoma" panose="020B0604030504040204" pitchFamily="34" charset="0"/>
              </a:rPr>
              <a:t>;</a:t>
            </a:r>
          </a:p>
          <a:p>
            <a:pPr marL="228600" marR="0" indent="-228600">
              <a:lnSpc>
                <a:spcPct val="120000"/>
              </a:lnSpc>
              <a:spcBef>
                <a:spcPts val="0"/>
              </a:spcBef>
              <a:spcAft>
                <a:spcPts val="1000"/>
              </a:spcAft>
              <a:buFont typeface="+mj-lt"/>
              <a:buAutoNum type="arabicPeriod"/>
            </a:pPr>
            <a:r>
              <a:rPr lang="en-US" sz="1100" b="1">
                <a:effectLst/>
                <a:latin typeface="Franklin Gothic Book"/>
                <a:ea typeface="Franklin Gothic Book" panose="020B0503020102020204" pitchFamily="34" charset="0"/>
                <a:cs typeface="Tahoma" panose="020B0604030504040204" pitchFamily="34" charset="0"/>
              </a:rPr>
              <a:t>Up to $520 million for Localized Flood Risk Reduction Projects</a:t>
            </a:r>
            <a:r>
              <a:rPr lang="en-US" sz="1100">
                <a:effectLst/>
                <a:latin typeface="Franklin Gothic Book"/>
                <a:ea typeface="Franklin Gothic Book" panose="020B0503020102020204" pitchFamily="34" charset="0"/>
                <a:cs typeface="Tahoma" panose="020B0604030504040204" pitchFamily="34" charset="0"/>
              </a:rPr>
              <a:t> to address community flood risk for the purpose of reducing NFIP flood claim payments; and</a:t>
            </a:r>
          </a:p>
          <a:p>
            <a:pPr marL="228600" marR="0" indent="-228600">
              <a:lnSpc>
                <a:spcPct val="120000"/>
              </a:lnSpc>
              <a:spcBef>
                <a:spcPts val="0"/>
              </a:spcBef>
              <a:spcAft>
                <a:spcPts val="1000"/>
              </a:spcAft>
              <a:buFont typeface="+mj-lt"/>
              <a:buAutoNum type="arabicPeriod"/>
            </a:pPr>
            <a:r>
              <a:rPr lang="en-US" sz="1100" b="1">
                <a:effectLst/>
                <a:latin typeface="Franklin Gothic Book"/>
                <a:ea typeface="Franklin Gothic Book" panose="020B0503020102020204" pitchFamily="34" charset="0"/>
                <a:cs typeface="Tahoma" panose="020B0604030504040204" pitchFamily="34" charset="0"/>
              </a:rPr>
              <a:t>At least $220 million for Individual Flood Mitigation Projects</a:t>
            </a:r>
            <a:r>
              <a:rPr lang="en-US" sz="1100">
                <a:effectLst/>
                <a:latin typeface="Franklin Gothic Book"/>
                <a:ea typeface="Franklin Gothic Book" panose="020B0503020102020204" pitchFamily="34" charset="0"/>
                <a:cs typeface="Tahoma" panose="020B0604030504040204" pitchFamily="34" charset="0"/>
              </a:rPr>
              <a:t> that mitigate the risk of flooding to individual NFIP-insured buildings.</a:t>
            </a:r>
          </a:p>
          <a:p>
            <a:endParaRPr lang="en-US" sz="1100" i="0">
              <a:effectLst/>
              <a:latin typeface="Franklin Gothic Book" panose="020B0503020102020204" pitchFamily="34" charset="0"/>
              <a:ea typeface="Franklin Gothic Book" panose="020B0503020102020204" pitchFamily="34" charset="0"/>
              <a:cs typeface="Franklin Gothic Book" panose="020B0503020102020204" pitchFamily="34" charset="0"/>
            </a:endParaRPr>
          </a:p>
          <a:p>
            <a:r>
              <a:rPr lang="en-US">
                <a:cs typeface="Calibri"/>
              </a:rPr>
              <a:t>FYSA</a:t>
            </a:r>
            <a:endParaRPr lang="en-US"/>
          </a:p>
          <a:p>
            <a:r>
              <a:rPr lang="en-US" b="1"/>
              <a:t>Additional C&amp;CB Activities include:</a:t>
            </a:r>
            <a:endParaRPr lang="en-US" b="1">
              <a:cs typeface="Calibri"/>
            </a:endParaRPr>
          </a:p>
          <a:p>
            <a:pPr marL="171450" indent="-171450">
              <a:buFontTx/>
              <a:buChar char="-"/>
              <a:defRPr/>
            </a:pPr>
            <a:r>
              <a:rPr lang="en-US" sz="1200">
                <a:effectLst/>
                <a:ea typeface="Times New Roman" panose="02020603050405020304" pitchFamily="18" charset="0"/>
              </a:rPr>
              <a:t>Partnership Development to Conduct Eligible Mitigation Activities,</a:t>
            </a:r>
            <a:r>
              <a:rPr lang="en-US">
                <a:ea typeface="Times New Roman" panose="02020603050405020304" pitchFamily="18" charset="0"/>
              </a:rPr>
              <a:t> </a:t>
            </a:r>
            <a:endParaRPr lang="en-US" sz="1200">
              <a:effectLst/>
              <a:ea typeface="Times New Roman" panose="02020603050405020304" pitchFamily="18" charset="0"/>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a:effectLst/>
                <a:ea typeface="Times New Roman" panose="02020603050405020304" pitchFamily="18" charset="0"/>
              </a:rPr>
              <a:t>Enhancing Local Floodplain Management</a:t>
            </a:r>
            <a:endParaRPr lang="en-US" sz="1200">
              <a:effectLst/>
              <a:ea typeface="Times New Roman" panose="02020603050405020304" pitchFamily="18" charset="0"/>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a:effectLst/>
                <a:ea typeface="Times New Roman" panose="02020603050405020304" pitchFamily="18" charset="0"/>
              </a:rPr>
              <a:t>Severe Repetitive Loss (SRL)/Repetitive Loss (RL) Strategy Development</a:t>
            </a:r>
            <a:endParaRPr lang="en-US" sz="1200">
              <a:effectLst/>
              <a:ea typeface="Times New Roman" panose="02020603050405020304" pitchFamily="18" charset="0"/>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a:effectLst/>
                <a:ea typeface="Times New Roman" panose="02020603050405020304" pitchFamily="18" charset="0"/>
              </a:rPr>
              <a:t>other eligible C&amp;CB Activities under 42 U.S.C. 4104c(c)(3)(G))</a:t>
            </a:r>
            <a:endParaRPr lang="en-US" sz="1200">
              <a:effectLst/>
              <a:ea typeface="Times New Roman" panose="02020603050405020304" pitchFamily="18" charset="0"/>
              <a:cs typeface="Calibri"/>
            </a:endParaRPr>
          </a:p>
          <a:p>
            <a:endParaRPr lang="en-US"/>
          </a:p>
          <a:p>
            <a:endParaRPr lang="en-US"/>
          </a:p>
          <a:p>
            <a:endParaRPr lang="en-US" b="1" u="sng">
              <a:cs typeface="Calibri"/>
            </a:endParaRP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25</a:t>
            </a:fld>
            <a:endParaRPr lang="en-US"/>
          </a:p>
        </p:txBody>
      </p:sp>
    </p:spTree>
    <p:extLst>
      <p:ext uri="{BB962C8B-B14F-4D97-AF65-F5344CB8AC3E}">
        <p14:creationId xmlns:p14="http://schemas.microsoft.com/office/powerpoint/2010/main" val="1320998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26</a:t>
            </a:fld>
            <a:endParaRPr lang="en-US"/>
          </a:p>
        </p:txBody>
      </p:sp>
    </p:spTree>
    <p:extLst>
      <p:ext uri="{BB962C8B-B14F-4D97-AF65-F5344CB8AC3E}">
        <p14:creationId xmlns:p14="http://schemas.microsoft.com/office/powerpoint/2010/main" val="841475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Hazard Mitigation Planning </a:t>
            </a:r>
          </a:p>
          <a:p>
            <a:pPr marL="0" indent="0">
              <a:buNone/>
            </a:pPr>
            <a:r>
              <a:rPr lang="en-US" dirty="0"/>
              <a:t>-Reduces loss of life and property by minimizing the impact of disasters </a:t>
            </a:r>
          </a:p>
          <a:p>
            <a:pPr marL="0" indent="0">
              <a:buNone/>
            </a:pPr>
            <a:r>
              <a:rPr lang="en-US" dirty="0"/>
              <a:t>-Local communities identifying natural disaster risks and vulnerabilities that are common in their community</a:t>
            </a:r>
          </a:p>
          <a:p>
            <a:endParaRPr lang="en-US" dirty="0"/>
          </a:p>
          <a:p>
            <a:pPr>
              <a:buFont typeface="Arial" panose="020B0604020202020204" pitchFamily="34" charset="0"/>
              <a:buChar char="•"/>
            </a:pPr>
            <a:r>
              <a:rPr lang="en-US" b="1" dirty="0"/>
              <a:t>Risk Reduction</a:t>
            </a:r>
            <a:r>
              <a:rPr lang="en-US" dirty="0"/>
              <a:t>: Identifies and addresses hazards to minimize risks.</a:t>
            </a:r>
          </a:p>
          <a:p>
            <a:pPr>
              <a:buFont typeface="Arial" panose="020B0604020202020204" pitchFamily="34" charset="0"/>
              <a:buChar char="•"/>
            </a:pPr>
            <a:r>
              <a:rPr lang="en-US" b="1" dirty="0"/>
              <a:t>Enhanced Safety</a:t>
            </a:r>
            <a:r>
              <a:rPr lang="en-US" dirty="0"/>
              <a:t>: Protects lives, property, and infrastructure.</a:t>
            </a:r>
          </a:p>
          <a:p>
            <a:pPr>
              <a:buFont typeface="Arial" panose="020B0604020202020204" pitchFamily="34" charset="0"/>
              <a:buChar char="•"/>
            </a:pPr>
            <a:r>
              <a:rPr lang="en-US" b="1" dirty="0"/>
              <a:t>Cost Savings</a:t>
            </a:r>
            <a:r>
              <a:rPr lang="en-US" dirty="0"/>
              <a:t>: Reduces repair costs and financial strain.</a:t>
            </a:r>
          </a:p>
          <a:p>
            <a:pPr>
              <a:buFont typeface="Arial" panose="020B0604020202020204" pitchFamily="34" charset="0"/>
              <a:buChar char="•"/>
            </a:pPr>
            <a:r>
              <a:rPr lang="en-US" b="1" dirty="0"/>
              <a:t>Community Resilience</a:t>
            </a:r>
            <a:r>
              <a:rPr lang="en-US" dirty="0"/>
              <a:t>: Strengthens ability to recover and adapt.</a:t>
            </a:r>
          </a:p>
          <a:p>
            <a:pPr>
              <a:buFont typeface="Arial" panose="020B0604020202020204" pitchFamily="34" charset="0"/>
              <a:buChar char="•"/>
            </a:pPr>
            <a:r>
              <a:rPr lang="en-US" b="1" dirty="0"/>
              <a:t>Regulatory and Funding Opportunities</a:t>
            </a:r>
            <a:r>
              <a:rPr lang="en-US" dirty="0"/>
              <a:t>: Enables access to disaster relief funds and grants.</a:t>
            </a:r>
          </a:p>
          <a:p>
            <a:pPr>
              <a:buFont typeface="Arial" panose="020B0604020202020204" pitchFamily="34" charset="0"/>
              <a:buChar char="•"/>
            </a:pPr>
            <a:r>
              <a:rPr lang="en-US" b="1" dirty="0"/>
              <a:t>Improved Coordination</a:t>
            </a:r>
            <a:r>
              <a:rPr lang="en-US" dirty="0"/>
              <a:t>: Enhances collaboration among stakeholders.</a:t>
            </a:r>
          </a:p>
          <a:p>
            <a:pPr>
              <a:buFont typeface="Arial" panose="020B0604020202020204" pitchFamily="34" charset="0"/>
              <a:buChar char="•"/>
            </a:pPr>
            <a:r>
              <a:rPr lang="en-US" b="1" dirty="0"/>
              <a:t>Informed Decision-Making</a:t>
            </a:r>
            <a:r>
              <a:rPr lang="en-US" dirty="0"/>
              <a:t>: Provides data for better land use and emergency planning.</a:t>
            </a:r>
          </a:p>
          <a:p>
            <a:pPr>
              <a:buFont typeface="Arial" panose="020B0604020202020204" pitchFamily="34" charset="0"/>
              <a:buChar char="•"/>
            </a:pPr>
            <a:endParaRPr lang="en-US" dirty="0"/>
          </a:p>
          <a:p>
            <a:pPr>
              <a:buFont typeface="Arial" panose="020B0604020202020204" pitchFamily="34" charset="0"/>
              <a:buChar char="•"/>
            </a:pPr>
            <a:r>
              <a:rPr lang="en-US" sz="2000" b="1" u="sng" dirty="0"/>
              <a:t>Access to FEMA Funding</a:t>
            </a:r>
            <a:r>
              <a:rPr lang="en-US" sz="2000" u="sng" dirty="0"/>
              <a:t>: Hazard Mitigation Planning is required to qualify for FEMA grants and funding for mitigation projects.</a:t>
            </a:r>
          </a:p>
          <a:p>
            <a:pPr>
              <a:buFont typeface="Arial" panose="020B0604020202020204" pitchFamily="34" charset="0"/>
              <a:buChar char="•"/>
            </a:pPr>
            <a:endParaRPr lang="en-US" sz="2000" u="sng" dirty="0"/>
          </a:p>
          <a:p>
            <a:pPr>
              <a:buFont typeface="Arial" panose="020B0604020202020204" pitchFamily="34" charset="0"/>
              <a:buChar char="•"/>
            </a:pPr>
            <a:r>
              <a:rPr lang="en-US" sz="3200" dirty="0"/>
              <a:t>In short, Hazard Mitigation Planning helps us stay safer, saves money, and makes sure we’re ready to handle emergencies better.</a:t>
            </a:r>
            <a:endParaRPr lang="en-US" sz="2000" u="sng" dirty="0"/>
          </a:p>
        </p:txBody>
      </p:sp>
      <p:sp>
        <p:nvSpPr>
          <p:cNvPr id="4" name="Slide Number Placeholder 3"/>
          <p:cNvSpPr>
            <a:spLocks noGrp="1"/>
          </p:cNvSpPr>
          <p:nvPr>
            <p:ph type="sldNum" sz="quarter" idx="5"/>
          </p:nvPr>
        </p:nvSpPr>
        <p:spPr/>
        <p:txBody>
          <a:bodyPr/>
          <a:lstStyle/>
          <a:p>
            <a:fld id="{A6B7A347-692B-4E9E-8C8A-B62DA8D9664E}" type="slidenum">
              <a:rPr lang="en-US" smtClean="0"/>
              <a:t>4</a:t>
            </a:fld>
            <a:endParaRPr lang="en-US"/>
          </a:p>
        </p:txBody>
      </p:sp>
    </p:spTree>
    <p:extLst>
      <p:ext uri="{BB962C8B-B14F-4D97-AF65-F5344CB8AC3E}">
        <p14:creationId xmlns:p14="http://schemas.microsoft.com/office/powerpoint/2010/main" val="325395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Source Sans Pro" panose="020B0503030403020204" pitchFamily="34" charset="0"/>
              </a:rPr>
              <a:t>The BRIC program aims to categorically shift the federal focus away from reactive disaster spending and toward proactive investment in community resilience. FEMA funds BRIC with a 6% set-aside from federal post- disaster grant funds, such as Public Assistance and Individual Assistance grants. As a competitive grant program, applicants can apply on an annual basis.</a:t>
            </a:r>
          </a:p>
          <a:p>
            <a:endParaRPr lang="en-US" b="0" i="0" dirty="0">
              <a:solidFill>
                <a:srgbClr val="1B1B1B"/>
              </a:solidFill>
              <a:effectLst/>
              <a:latin typeface="Source Sans Pro" panose="020B0503030403020204" pitchFamily="34" charset="0"/>
            </a:endParaRPr>
          </a:p>
          <a:p>
            <a:r>
              <a:rPr lang="en-US" b="0" i="0" dirty="0">
                <a:solidFill>
                  <a:srgbClr val="1B1B1B"/>
                </a:solidFill>
                <a:effectLst/>
                <a:latin typeface="Source Sans Pro" panose="020B0503030403020204" pitchFamily="34" charset="0"/>
              </a:rPr>
              <a:t>SLTT State and Local Communities – Tribes, Territories </a:t>
            </a:r>
            <a:endParaRPr lang="en-US" dirty="0"/>
          </a:p>
        </p:txBody>
      </p:sp>
      <p:sp>
        <p:nvSpPr>
          <p:cNvPr id="4" name="Slide Number Placeholder 3"/>
          <p:cNvSpPr>
            <a:spLocks noGrp="1"/>
          </p:cNvSpPr>
          <p:nvPr>
            <p:ph type="sldNum" sz="quarter" idx="5"/>
          </p:nvPr>
        </p:nvSpPr>
        <p:spPr/>
        <p:txBody>
          <a:bodyPr/>
          <a:lstStyle/>
          <a:p>
            <a:fld id="{A6B7A347-692B-4E9E-8C8A-B62DA8D9664E}" type="slidenum">
              <a:rPr lang="en-US" smtClean="0"/>
              <a:t>5</a:t>
            </a:fld>
            <a:endParaRPr lang="en-US"/>
          </a:p>
        </p:txBody>
      </p:sp>
    </p:spTree>
    <p:extLst>
      <p:ext uri="{BB962C8B-B14F-4D97-AF65-F5344CB8AC3E}">
        <p14:creationId xmlns:p14="http://schemas.microsoft.com/office/powerpoint/2010/main" val="327987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Source Sans Pro" panose="020B0503030403020204" pitchFamily="34" charset="0"/>
              </a:rPr>
              <a:t>SLTT State and Local Communities – Tribes, Territories </a:t>
            </a:r>
            <a:endParaRPr lang="en-US" dirty="0"/>
          </a:p>
          <a:p>
            <a:endParaRPr lang="en-US" dirty="0"/>
          </a:p>
          <a:p>
            <a:endParaRPr lang="en-US" dirty="0"/>
          </a:p>
          <a:p>
            <a:pPr algn="l"/>
            <a:r>
              <a:rPr lang="en-US" b="0" i="0" dirty="0">
                <a:solidFill>
                  <a:srgbClr val="1B1B1B"/>
                </a:solidFill>
                <a:effectLst/>
                <a:latin typeface="Source Sans Pro" panose="020B0503030403020204" pitchFamily="34" charset="0"/>
              </a:rPr>
              <a:t>FEMA distributes funds annually to develop community or individual flood mitigation projects. These grants address community flood risk for the purpose of reducing National Flood Insurance Program (NFIP) flood claim payments and to mitigate the risk of flooding to individual flood insured structures. In addition, funding is also used for technical assistance and management costs.</a:t>
            </a:r>
          </a:p>
          <a:p>
            <a:pPr algn="l"/>
            <a:endParaRPr lang="en-US" b="0" i="0" dirty="0">
              <a:solidFill>
                <a:srgbClr val="1B1B1B"/>
              </a:solidFill>
              <a:effectLst/>
              <a:latin typeface="Source Sans Pro" panose="020B0503030403020204" pitchFamily="34" charset="0"/>
            </a:endParaRPr>
          </a:p>
          <a:p>
            <a:pPr algn="l"/>
            <a:r>
              <a:rPr lang="en-US" b="0" i="0" dirty="0">
                <a:solidFill>
                  <a:srgbClr val="1B1B1B"/>
                </a:solidFill>
                <a:effectLst/>
                <a:latin typeface="Source Sans Pro" panose="020B0503030403020204" pitchFamily="34" charset="0"/>
              </a:rPr>
              <a:t>As a requirement of the Flood Mitigation Assistance program, all </a:t>
            </a:r>
            <a:r>
              <a:rPr lang="en-US" b="0" i="0" dirty="0" err="1">
                <a:solidFill>
                  <a:srgbClr val="1B1B1B"/>
                </a:solidFill>
                <a:effectLst/>
                <a:latin typeface="Source Sans Pro" panose="020B0503030403020204" pitchFamily="34" charset="0"/>
              </a:rPr>
              <a:t>subapplicants</a:t>
            </a:r>
            <a:r>
              <a:rPr lang="en-US" b="0" i="0" dirty="0">
                <a:solidFill>
                  <a:srgbClr val="1B1B1B"/>
                </a:solidFill>
                <a:effectLst/>
                <a:latin typeface="Source Sans Pro" panose="020B0503030403020204" pitchFamily="34" charset="0"/>
              </a:rPr>
              <a:t> must be participating and in good standing with the NFIP.</a:t>
            </a:r>
          </a:p>
          <a:p>
            <a:endParaRPr lang="en-US" dirty="0"/>
          </a:p>
        </p:txBody>
      </p:sp>
      <p:sp>
        <p:nvSpPr>
          <p:cNvPr id="4" name="Slide Number Placeholder 3"/>
          <p:cNvSpPr>
            <a:spLocks noGrp="1"/>
          </p:cNvSpPr>
          <p:nvPr>
            <p:ph type="sldNum" sz="quarter" idx="5"/>
          </p:nvPr>
        </p:nvSpPr>
        <p:spPr/>
        <p:txBody>
          <a:bodyPr/>
          <a:lstStyle/>
          <a:p>
            <a:fld id="{A6B7A347-692B-4E9E-8C8A-B62DA8D9664E}" type="slidenum">
              <a:rPr lang="en-US" smtClean="0"/>
              <a:t>6</a:t>
            </a:fld>
            <a:endParaRPr lang="en-US"/>
          </a:p>
        </p:txBody>
      </p:sp>
    </p:spTree>
    <p:extLst>
      <p:ext uri="{BB962C8B-B14F-4D97-AF65-F5344CB8AC3E}">
        <p14:creationId xmlns:p14="http://schemas.microsoft.com/office/powerpoint/2010/main" val="247569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review all applications before they go to FEMA. We will not submit ineligible or incomplete applications. We are here to help you be successful and are happy to facilitate technical assistance as needed. </a:t>
            </a:r>
          </a:p>
        </p:txBody>
      </p:sp>
      <p:sp>
        <p:nvSpPr>
          <p:cNvPr id="4" name="Slide Number Placeholder 3"/>
          <p:cNvSpPr>
            <a:spLocks noGrp="1"/>
          </p:cNvSpPr>
          <p:nvPr>
            <p:ph type="sldNum" sz="quarter" idx="5"/>
          </p:nvPr>
        </p:nvSpPr>
        <p:spPr/>
        <p:txBody>
          <a:bodyPr/>
          <a:lstStyle/>
          <a:p>
            <a:fld id="{A6B7A347-692B-4E9E-8C8A-B62DA8D9664E}" type="slidenum">
              <a:rPr lang="en-US" smtClean="0"/>
              <a:t>9</a:t>
            </a:fld>
            <a:endParaRPr lang="en-US"/>
          </a:p>
        </p:txBody>
      </p:sp>
    </p:spTree>
    <p:extLst>
      <p:ext uri="{BB962C8B-B14F-4D97-AF65-F5344CB8AC3E}">
        <p14:creationId xmlns:p14="http://schemas.microsoft.com/office/powerpoint/2010/main" val="278645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B7A347-692B-4E9E-8C8A-B62DA8D9664E}" type="slidenum">
              <a:rPr lang="en-US" smtClean="0"/>
              <a:t>10</a:t>
            </a:fld>
            <a:endParaRPr lang="en-US"/>
          </a:p>
        </p:txBody>
      </p:sp>
    </p:spTree>
    <p:extLst>
      <p:ext uri="{BB962C8B-B14F-4D97-AF65-F5344CB8AC3E}">
        <p14:creationId xmlns:p14="http://schemas.microsoft.com/office/powerpoint/2010/main" val="285349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all, </a:t>
            </a:r>
          </a:p>
          <a:p>
            <a:endParaRPr lang="en-US"/>
          </a:p>
          <a:p>
            <a:r>
              <a:rPr lang="en-US"/>
              <a:t>Intros</a:t>
            </a:r>
          </a:p>
          <a:p>
            <a:endParaRPr lang="en-US"/>
          </a:p>
          <a:p>
            <a:r>
              <a:rPr lang="en-US"/>
              <a:t>I will be presenting an overview on Building Resilient Infrastructure and Communities (BRIC) and Flood Mitigation Assistance (FMA) Programs.</a:t>
            </a: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678505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a:buNone/>
              <a:defRPr/>
            </a:pPr>
            <a:r>
              <a:rPr lang="en-US"/>
              <a:t>The BRIC program is an annual competitive grant program with six foundational guiding principles</a:t>
            </a:r>
          </a:p>
          <a:p>
            <a:pPr marL="0" indent="0">
              <a:buFont typeface="Symbol"/>
              <a:buNone/>
              <a:defRPr/>
            </a:pPr>
            <a:endParaRPr lang="en-US"/>
          </a:p>
          <a:p>
            <a:pPr marL="0" indent="0">
              <a:buFont typeface="Symbol"/>
              <a:buNone/>
              <a:defRPr/>
            </a:pPr>
            <a:r>
              <a:rPr lang="en-US"/>
              <a:t>- Community Capability and Capacity Building</a:t>
            </a:r>
          </a:p>
          <a:p>
            <a:pPr marL="0" indent="0">
              <a:buFont typeface="Symbol"/>
              <a:buNone/>
              <a:defRPr/>
            </a:pPr>
            <a:r>
              <a:rPr lang="en-US"/>
              <a:t>- encouragement of innovation in mitigation projects</a:t>
            </a:r>
          </a:p>
          <a:p>
            <a:pPr marL="0" indent="0">
              <a:buFont typeface="Symbol"/>
              <a:buNone/>
              <a:defRPr/>
            </a:pPr>
            <a:r>
              <a:rPr lang="en-US"/>
              <a:t>- Partnership</a:t>
            </a:r>
          </a:p>
          <a:p>
            <a:pPr marL="0" indent="0">
              <a:buFont typeface="Symbol"/>
              <a:buNone/>
              <a:defRPr/>
            </a:pPr>
            <a:r>
              <a:rPr lang="en-US"/>
              <a:t>- Large infrastructure projects</a:t>
            </a:r>
          </a:p>
          <a:p>
            <a:pPr marL="0" indent="0">
              <a:buFont typeface="Symbol"/>
              <a:buNone/>
              <a:defRPr/>
            </a:pPr>
            <a:r>
              <a:rPr lang="en-US"/>
              <a:t>- Flexibility</a:t>
            </a:r>
          </a:p>
          <a:p>
            <a:pPr marL="0" indent="0">
              <a:buFont typeface="Symbol"/>
              <a:buNone/>
              <a:defRPr/>
            </a:pPr>
            <a:r>
              <a:rPr lang="en-US"/>
              <a:t>And </a:t>
            </a:r>
          </a:p>
          <a:p>
            <a:pPr marL="0" indent="0">
              <a:buFont typeface="Symbol"/>
              <a:buNone/>
              <a:defRPr/>
            </a:pPr>
            <a:r>
              <a:rPr lang="en-US"/>
              <a:t>- Consistency</a:t>
            </a:r>
          </a:p>
          <a:p>
            <a:pPr marL="0" indent="0">
              <a:buFont typeface="Symbol"/>
              <a:buNone/>
              <a:defRPr/>
            </a:pPr>
            <a:endParaRPr lang="en-US"/>
          </a:p>
          <a:p>
            <a:pPr marL="0" indent="0">
              <a:buFont typeface="Symbol"/>
              <a:buNone/>
              <a:defRPr/>
            </a:pPr>
            <a:r>
              <a:rPr lang="en-US"/>
              <a:t>The BRIC program positions the Agency to fulfill its mission of helping people before, during, and after disasters.</a:t>
            </a:r>
            <a:endParaRPr lang="en-US">
              <a:cs typeface="Calibri"/>
            </a:endParaRPr>
          </a:p>
          <a:p>
            <a:pPr>
              <a:defRPr/>
            </a:pPr>
            <a:endParaRPr lang="en-US" sz="1200" b="0" i="1"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2920702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descr="Oklahoma_State_Capitol.jpg"/>
          <p:cNvPicPr>
            <a:picLocks noChangeAspect="1"/>
          </p:cNvPicPr>
          <p:nvPr/>
        </p:nvPicPr>
        <p:blipFill>
          <a:blip r:embed="rId2" cstate="email">
            <a:grayscl/>
            <a:lum bright="-50000"/>
          </a:blip>
          <a:srcRect/>
          <a:stretch>
            <a:fillRect/>
          </a:stretch>
        </p:blipFill>
        <p:spPr>
          <a:xfrm>
            <a:off x="-1" y="1066800"/>
            <a:ext cx="12192001" cy="2743200"/>
          </a:xfrm>
          <a:prstGeom prst="rect">
            <a:avLst/>
          </a:prstGeom>
        </p:spPr>
      </p:pic>
      <p:sp>
        <p:nvSpPr>
          <p:cNvPr id="13" name="Rectangle 12"/>
          <p:cNvSpPr/>
          <p:nvPr userDrawn="1"/>
        </p:nvSpPr>
        <p:spPr>
          <a:xfrm>
            <a:off x="0" y="1066800"/>
            <a:ext cx="12192000" cy="2743200"/>
          </a:xfrm>
          <a:prstGeom prst="rect">
            <a:avLst/>
          </a:prstGeom>
          <a:solidFill>
            <a:srgbClr val="00153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3"/>
          <p:cNvSpPr>
            <a:spLocks noChangeArrowheads="1"/>
          </p:cNvSpPr>
          <p:nvPr/>
        </p:nvSpPr>
        <p:spPr bwMode="auto">
          <a:xfrm>
            <a:off x="4439610" y="4815483"/>
            <a:ext cx="1645493" cy="1161204"/>
          </a:xfrm>
          <a:prstGeom prst="ellipse">
            <a:avLst/>
          </a:prstGeom>
          <a:solidFill>
            <a:srgbClr val="FFFFFF"/>
          </a:solidFill>
          <a:ln w="9525" algn="in">
            <a:noFill/>
            <a:round/>
            <a:headEnd/>
            <a:tailEnd/>
          </a:ln>
          <a:effectLst/>
        </p:spPr>
        <p:txBody>
          <a:bodyPr vert="horz" wrap="square" lIns="36576" tIns="36576" rIns="36576" bIns="36576" numCol="1" anchor="t" anchorCtr="0" compatLnSpc="1">
            <a:prstTxWarp prst="textNoShape">
              <a:avLst/>
            </a:prstTxWarp>
          </a:bodyPr>
          <a:lstStyle/>
          <a:p>
            <a:endParaRPr lang="en-US" sz="1800"/>
          </a:p>
        </p:txBody>
      </p:sp>
      <p:sp>
        <p:nvSpPr>
          <p:cNvPr id="18" name="Title 1"/>
          <p:cNvSpPr>
            <a:spLocks noGrp="1"/>
          </p:cNvSpPr>
          <p:nvPr>
            <p:ph type="ctrTitle"/>
          </p:nvPr>
        </p:nvSpPr>
        <p:spPr>
          <a:xfrm>
            <a:off x="914400" y="1066801"/>
            <a:ext cx="10363200" cy="1470025"/>
          </a:xfrm>
        </p:spPr>
        <p:txBody>
          <a:bodyPr>
            <a:normAutofit/>
          </a:bodyPr>
          <a:lstStyle>
            <a:lvl1pPr>
              <a:defRPr sz="4000" baseline="0">
                <a:solidFill>
                  <a:schemeClr val="bg1"/>
                </a:solidFill>
              </a:defRPr>
            </a:lvl1pPr>
          </a:lstStyle>
          <a:p>
            <a:endParaRPr lang="en-US" dirty="0"/>
          </a:p>
        </p:txBody>
      </p:sp>
      <p:sp>
        <p:nvSpPr>
          <p:cNvPr id="19" name="Subtitle 2"/>
          <p:cNvSpPr>
            <a:spLocks noGrp="1"/>
          </p:cNvSpPr>
          <p:nvPr>
            <p:ph type="subTitle" idx="1" hasCustomPrompt="1"/>
          </p:nvPr>
        </p:nvSpPr>
        <p:spPr>
          <a:xfrm>
            <a:off x="914400" y="3124200"/>
            <a:ext cx="10363200" cy="685800"/>
          </a:xfrm>
        </p:spPr>
        <p:txBody>
          <a:bodyPr/>
          <a:lstStyle>
            <a:lvl1pPr marL="0" indent="0" algn="ctr">
              <a:buNone/>
              <a:defRPr baseline="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br>
              <a:rPr lang="en-US" dirty="0"/>
            </a:br>
            <a:endParaRPr lang="en-US" dirty="0"/>
          </a:p>
        </p:txBody>
      </p:sp>
      <p:sp>
        <p:nvSpPr>
          <p:cNvPr id="11" name="Oval 3"/>
          <p:cNvSpPr>
            <a:spLocks noChangeArrowheads="1"/>
          </p:cNvSpPr>
          <p:nvPr/>
        </p:nvSpPr>
        <p:spPr bwMode="auto">
          <a:xfrm>
            <a:off x="4635610" y="4759134"/>
            <a:ext cx="1397109" cy="1368147"/>
          </a:xfrm>
          <a:prstGeom prst="ellipse">
            <a:avLst/>
          </a:prstGeom>
          <a:solidFill>
            <a:srgbClr val="FFFFFF"/>
          </a:solidFill>
          <a:ln w="9525" algn="in">
            <a:noFill/>
            <a:round/>
            <a:headEnd/>
            <a:tailEnd/>
          </a:ln>
          <a:effectLst/>
        </p:spPr>
        <p:txBody>
          <a:bodyPr vert="horz" wrap="square" lIns="36576" tIns="36576" rIns="36576" bIns="36576" numCol="1" anchor="t" anchorCtr="0" compatLnSpc="1">
            <a:prstTxWarp prst="textNoShape">
              <a:avLst/>
            </a:prstTxWarp>
          </a:bodyPr>
          <a:lstStyle/>
          <a:p>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r>
              <a:rPr lang="en-US"/>
              <a:t>Click icon to add picture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act Info">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438400" y="1371600"/>
            <a:ext cx="7416800" cy="3352800"/>
          </a:xfrm>
        </p:spPr>
        <p:txBody>
          <a:bodyPr>
            <a:normAutofit/>
          </a:bodyPr>
          <a:lstStyle>
            <a:lvl1pPr marL="3175" indent="-3175" algn="ctr">
              <a:buNone/>
              <a:defRPr sz="2800"/>
            </a:lvl1pPr>
          </a:lstStyle>
          <a:p>
            <a:pPr lvl="0"/>
            <a:r>
              <a:rPr lang="en-US"/>
              <a:t>Edit Master text styles</a:t>
            </a:r>
          </a:p>
        </p:txBody>
      </p:sp>
      <p:pic>
        <p:nvPicPr>
          <p:cNvPr id="6" name="Picture 5" descr="Oklahoma_State_Capitol.jpg"/>
          <p:cNvPicPr>
            <a:picLocks noChangeAspect="1"/>
          </p:cNvPicPr>
          <p:nvPr/>
        </p:nvPicPr>
        <p:blipFill>
          <a:blip r:embed="rId2" cstate="email">
            <a:grayscl/>
            <a:lum bright="-50000"/>
          </a:blip>
          <a:srcRect/>
          <a:stretch>
            <a:fillRect/>
          </a:stretch>
        </p:blipFill>
        <p:spPr>
          <a:xfrm>
            <a:off x="-1" y="5715000"/>
            <a:ext cx="12192001" cy="1143000"/>
          </a:xfrm>
          <a:prstGeom prst="rect">
            <a:avLst/>
          </a:prstGeom>
        </p:spPr>
      </p:pic>
      <p:sp>
        <p:nvSpPr>
          <p:cNvPr id="7" name="Rectangle 6"/>
          <p:cNvSpPr/>
          <p:nvPr/>
        </p:nvSpPr>
        <p:spPr>
          <a:xfrm>
            <a:off x="0" y="5715000"/>
            <a:ext cx="12192000" cy="1143000"/>
          </a:xfrm>
          <a:prstGeom prst="rect">
            <a:avLst/>
          </a:prstGeom>
          <a:solidFill>
            <a:srgbClr val="00153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Picture1.png">
            <a:extLst>
              <a:ext uri="{FF2B5EF4-FFF2-40B4-BE49-F238E27FC236}">
                <a16:creationId xmlns:a16="http://schemas.microsoft.com/office/drawing/2014/main" id="{2D83500F-A60B-D84A-A147-510B72A424C4}"/>
              </a:ext>
            </a:extLst>
          </p:cNvPr>
          <p:cNvPicPr>
            <a:picLocks noChangeAspect="1"/>
          </p:cNvPicPr>
          <p:nvPr userDrawn="1"/>
        </p:nvPicPr>
        <p:blipFill>
          <a:blip r:embed="rId3" cstate="screen"/>
          <a:stretch>
            <a:fillRect/>
          </a:stretch>
        </p:blipFill>
        <p:spPr>
          <a:xfrm>
            <a:off x="10496732" y="5837237"/>
            <a:ext cx="1422400" cy="83152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low i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E90AA-96A8-C546-B6C2-70A0D623F6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8829675" y="4966394"/>
            <a:ext cx="3362325" cy="1414462"/>
          </a:xfrm>
          <a:prstGeom prst="rect">
            <a:avLst/>
          </a:prstGeom>
          <a:solidFill>
            <a:schemeClr val="tx2">
              <a:alpha val="86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932250D1-752C-624A-9485-54B251F6F62E}"/>
              </a:ext>
            </a:extLst>
          </p:cNvPr>
          <p:cNvSpPr/>
          <p:nvPr userDrawn="1"/>
        </p:nvSpPr>
        <p:spPr>
          <a:xfrm rot="10800000">
            <a:off x="0" y="0"/>
            <a:ext cx="12192000" cy="4346369"/>
          </a:xfrm>
          <a:prstGeom prst="rect">
            <a:avLst/>
          </a:prstGeom>
          <a:gradFill>
            <a:gsLst>
              <a:gs pos="0">
                <a:schemeClr val="tx1">
                  <a:alpha val="0"/>
                </a:schemeClr>
              </a:gs>
              <a:gs pos="100000">
                <a:schemeClr val="tx1">
                  <a:alpha val="56000"/>
                </a:schemeClr>
              </a:gs>
            </a:gsLst>
            <a:lin ang="54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8" name="Picture 7">
            <a:extLst>
              <a:ext uri="{FF2B5EF4-FFF2-40B4-BE49-F238E27FC236}">
                <a16:creationId xmlns:a16="http://schemas.microsoft.com/office/drawing/2014/main" id="{AE4D3B31-42A4-D94D-BAB4-8510FDA9E9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468228" y="5334344"/>
            <a:ext cx="1976157" cy="700587"/>
          </a:xfrm>
          <a:prstGeom prst="rect">
            <a:avLst/>
          </a:prstGeom>
        </p:spPr>
      </p:pic>
    </p:spTree>
    <p:extLst>
      <p:ext uri="{BB962C8B-B14F-4D97-AF65-F5344CB8AC3E}">
        <p14:creationId xmlns:p14="http://schemas.microsoft.com/office/powerpoint/2010/main" val="90255001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7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vert="horz" lIns="91440" tIns="45720" rIns="91440" bIns="45720" rtlCol="0">
            <a:normAutofit/>
          </a:bodyPr>
          <a:lstStyle>
            <a:lvl1pPr>
              <a:defRPr lang="en-US"/>
            </a:lvl1pPr>
            <a:lvl2pPr>
              <a:defRPr lang="en-US"/>
            </a:lvl2pPr>
            <a:lvl3pPr>
              <a:defRPr lang="en-US"/>
            </a:lvl3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2" name="Slide Number Placeholder 11">
            <a:extLst>
              <a:ext uri="{FF2B5EF4-FFF2-40B4-BE49-F238E27FC236}">
                <a16:creationId xmlns:a16="http://schemas.microsoft.com/office/drawing/2014/main" id="{C77C77E5-02D4-6946-6AC5-3F595699DFF0}"/>
              </a:ext>
            </a:extLst>
          </p:cNvPr>
          <p:cNvSpPr>
            <a:spLocks noGrp="1"/>
          </p:cNvSpPr>
          <p:nvPr>
            <p:ph type="sldNum" sz="quarter" idx="14"/>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4" name="Footer Placeholder 10">
            <a:extLst>
              <a:ext uri="{FF2B5EF4-FFF2-40B4-BE49-F238E27FC236}">
                <a16:creationId xmlns:a16="http://schemas.microsoft.com/office/drawing/2014/main" id="{C6CB84D0-82AD-0CE8-2681-1A83C7784C3A}"/>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a:t>Federal Emergency Management Agency</a:t>
            </a:r>
          </a:p>
        </p:txBody>
      </p:sp>
      <p:pic>
        <p:nvPicPr>
          <p:cNvPr id="5" name="Picture 4">
            <a:extLst>
              <a:ext uri="{FF2B5EF4-FFF2-40B4-BE49-F238E27FC236}">
                <a16:creationId xmlns:a16="http://schemas.microsoft.com/office/drawing/2014/main" id="{6DEDD8C5-BD17-5EAC-36CC-891FFF7AB2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95500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9/24/24</a:t>
            </a:fld>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9997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E90AA-96A8-C546-B6C2-70A0D623F6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8829675" y="4966394"/>
            <a:ext cx="3362325" cy="1414462"/>
          </a:xfrm>
          <a:prstGeom prst="rect">
            <a:avLst/>
          </a:prstGeom>
          <a:solidFill>
            <a:schemeClr val="tx2">
              <a:alpha val="86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932250D1-752C-624A-9485-54B251F6F62E}"/>
              </a:ext>
            </a:extLst>
          </p:cNvPr>
          <p:cNvSpPr/>
          <p:nvPr userDrawn="1"/>
        </p:nvSpPr>
        <p:spPr>
          <a:xfrm rot="10800000">
            <a:off x="0" y="0"/>
            <a:ext cx="12192000" cy="4346369"/>
          </a:xfrm>
          <a:prstGeom prst="rect">
            <a:avLst/>
          </a:prstGeom>
          <a:gradFill>
            <a:gsLst>
              <a:gs pos="0">
                <a:schemeClr val="tx1">
                  <a:alpha val="0"/>
                </a:schemeClr>
              </a:gs>
              <a:gs pos="100000">
                <a:schemeClr val="tx1">
                  <a:alpha val="56000"/>
                </a:schemeClr>
              </a:gs>
            </a:gsLst>
            <a:lin ang="54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8" name="Picture 7">
            <a:extLst>
              <a:ext uri="{FF2B5EF4-FFF2-40B4-BE49-F238E27FC236}">
                <a16:creationId xmlns:a16="http://schemas.microsoft.com/office/drawing/2014/main" id="{AE4D3B31-42A4-D94D-BAB4-8510FDA9E9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468228" y="5334344"/>
            <a:ext cx="1976157" cy="700587"/>
          </a:xfrm>
          <a:prstGeom prst="rect">
            <a:avLst/>
          </a:prstGeom>
        </p:spPr>
      </p:pic>
    </p:spTree>
    <p:extLst>
      <p:ext uri="{BB962C8B-B14F-4D97-AF65-F5344CB8AC3E}">
        <p14:creationId xmlns:p14="http://schemas.microsoft.com/office/powerpoint/2010/main" val="327673801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35B0A-79CB-184C-BD06-39369D8FE0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856" y="0"/>
            <a:ext cx="12203856"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15824" y="0"/>
            <a:ext cx="12207824" cy="6858000"/>
          </a:xfrm>
          <a:prstGeom prst="rect">
            <a:avLst/>
          </a:prstGeom>
          <a:solidFill>
            <a:schemeClr val="tx2">
              <a:alpha val="78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 Placeholder 8">
            <a:extLst>
              <a:ext uri="{FF2B5EF4-FFF2-40B4-BE49-F238E27FC236}">
                <a16:creationId xmlns:a16="http://schemas.microsoft.com/office/drawing/2014/main" id="{39A5E7D3-E2C8-3048-B9D5-C9C5891FB21F}"/>
              </a:ext>
            </a:extLst>
          </p:cNvPr>
          <p:cNvSpPr>
            <a:spLocks noGrp="1"/>
          </p:cNvSpPr>
          <p:nvPr>
            <p:ph type="body" sz="quarter" idx="10"/>
          </p:nvPr>
        </p:nvSpPr>
        <p:spPr>
          <a:xfrm>
            <a:off x="722312" y="1359485"/>
            <a:ext cx="10731500" cy="2069507"/>
          </a:xfrm>
        </p:spPr>
        <p:txBody>
          <a:bodyPr anchor="b" anchorCtr="0">
            <a:noAutofit/>
          </a:bodyPr>
          <a:lstStyle>
            <a:lvl1pPr marL="0" indent="0" algn="ctr">
              <a:lnSpc>
                <a:spcPct val="90000"/>
              </a:lnSpc>
              <a:spcBef>
                <a:spcPts val="0"/>
              </a:spcBef>
              <a:spcAft>
                <a:spcPts val="600"/>
              </a:spcAft>
              <a:buNone/>
              <a:defRPr sz="6000" b="0" i="0">
                <a:solidFill>
                  <a:schemeClr val="bg1"/>
                </a:solidFill>
              </a:defRPr>
            </a:lvl1pPr>
            <a:lvl2pPr marL="15875" indent="0" algn="ctr">
              <a:lnSpc>
                <a:spcPct val="90000"/>
              </a:lnSpc>
              <a:spcBef>
                <a:spcPts val="0"/>
              </a:spcBef>
              <a:buNone/>
              <a:tabLst/>
              <a:defRPr sz="4000" b="0" i="0">
                <a:solidFill>
                  <a:schemeClr val="bg1"/>
                </a:solidFill>
              </a:defRPr>
            </a:lvl2pPr>
            <a:lvl3pPr marL="914400" indent="0">
              <a:buNone/>
              <a:defRPr sz="3600"/>
            </a:lvl3pPr>
            <a:lvl4pPr>
              <a:defRPr sz="4000"/>
            </a:lvl4pPr>
            <a:lvl5pPr>
              <a:defRPr sz="4000"/>
            </a:lvl5pPr>
          </a:lstStyle>
          <a:p>
            <a:pPr lvl="0"/>
            <a:r>
              <a:rPr lang="en-US"/>
              <a:t>Click to edit Master text styles</a:t>
            </a:r>
          </a:p>
        </p:txBody>
      </p:sp>
      <p:sp>
        <p:nvSpPr>
          <p:cNvPr id="7" name="Text Placeholder 8">
            <a:extLst>
              <a:ext uri="{FF2B5EF4-FFF2-40B4-BE49-F238E27FC236}">
                <a16:creationId xmlns:a16="http://schemas.microsoft.com/office/drawing/2014/main" id="{2A7E6476-9545-DE43-A3FD-FD066D873D4E}"/>
              </a:ext>
            </a:extLst>
          </p:cNvPr>
          <p:cNvSpPr>
            <a:spLocks noGrp="1"/>
          </p:cNvSpPr>
          <p:nvPr>
            <p:ph type="body" sz="quarter" idx="11" hasCustomPrompt="1"/>
          </p:nvPr>
        </p:nvSpPr>
        <p:spPr>
          <a:xfrm>
            <a:off x="722312" y="3725632"/>
            <a:ext cx="10731500" cy="1340144"/>
          </a:xfrm>
        </p:spPr>
        <p:txBody>
          <a:bodyPr anchor="t" anchorCtr="0">
            <a:noAutofit/>
          </a:bodyPr>
          <a:lstStyle>
            <a:lvl1pPr marL="0" indent="0" algn="ctr">
              <a:lnSpc>
                <a:spcPct val="90000"/>
              </a:lnSpc>
              <a:spcBef>
                <a:spcPts val="0"/>
              </a:spcBef>
              <a:spcAft>
                <a:spcPts val="600"/>
              </a:spcAft>
              <a:buNone/>
              <a:defRPr sz="3600" b="0" i="0">
                <a:solidFill>
                  <a:schemeClr val="bg1"/>
                </a:solidFill>
              </a:defRPr>
            </a:lvl1pPr>
            <a:lvl2pPr marL="15875" indent="0" algn="ctr">
              <a:lnSpc>
                <a:spcPct val="90000"/>
              </a:lnSpc>
              <a:spcBef>
                <a:spcPts val="0"/>
              </a:spcBef>
              <a:buNone/>
              <a:tabLst/>
              <a:defRPr sz="4000" b="0" i="0">
                <a:solidFill>
                  <a:schemeClr val="bg1"/>
                </a:solidFill>
              </a:defRPr>
            </a:lvl2pPr>
            <a:lvl3pPr marL="914400" indent="0">
              <a:buNone/>
              <a:defRPr sz="3600"/>
            </a:lvl3pPr>
            <a:lvl4pPr>
              <a:defRPr sz="4000"/>
            </a:lvl4pPr>
            <a:lvl5pPr>
              <a:defRPr sz="4000"/>
            </a:lvl5pPr>
          </a:lstStyle>
          <a:p>
            <a:pPr lvl="0"/>
            <a:r>
              <a:rPr lang="en-US"/>
              <a:t>Second level</a:t>
            </a:r>
          </a:p>
        </p:txBody>
      </p:sp>
      <p:cxnSp>
        <p:nvCxnSpPr>
          <p:cNvPr id="5" name="Straight Connector 4">
            <a:extLst>
              <a:ext uri="{FF2B5EF4-FFF2-40B4-BE49-F238E27FC236}">
                <a16:creationId xmlns:a16="http://schemas.microsoft.com/office/drawing/2014/main" id="{0FBF0435-61CB-3A4E-A81F-222401538A7D}"/>
              </a:ext>
            </a:extLst>
          </p:cNvPr>
          <p:cNvCxnSpPr>
            <a:cxnSpLocks/>
          </p:cNvCxnSpPr>
          <p:nvPr userDrawn="1"/>
        </p:nvCxnSpPr>
        <p:spPr>
          <a:xfrm>
            <a:off x="4951439" y="3577311"/>
            <a:ext cx="228912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8433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E2C71-A407-1443-8E3F-D26B871074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1996" cy="6857998"/>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1"/>
            <a:ext cx="12192000" cy="6858000"/>
          </a:xfrm>
          <a:prstGeom prst="rect">
            <a:avLst/>
          </a:prstGeom>
          <a:solidFill>
            <a:schemeClr val="tx2">
              <a:alpha val="78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 Placeholder 8">
            <a:extLst>
              <a:ext uri="{FF2B5EF4-FFF2-40B4-BE49-F238E27FC236}">
                <a16:creationId xmlns:a16="http://schemas.microsoft.com/office/drawing/2014/main" id="{1676B186-0326-EB4B-88AA-AE42215AC1C3}"/>
              </a:ext>
            </a:extLst>
          </p:cNvPr>
          <p:cNvSpPr>
            <a:spLocks noGrp="1"/>
          </p:cNvSpPr>
          <p:nvPr>
            <p:ph type="body" sz="quarter" idx="10"/>
          </p:nvPr>
        </p:nvSpPr>
        <p:spPr>
          <a:xfrm>
            <a:off x="722312" y="1359485"/>
            <a:ext cx="10731500" cy="2069507"/>
          </a:xfrm>
        </p:spPr>
        <p:txBody>
          <a:bodyPr anchor="b" anchorCtr="0">
            <a:noAutofit/>
          </a:bodyPr>
          <a:lstStyle>
            <a:lvl1pPr marL="0" indent="0" algn="ctr">
              <a:lnSpc>
                <a:spcPct val="90000"/>
              </a:lnSpc>
              <a:spcBef>
                <a:spcPts val="0"/>
              </a:spcBef>
              <a:spcAft>
                <a:spcPts val="600"/>
              </a:spcAft>
              <a:buNone/>
              <a:defRPr sz="6000" b="0" i="0">
                <a:solidFill>
                  <a:schemeClr val="bg1"/>
                </a:solidFill>
              </a:defRPr>
            </a:lvl1pPr>
            <a:lvl2pPr marL="15875" indent="0" algn="ctr">
              <a:lnSpc>
                <a:spcPct val="90000"/>
              </a:lnSpc>
              <a:spcBef>
                <a:spcPts val="0"/>
              </a:spcBef>
              <a:buNone/>
              <a:tabLst/>
              <a:defRPr sz="4000" b="0" i="0">
                <a:solidFill>
                  <a:schemeClr val="bg1"/>
                </a:solidFill>
              </a:defRPr>
            </a:lvl2pPr>
            <a:lvl3pPr marL="914400" indent="0">
              <a:buNone/>
              <a:defRPr sz="3600"/>
            </a:lvl3pPr>
            <a:lvl4pPr>
              <a:defRPr sz="4000"/>
            </a:lvl4pPr>
            <a:lvl5pPr>
              <a:defRPr sz="4000"/>
            </a:lvl5pPr>
          </a:lstStyle>
          <a:p>
            <a:pPr lvl="0"/>
            <a:r>
              <a:rPr lang="en-US"/>
              <a:t>Click to edit Master text styles</a:t>
            </a:r>
          </a:p>
        </p:txBody>
      </p:sp>
      <p:sp>
        <p:nvSpPr>
          <p:cNvPr id="7" name="Text Placeholder 8">
            <a:extLst>
              <a:ext uri="{FF2B5EF4-FFF2-40B4-BE49-F238E27FC236}">
                <a16:creationId xmlns:a16="http://schemas.microsoft.com/office/drawing/2014/main" id="{5554D4AB-1FE7-4745-8E7F-D737B35A74DF}"/>
              </a:ext>
            </a:extLst>
          </p:cNvPr>
          <p:cNvSpPr>
            <a:spLocks noGrp="1"/>
          </p:cNvSpPr>
          <p:nvPr>
            <p:ph type="body" sz="quarter" idx="11" hasCustomPrompt="1"/>
          </p:nvPr>
        </p:nvSpPr>
        <p:spPr>
          <a:xfrm>
            <a:off x="722312" y="3725632"/>
            <a:ext cx="10731500" cy="1340144"/>
          </a:xfrm>
        </p:spPr>
        <p:txBody>
          <a:bodyPr anchor="t" anchorCtr="0">
            <a:noAutofit/>
          </a:bodyPr>
          <a:lstStyle>
            <a:lvl1pPr marL="0" indent="0" algn="ctr">
              <a:lnSpc>
                <a:spcPct val="90000"/>
              </a:lnSpc>
              <a:spcBef>
                <a:spcPts val="0"/>
              </a:spcBef>
              <a:spcAft>
                <a:spcPts val="600"/>
              </a:spcAft>
              <a:buNone/>
              <a:defRPr sz="3600" b="0" i="0">
                <a:solidFill>
                  <a:schemeClr val="bg1"/>
                </a:solidFill>
              </a:defRPr>
            </a:lvl1pPr>
            <a:lvl2pPr marL="15875" indent="0" algn="ctr">
              <a:lnSpc>
                <a:spcPct val="90000"/>
              </a:lnSpc>
              <a:spcBef>
                <a:spcPts val="0"/>
              </a:spcBef>
              <a:buNone/>
              <a:tabLst/>
              <a:defRPr sz="4000" b="0" i="0">
                <a:solidFill>
                  <a:schemeClr val="bg1"/>
                </a:solidFill>
              </a:defRPr>
            </a:lvl2pPr>
            <a:lvl3pPr marL="914400" indent="0">
              <a:buNone/>
              <a:defRPr sz="3600"/>
            </a:lvl3pPr>
            <a:lvl4pPr>
              <a:defRPr sz="4000"/>
            </a:lvl4pPr>
            <a:lvl5pPr>
              <a:defRPr sz="4000"/>
            </a:lvl5pPr>
          </a:lstStyle>
          <a:p>
            <a:pPr lvl="0"/>
            <a:r>
              <a:rPr lang="en-US"/>
              <a:t>Second level</a:t>
            </a:r>
          </a:p>
        </p:txBody>
      </p:sp>
      <p:cxnSp>
        <p:nvCxnSpPr>
          <p:cNvPr id="10" name="Straight Connector 9">
            <a:extLst>
              <a:ext uri="{FF2B5EF4-FFF2-40B4-BE49-F238E27FC236}">
                <a16:creationId xmlns:a16="http://schemas.microsoft.com/office/drawing/2014/main" id="{C0A6DF71-1E80-BE42-AD4F-9C97B70727FD}"/>
              </a:ext>
            </a:extLst>
          </p:cNvPr>
          <p:cNvCxnSpPr>
            <a:cxnSpLocks/>
          </p:cNvCxnSpPr>
          <p:nvPr userDrawn="1"/>
        </p:nvCxnSpPr>
        <p:spPr>
          <a:xfrm>
            <a:off x="4951439" y="3577311"/>
            <a:ext cx="228912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0256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7" name="Footer Placeholder 10">
            <a:extLst>
              <a:ext uri="{FF2B5EF4-FFF2-40B4-BE49-F238E27FC236}">
                <a16:creationId xmlns:a16="http://schemas.microsoft.com/office/drawing/2014/main" id="{63E6B4FA-30B5-E842-9F54-515210B9DB83}"/>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sp>
        <p:nvSpPr>
          <p:cNvPr id="6" name="Slide Number Placeholder 5">
            <a:extLst>
              <a:ext uri="{FF2B5EF4-FFF2-40B4-BE49-F238E27FC236}">
                <a16:creationId xmlns:a16="http://schemas.microsoft.com/office/drawing/2014/main" id="{FF946E8F-6555-D946-BA32-464B135F409F}"/>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cxnSp>
        <p:nvCxnSpPr>
          <p:cNvPr id="19" name="Straight Connector 13">
            <a:extLst>
              <a:ext uri="{FF2B5EF4-FFF2-40B4-BE49-F238E27FC236}">
                <a16:creationId xmlns:a16="http://schemas.microsoft.com/office/drawing/2014/main" id="{9412A8C5-66C6-1F46-AE0B-1D06B9CFC5EF}"/>
              </a:ext>
            </a:extLst>
          </p:cNvPr>
          <p:cNvCxnSpPr>
            <a:cxnSpLocks noChangeShapeType="1"/>
          </p:cNvCxnSpPr>
          <p:nvPr userDrawn="1"/>
        </p:nvCxnSpPr>
        <p:spPr bwMode="auto">
          <a:xfrm>
            <a:off x="11608904" y="6491565"/>
            <a:ext cx="583096"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15" name="Text Placeholder 2">
            <a:extLst>
              <a:ext uri="{FF2B5EF4-FFF2-40B4-BE49-F238E27FC236}">
                <a16:creationId xmlns:a16="http://schemas.microsoft.com/office/drawing/2014/main" id="{C4E5886E-67FB-2D4B-A17A-E98C8FBE2986}"/>
              </a:ext>
            </a:extLst>
          </p:cNvPr>
          <p:cNvSpPr>
            <a:spLocks noGrp="1"/>
          </p:cNvSpPr>
          <p:nvPr>
            <p:ph idx="1" hasCustomPrompt="1"/>
          </p:nvPr>
        </p:nvSpPr>
        <p:spPr>
          <a:xfrm>
            <a:off x="641905" y="4290882"/>
            <a:ext cx="2463165" cy="1787526"/>
          </a:xfrm>
          <a:prstGeom prst="rect">
            <a:avLst/>
          </a:prstGeom>
        </p:spPr>
        <p:txBody>
          <a:bodyPr vert="horz" lIns="0" tIns="0" rIns="0" bIns="45720" rtlCol="0" anchor="t" anchorCtr="0">
            <a:normAutofit/>
          </a:bodyPr>
          <a:lstStyle>
            <a:lvl1pPr marL="12700" indent="0" algn="ctr">
              <a:lnSpc>
                <a:spcPct val="90000"/>
              </a:lnSpc>
              <a:buFont typeface="Arial" panose="020B0604020202020204" pitchFamily="34" charset="0"/>
              <a:buNone/>
              <a:tabLst/>
              <a:defRPr sz="2000" b="0" i="0">
                <a:solidFill>
                  <a:srgbClr val="005188"/>
                </a:solidFill>
              </a:defRPr>
            </a:lvl1pPr>
            <a:lvl2pPr marL="12700" indent="0" algn="ctr">
              <a:lnSpc>
                <a:spcPct val="100000"/>
              </a:lnSpc>
              <a:buSzPct val="100000"/>
              <a:buFont typeface="Wingdings" pitchFamily="2" charset="2"/>
              <a:buNone/>
              <a:tabLst/>
              <a:defRPr sz="1800" b="0" i="0">
                <a:solidFill>
                  <a:schemeClr val="tx1">
                    <a:lumMod val="75000"/>
                    <a:lumOff val="25000"/>
                  </a:schemeClr>
                </a:solidFill>
              </a:defRPr>
            </a:lvl2pPr>
            <a:lvl3pPr marL="12700" indent="0" algn="ctr">
              <a:buNone/>
              <a:tabLst/>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AC9C3286-327F-F046-82E2-27BCAF4EEB6C}"/>
              </a:ext>
            </a:extLst>
          </p:cNvPr>
          <p:cNvSpPr>
            <a:spLocks noGrp="1"/>
          </p:cNvSpPr>
          <p:nvPr>
            <p:ph idx="13" hasCustomPrompt="1"/>
          </p:nvPr>
        </p:nvSpPr>
        <p:spPr>
          <a:xfrm>
            <a:off x="3456913" y="4290882"/>
            <a:ext cx="2463165" cy="1787526"/>
          </a:xfrm>
          <a:prstGeom prst="rect">
            <a:avLst/>
          </a:prstGeom>
        </p:spPr>
        <p:txBody>
          <a:bodyPr vert="horz" lIns="0" tIns="0" rIns="0" bIns="45720" rtlCol="0" anchor="t" anchorCtr="0">
            <a:normAutofit/>
          </a:bodyPr>
          <a:lstStyle>
            <a:lvl1pPr marL="12700" indent="0" algn="ctr">
              <a:lnSpc>
                <a:spcPct val="90000"/>
              </a:lnSpc>
              <a:buFont typeface="Arial" panose="020B0604020202020204" pitchFamily="34" charset="0"/>
              <a:buNone/>
              <a:tabLst/>
              <a:defRPr sz="2000" b="0" i="0">
                <a:solidFill>
                  <a:srgbClr val="005188"/>
                </a:solidFill>
              </a:defRPr>
            </a:lvl1pPr>
            <a:lvl2pPr marL="12700" indent="0" algn="ctr">
              <a:lnSpc>
                <a:spcPct val="100000"/>
              </a:lnSpc>
              <a:buSzPct val="100000"/>
              <a:buFont typeface="Wingdings" pitchFamily="2" charset="2"/>
              <a:buNone/>
              <a:tabLst/>
              <a:defRPr sz="1800" b="0" i="0">
                <a:solidFill>
                  <a:schemeClr val="tx1">
                    <a:lumMod val="75000"/>
                    <a:lumOff val="25000"/>
                  </a:schemeClr>
                </a:solidFill>
              </a:defRPr>
            </a:lvl2pPr>
            <a:lvl3pPr marL="12700" indent="0" algn="ctr">
              <a:buNone/>
              <a:tabLst/>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03B643E9-49BA-5444-9741-01CE69FCFAE1}"/>
              </a:ext>
            </a:extLst>
          </p:cNvPr>
          <p:cNvSpPr>
            <a:spLocks noGrp="1"/>
          </p:cNvSpPr>
          <p:nvPr>
            <p:ph idx="14" hasCustomPrompt="1"/>
          </p:nvPr>
        </p:nvSpPr>
        <p:spPr>
          <a:xfrm>
            <a:off x="6271921" y="4290882"/>
            <a:ext cx="2463165" cy="1787526"/>
          </a:xfrm>
          <a:prstGeom prst="rect">
            <a:avLst/>
          </a:prstGeom>
        </p:spPr>
        <p:txBody>
          <a:bodyPr vert="horz" lIns="0" tIns="0" rIns="0" bIns="45720" rtlCol="0" anchor="t" anchorCtr="0">
            <a:normAutofit/>
          </a:bodyPr>
          <a:lstStyle>
            <a:lvl1pPr marL="12700" indent="0" algn="ctr">
              <a:lnSpc>
                <a:spcPct val="90000"/>
              </a:lnSpc>
              <a:buFont typeface="Arial" panose="020B0604020202020204" pitchFamily="34" charset="0"/>
              <a:buNone/>
              <a:tabLst/>
              <a:defRPr sz="2000" b="0" i="0">
                <a:solidFill>
                  <a:srgbClr val="005188"/>
                </a:solidFill>
              </a:defRPr>
            </a:lvl1pPr>
            <a:lvl2pPr marL="12700" indent="0" algn="ctr">
              <a:lnSpc>
                <a:spcPct val="100000"/>
              </a:lnSpc>
              <a:buSzPct val="100000"/>
              <a:buFont typeface="Wingdings" pitchFamily="2" charset="2"/>
              <a:buNone/>
              <a:tabLst/>
              <a:defRPr sz="1800" b="0" i="0">
                <a:solidFill>
                  <a:schemeClr val="tx1">
                    <a:lumMod val="75000"/>
                    <a:lumOff val="25000"/>
                  </a:schemeClr>
                </a:solidFill>
              </a:defRPr>
            </a:lvl2pPr>
            <a:lvl3pPr marL="12700" indent="0" algn="ctr">
              <a:buNone/>
              <a:tabLst/>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10" name="Text Placeholder 2">
            <a:extLst>
              <a:ext uri="{FF2B5EF4-FFF2-40B4-BE49-F238E27FC236}">
                <a16:creationId xmlns:a16="http://schemas.microsoft.com/office/drawing/2014/main" id="{14D85D1C-19CB-AE48-9A1F-0839241A7E30}"/>
              </a:ext>
            </a:extLst>
          </p:cNvPr>
          <p:cNvSpPr>
            <a:spLocks noGrp="1"/>
          </p:cNvSpPr>
          <p:nvPr>
            <p:ph idx="15" hasCustomPrompt="1"/>
          </p:nvPr>
        </p:nvSpPr>
        <p:spPr>
          <a:xfrm>
            <a:off x="9086930" y="4290882"/>
            <a:ext cx="2463165" cy="1787526"/>
          </a:xfrm>
          <a:prstGeom prst="rect">
            <a:avLst/>
          </a:prstGeom>
        </p:spPr>
        <p:txBody>
          <a:bodyPr vert="horz" lIns="0" tIns="0" rIns="0" bIns="45720" rtlCol="0" anchor="t" anchorCtr="0">
            <a:normAutofit/>
          </a:bodyPr>
          <a:lstStyle>
            <a:lvl1pPr marL="12700" indent="0" algn="ctr">
              <a:lnSpc>
                <a:spcPct val="90000"/>
              </a:lnSpc>
              <a:buFont typeface="Arial" panose="020B0604020202020204" pitchFamily="34" charset="0"/>
              <a:buNone/>
              <a:tabLst/>
              <a:defRPr sz="2000" b="0" i="0">
                <a:solidFill>
                  <a:srgbClr val="005188"/>
                </a:solidFill>
              </a:defRPr>
            </a:lvl1pPr>
            <a:lvl2pPr marL="12700" indent="0" algn="ctr">
              <a:lnSpc>
                <a:spcPct val="100000"/>
              </a:lnSpc>
              <a:buSzPct val="100000"/>
              <a:buFont typeface="Wingdings" pitchFamily="2" charset="2"/>
              <a:buNone/>
              <a:tabLst/>
              <a:defRPr sz="1800" b="0" i="0">
                <a:solidFill>
                  <a:schemeClr val="tx1">
                    <a:lumMod val="75000"/>
                    <a:lumOff val="25000"/>
                  </a:schemeClr>
                </a:solidFill>
              </a:defRPr>
            </a:lvl2pPr>
            <a:lvl3pPr marL="12700" indent="0" algn="ctr">
              <a:buNone/>
              <a:tabLst/>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A5F29FBE-5E61-974D-BB26-5AE9F143737A}"/>
              </a:ext>
            </a:extLst>
          </p:cNvPr>
          <p:cNvSpPr>
            <a:spLocks noGrp="1"/>
          </p:cNvSpPr>
          <p:nvPr>
            <p:ph type="pic" sz="quarter" idx="16"/>
          </p:nvPr>
        </p:nvSpPr>
        <p:spPr>
          <a:xfrm>
            <a:off x="894873" y="2067528"/>
            <a:ext cx="1966278" cy="1966278"/>
          </a:xfrm>
          <a:solidFill>
            <a:schemeClr val="bg1">
              <a:lumMod val="75000"/>
            </a:schemeClr>
          </a:solidFill>
        </p:spPr>
        <p:txBody>
          <a:bodyPr anchor="ctr" anchorCtr="0"/>
          <a:lstStyle>
            <a:lvl1pPr marL="0" indent="0" algn="ctr">
              <a:buNone/>
              <a:defRPr/>
            </a:lvl1pPr>
          </a:lstStyle>
          <a:p>
            <a:endParaRPr lang="en-US"/>
          </a:p>
        </p:txBody>
      </p:sp>
      <p:sp>
        <p:nvSpPr>
          <p:cNvPr id="12" name="Picture Placeholder 2">
            <a:extLst>
              <a:ext uri="{FF2B5EF4-FFF2-40B4-BE49-F238E27FC236}">
                <a16:creationId xmlns:a16="http://schemas.microsoft.com/office/drawing/2014/main" id="{F4529BE2-4607-6241-9A79-3E96947F990D}"/>
              </a:ext>
            </a:extLst>
          </p:cNvPr>
          <p:cNvSpPr>
            <a:spLocks noGrp="1"/>
          </p:cNvSpPr>
          <p:nvPr>
            <p:ph type="pic" sz="quarter" idx="17"/>
          </p:nvPr>
        </p:nvSpPr>
        <p:spPr>
          <a:xfrm>
            <a:off x="3705355" y="2067528"/>
            <a:ext cx="1966278" cy="1966278"/>
          </a:xfrm>
          <a:solidFill>
            <a:schemeClr val="bg1">
              <a:lumMod val="75000"/>
            </a:schemeClr>
          </a:solidFill>
        </p:spPr>
        <p:txBody>
          <a:bodyPr anchor="ctr" anchorCtr="0"/>
          <a:lstStyle>
            <a:lvl1pPr marL="0" indent="0" algn="ctr">
              <a:buNone/>
              <a:defRPr/>
            </a:lvl1pPr>
          </a:lstStyle>
          <a:p>
            <a:endParaRPr lang="en-US"/>
          </a:p>
        </p:txBody>
      </p:sp>
      <p:sp>
        <p:nvSpPr>
          <p:cNvPr id="13" name="Picture Placeholder 2">
            <a:extLst>
              <a:ext uri="{FF2B5EF4-FFF2-40B4-BE49-F238E27FC236}">
                <a16:creationId xmlns:a16="http://schemas.microsoft.com/office/drawing/2014/main" id="{00BE01C5-19D1-514C-AA95-98E8F9FC633D}"/>
              </a:ext>
            </a:extLst>
          </p:cNvPr>
          <p:cNvSpPr>
            <a:spLocks noGrp="1"/>
          </p:cNvSpPr>
          <p:nvPr>
            <p:ph type="pic" sz="quarter" idx="18"/>
          </p:nvPr>
        </p:nvSpPr>
        <p:spPr>
          <a:xfrm>
            <a:off x="6515837" y="2067528"/>
            <a:ext cx="1966278" cy="1966278"/>
          </a:xfrm>
          <a:solidFill>
            <a:schemeClr val="bg1">
              <a:lumMod val="75000"/>
            </a:schemeClr>
          </a:solidFill>
        </p:spPr>
        <p:txBody>
          <a:bodyPr anchor="ctr" anchorCtr="0"/>
          <a:lstStyle>
            <a:lvl1pPr marL="0" indent="0" algn="ctr">
              <a:buNone/>
              <a:defRPr/>
            </a:lvl1pPr>
          </a:lstStyle>
          <a:p>
            <a:endParaRPr lang="en-US"/>
          </a:p>
        </p:txBody>
      </p:sp>
      <p:sp>
        <p:nvSpPr>
          <p:cNvPr id="14" name="Picture Placeholder 2">
            <a:extLst>
              <a:ext uri="{FF2B5EF4-FFF2-40B4-BE49-F238E27FC236}">
                <a16:creationId xmlns:a16="http://schemas.microsoft.com/office/drawing/2014/main" id="{349EE20D-C13C-3647-BDD7-70F2498C5E9D}"/>
              </a:ext>
            </a:extLst>
          </p:cNvPr>
          <p:cNvSpPr>
            <a:spLocks noGrp="1"/>
          </p:cNvSpPr>
          <p:nvPr>
            <p:ph type="pic" sz="quarter" idx="19"/>
          </p:nvPr>
        </p:nvSpPr>
        <p:spPr>
          <a:xfrm>
            <a:off x="9324578" y="2067527"/>
            <a:ext cx="1966278" cy="1966278"/>
          </a:xfrm>
          <a:solidFill>
            <a:schemeClr val="bg1">
              <a:lumMod val="75000"/>
            </a:schemeClr>
          </a:solidFill>
        </p:spPr>
        <p:txBody>
          <a:bodyPr anchor="ctr" anchorCtr="0"/>
          <a:lstStyle>
            <a:lvl1pPr marL="0" indent="0" algn="ctr">
              <a:buNone/>
              <a:defRPr/>
            </a:lvl1pPr>
          </a:lstStyle>
          <a:p>
            <a:endParaRPr lang="en-US"/>
          </a:p>
        </p:txBody>
      </p:sp>
      <p:sp>
        <p:nvSpPr>
          <p:cNvPr id="16" name="Title Placeholder 1">
            <a:extLst>
              <a:ext uri="{FF2B5EF4-FFF2-40B4-BE49-F238E27FC236}">
                <a16:creationId xmlns:a16="http://schemas.microsoft.com/office/drawing/2014/main" id="{F4605C91-346D-6E46-B77F-A434D378A585}"/>
              </a:ext>
            </a:extLst>
          </p:cNvPr>
          <p:cNvSpPr>
            <a:spLocks noGrp="1"/>
          </p:cNvSpPr>
          <p:nvPr>
            <p:ph type="title" hasCustomPrompt="1"/>
          </p:nvPr>
        </p:nvSpPr>
        <p:spPr>
          <a:xfrm>
            <a:off x="740664" y="356616"/>
            <a:ext cx="10713149" cy="841248"/>
          </a:xfrm>
          <a:prstGeom prst="rect">
            <a:avLst/>
          </a:prstGeom>
        </p:spPr>
        <p:txBody>
          <a:bodyPr vert="horz" lIns="0" tIns="0" rIns="0" bIns="0" rtlCol="0" anchor="b" anchorCtr="0">
            <a:normAutofit/>
          </a:bodyPr>
          <a:lstStyle>
            <a:lvl1pPr algn="ctr">
              <a:defRPr sz="3600" b="0" i="0">
                <a:solidFill>
                  <a:schemeClr val="tx2"/>
                </a:solidFill>
              </a:defRPr>
            </a:lvl1pPr>
          </a:lstStyle>
          <a:p>
            <a:r>
              <a:rPr lang="en-US"/>
              <a:t>Click to edit master title style</a:t>
            </a:r>
          </a:p>
        </p:txBody>
      </p:sp>
      <p:cxnSp>
        <p:nvCxnSpPr>
          <p:cNvPr id="17" name="Straight Connector 16">
            <a:extLst>
              <a:ext uri="{FF2B5EF4-FFF2-40B4-BE49-F238E27FC236}">
                <a16:creationId xmlns:a16="http://schemas.microsoft.com/office/drawing/2014/main" id="{CD42F65D-4653-4F4B-BAE8-64D8AEA9E331}"/>
              </a:ext>
            </a:extLst>
          </p:cNvPr>
          <p:cNvCxnSpPr>
            <a:cxnSpLocks/>
          </p:cNvCxnSpPr>
          <p:nvPr userDrawn="1"/>
        </p:nvCxnSpPr>
        <p:spPr>
          <a:xfrm>
            <a:off x="5371320" y="1390493"/>
            <a:ext cx="1449361" cy="0"/>
          </a:xfrm>
          <a:prstGeom prst="line">
            <a:avLst/>
          </a:prstGeom>
          <a:ln w="19050">
            <a:solidFill>
              <a:srgbClr val="005188"/>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34C7DC5E-D74C-7147-92AE-174C14B50FA0}"/>
              </a:ext>
            </a:extLst>
          </p:cNvPr>
          <p:cNvSpPr/>
          <p:nvPr userDrawn="1"/>
        </p:nvSpPr>
        <p:spPr>
          <a:xfrm>
            <a:off x="5371320" y="-2059"/>
            <a:ext cx="1449361" cy="249226"/>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13F4C54B-A64D-4841-927F-CCC35B104FF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5224" y="6257153"/>
            <a:ext cx="1161548" cy="411792"/>
          </a:xfrm>
          <a:prstGeom prst="rect">
            <a:avLst/>
          </a:prstGeom>
        </p:spPr>
      </p:pic>
    </p:spTree>
    <p:extLst>
      <p:ext uri="{BB962C8B-B14F-4D97-AF65-F5344CB8AC3E}">
        <p14:creationId xmlns:p14="http://schemas.microsoft.com/office/powerpoint/2010/main" val="60713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7" name="Footer Placeholder 10">
            <a:extLst>
              <a:ext uri="{FF2B5EF4-FFF2-40B4-BE49-F238E27FC236}">
                <a16:creationId xmlns:a16="http://schemas.microsoft.com/office/drawing/2014/main" id="{63E6B4FA-30B5-E842-9F54-515210B9DB83}"/>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sp>
        <p:nvSpPr>
          <p:cNvPr id="6" name="Slide Number Placeholder 5">
            <a:extLst>
              <a:ext uri="{FF2B5EF4-FFF2-40B4-BE49-F238E27FC236}">
                <a16:creationId xmlns:a16="http://schemas.microsoft.com/office/drawing/2014/main" id="{FF946E8F-6555-D946-BA32-464B135F409F}"/>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cxnSp>
        <p:nvCxnSpPr>
          <p:cNvPr id="19" name="Straight Connector 13">
            <a:extLst>
              <a:ext uri="{FF2B5EF4-FFF2-40B4-BE49-F238E27FC236}">
                <a16:creationId xmlns:a16="http://schemas.microsoft.com/office/drawing/2014/main" id="{9412A8C5-66C6-1F46-AE0B-1D06B9CFC5EF}"/>
              </a:ext>
            </a:extLst>
          </p:cNvPr>
          <p:cNvCxnSpPr>
            <a:cxnSpLocks noChangeShapeType="1"/>
          </p:cNvCxnSpPr>
          <p:nvPr userDrawn="1"/>
        </p:nvCxnSpPr>
        <p:spPr bwMode="auto">
          <a:xfrm>
            <a:off x="11608904" y="6491565"/>
            <a:ext cx="583096"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pic>
        <p:nvPicPr>
          <p:cNvPr id="5" name="Picture 4">
            <a:extLst>
              <a:ext uri="{FF2B5EF4-FFF2-40B4-BE49-F238E27FC236}">
                <a16:creationId xmlns:a16="http://schemas.microsoft.com/office/drawing/2014/main" id="{4D0A274D-3608-414D-A6B0-24A592E0988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6096000" cy="6858000"/>
          </a:xfrm>
          <a:prstGeom prst="rect">
            <a:avLst/>
          </a:prstGeom>
        </p:spPr>
      </p:pic>
      <p:sp>
        <p:nvSpPr>
          <p:cNvPr id="15" name="Text Placeholder 2">
            <a:extLst>
              <a:ext uri="{FF2B5EF4-FFF2-40B4-BE49-F238E27FC236}">
                <a16:creationId xmlns:a16="http://schemas.microsoft.com/office/drawing/2014/main" id="{C4E5886E-67FB-2D4B-A17A-E98C8FBE2986}"/>
              </a:ext>
            </a:extLst>
          </p:cNvPr>
          <p:cNvSpPr>
            <a:spLocks noGrp="1"/>
          </p:cNvSpPr>
          <p:nvPr>
            <p:ph idx="1" hasCustomPrompt="1"/>
          </p:nvPr>
        </p:nvSpPr>
        <p:spPr>
          <a:xfrm>
            <a:off x="6766560" y="787400"/>
            <a:ext cx="4700016" cy="5096487"/>
          </a:xfrm>
          <a:prstGeom prst="rect">
            <a:avLst/>
          </a:prstGeom>
        </p:spPr>
        <p:txBody>
          <a:bodyPr vert="horz" lIns="0" tIns="0" rIns="0" bIns="45720" rtlCol="0" anchor="ctr" anchorCtr="0">
            <a:normAutofit/>
          </a:bodyPr>
          <a:lstStyle>
            <a:lvl1pPr marL="0" indent="0">
              <a:lnSpc>
                <a:spcPct val="90000"/>
              </a:lnSpc>
              <a:buFont typeface="Wingdings" pitchFamily="2" charset="2"/>
              <a:buNone/>
              <a:defRPr sz="3600" b="0" i="0">
                <a:solidFill>
                  <a:srgbClr val="005188"/>
                </a:solidFill>
              </a:defRPr>
            </a:lvl1pPr>
            <a:lvl2pPr marL="342900" indent="-342900">
              <a:lnSpc>
                <a:spcPct val="100000"/>
              </a:lnSpc>
              <a:buSzPct val="100000"/>
              <a:buFont typeface="Wingdings" pitchFamily="2" charset="2"/>
              <a:buChar char="§"/>
              <a:tabLst/>
              <a:defRPr sz="1800" b="0" i="0">
                <a:solidFill>
                  <a:schemeClr val="tx1">
                    <a:lumMod val="75000"/>
                    <a:lumOff val="25000"/>
                  </a:schemeClr>
                </a:solidFill>
              </a:defRPr>
            </a:lvl2pPr>
            <a:lvl3pPr>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98679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8" name="Picture 7" descr="capitol dome.jpg"/>
          <p:cNvPicPr>
            <a:picLocks noChangeAspect="1"/>
          </p:cNvPicPr>
          <p:nvPr/>
        </p:nvPicPr>
        <p:blipFill>
          <a:blip r:embed="rId2" cstate="email">
            <a:duotone>
              <a:prstClr val="black"/>
              <a:schemeClr val="tx1">
                <a:tint val="45000"/>
                <a:satMod val="400000"/>
              </a:schemeClr>
            </a:duotone>
            <a:lum bright="-40000"/>
          </a:blip>
          <a:srcRect/>
          <a:stretch>
            <a:fillRect/>
          </a:stretch>
        </p:blipFill>
        <p:spPr>
          <a:xfrm>
            <a:off x="0" y="0"/>
            <a:ext cx="1620253" cy="6858000"/>
          </a:xfrm>
          <a:prstGeom prst="rect">
            <a:avLst/>
          </a:prstGeom>
        </p:spPr>
      </p:pic>
      <p:sp>
        <p:nvSpPr>
          <p:cNvPr id="13" name="Rectangle 12"/>
          <p:cNvSpPr/>
          <p:nvPr userDrawn="1"/>
        </p:nvSpPr>
        <p:spPr>
          <a:xfrm>
            <a:off x="0" y="0"/>
            <a:ext cx="1620253" cy="6858000"/>
          </a:xfrm>
          <a:prstGeom prst="rect">
            <a:avLst/>
          </a:prstGeom>
          <a:solidFill>
            <a:srgbClr val="00153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336800" y="274638"/>
            <a:ext cx="9245600" cy="1143000"/>
          </a:xfrm>
        </p:spPr>
        <p:txBody>
          <a:bodyPr>
            <a:normAutofit/>
          </a:bodyPr>
          <a:lstStyle>
            <a:lvl1pPr algn="l">
              <a:defRPr sz="3600" b="1">
                <a:solidFill>
                  <a:srgbClr val="002060"/>
                </a:solidFill>
              </a:defRPr>
            </a:lvl1pPr>
          </a:lstStyle>
          <a:p>
            <a:r>
              <a:rPr lang="en-US"/>
              <a:t>Click to edit Master title style</a:t>
            </a:r>
            <a:endParaRPr lang="en-US" dirty="0"/>
          </a:p>
        </p:txBody>
      </p:sp>
      <p:sp>
        <p:nvSpPr>
          <p:cNvPr id="3" name="Content Placeholder 2"/>
          <p:cNvSpPr>
            <a:spLocks noGrp="1"/>
          </p:cNvSpPr>
          <p:nvPr>
            <p:ph idx="1"/>
          </p:nvPr>
        </p:nvSpPr>
        <p:spPr>
          <a:xfrm>
            <a:off x="2336800" y="1600201"/>
            <a:ext cx="9245600" cy="4525963"/>
          </a:xfrm>
        </p:spPr>
        <p:txBody>
          <a:bodyPr/>
          <a:lstStyle>
            <a:lvl1pPr>
              <a:spcAft>
                <a:spcPts val="600"/>
              </a:spcAft>
              <a:buFont typeface="Wingdings" pitchFamily="2" charset="2"/>
              <a:buChar char="§"/>
              <a:defRPr baseline="0"/>
            </a:lvl1pPr>
            <a:lvl2pPr>
              <a:spcAft>
                <a:spcPts val="600"/>
              </a:spcAft>
              <a:buFont typeface="Arial" pitchFamily="34" charset="0"/>
              <a:buChar char="•"/>
              <a:defRPr/>
            </a:lvl2pPr>
            <a:lvl3pPr>
              <a:spcAft>
                <a:spcPts val="600"/>
              </a:spcAft>
              <a:defRPr/>
            </a:lvl3pPr>
            <a:lvl4pPr>
              <a:spcAft>
                <a:spcPts val="600"/>
              </a:spcAft>
              <a:defRPr/>
            </a:lvl4pPr>
            <a:lvl5pPr>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2438400" y="1295400"/>
            <a:ext cx="9144000"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Picture1.png"/>
          <p:cNvPicPr>
            <a:picLocks noChangeAspect="1"/>
          </p:cNvPicPr>
          <p:nvPr/>
        </p:nvPicPr>
        <p:blipFill>
          <a:blip r:embed="rId3" cstate="screen"/>
          <a:stretch>
            <a:fillRect/>
          </a:stretch>
        </p:blipFill>
        <p:spPr>
          <a:xfrm>
            <a:off x="90906" y="5721531"/>
            <a:ext cx="1422400" cy="83152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831A3F-D506-A14F-8D88-5C10ACC284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0680"/>
            <a:ext cx="1828800" cy="6858000"/>
          </a:xfrm>
          <a:prstGeom prst="rect">
            <a:avLst/>
          </a:prstGeom>
        </p:spPr>
      </p:pic>
      <p:sp>
        <p:nvSpPr>
          <p:cNvPr id="7" name="Footer Placeholder 10">
            <a:extLst>
              <a:ext uri="{FF2B5EF4-FFF2-40B4-BE49-F238E27FC236}">
                <a16:creationId xmlns:a16="http://schemas.microsoft.com/office/drawing/2014/main" id="{63E6B4FA-30B5-E842-9F54-515210B9DB83}"/>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sp>
        <p:nvSpPr>
          <p:cNvPr id="6" name="Slide Number Placeholder 5">
            <a:extLst>
              <a:ext uri="{FF2B5EF4-FFF2-40B4-BE49-F238E27FC236}">
                <a16:creationId xmlns:a16="http://schemas.microsoft.com/office/drawing/2014/main" id="{FF946E8F-6555-D946-BA32-464B135F409F}"/>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cxnSp>
        <p:nvCxnSpPr>
          <p:cNvPr id="19" name="Straight Connector 13">
            <a:extLst>
              <a:ext uri="{FF2B5EF4-FFF2-40B4-BE49-F238E27FC236}">
                <a16:creationId xmlns:a16="http://schemas.microsoft.com/office/drawing/2014/main" id="{9412A8C5-66C6-1F46-AE0B-1D06B9CFC5EF}"/>
              </a:ext>
            </a:extLst>
          </p:cNvPr>
          <p:cNvCxnSpPr>
            <a:cxnSpLocks noChangeShapeType="1"/>
          </p:cNvCxnSpPr>
          <p:nvPr userDrawn="1"/>
        </p:nvCxnSpPr>
        <p:spPr bwMode="auto">
          <a:xfrm>
            <a:off x="11608904" y="6491565"/>
            <a:ext cx="583096"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pic>
        <p:nvPicPr>
          <p:cNvPr id="3" name="Picture 2">
            <a:extLst>
              <a:ext uri="{FF2B5EF4-FFF2-40B4-BE49-F238E27FC236}">
                <a16:creationId xmlns:a16="http://schemas.microsoft.com/office/drawing/2014/main" id="{5C4A0D09-A40A-A748-9DE6-878F59D1B8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5340"/>
            <a:ext cx="6096000" cy="6858000"/>
          </a:xfrm>
          <a:prstGeom prst="rect">
            <a:avLst/>
          </a:prstGeom>
        </p:spPr>
      </p:pic>
      <p:sp>
        <p:nvSpPr>
          <p:cNvPr id="17" name="Text Placeholder 2">
            <a:extLst>
              <a:ext uri="{FF2B5EF4-FFF2-40B4-BE49-F238E27FC236}">
                <a16:creationId xmlns:a16="http://schemas.microsoft.com/office/drawing/2014/main" id="{254C215F-1161-564B-9BD8-6E5F8BC4F910}"/>
              </a:ext>
            </a:extLst>
          </p:cNvPr>
          <p:cNvSpPr>
            <a:spLocks noGrp="1"/>
          </p:cNvSpPr>
          <p:nvPr>
            <p:ph idx="1" hasCustomPrompt="1"/>
          </p:nvPr>
        </p:nvSpPr>
        <p:spPr>
          <a:xfrm>
            <a:off x="6766560" y="787400"/>
            <a:ext cx="4700016" cy="5096487"/>
          </a:xfrm>
          <a:prstGeom prst="rect">
            <a:avLst/>
          </a:prstGeom>
        </p:spPr>
        <p:txBody>
          <a:bodyPr vert="horz" lIns="0" tIns="0" rIns="0" bIns="45720" rtlCol="0" anchor="ctr" anchorCtr="0">
            <a:normAutofit/>
          </a:bodyPr>
          <a:lstStyle>
            <a:lvl1pPr marL="0" indent="0">
              <a:lnSpc>
                <a:spcPct val="90000"/>
              </a:lnSpc>
              <a:buFont typeface="Wingdings" pitchFamily="2" charset="2"/>
              <a:buNone/>
              <a:defRPr sz="3600" b="0" i="0">
                <a:solidFill>
                  <a:srgbClr val="005188"/>
                </a:solidFill>
              </a:defRPr>
            </a:lvl1pPr>
            <a:lvl2pPr marL="342900" indent="-342900">
              <a:lnSpc>
                <a:spcPct val="100000"/>
              </a:lnSpc>
              <a:buSzPct val="100000"/>
              <a:buFont typeface="Wingdings" pitchFamily="2" charset="2"/>
              <a:buChar char="§"/>
              <a:tabLst/>
              <a:defRPr sz="1800" b="0" i="0">
                <a:solidFill>
                  <a:schemeClr val="tx1">
                    <a:lumMod val="75000"/>
                    <a:lumOff val="25000"/>
                  </a:schemeClr>
                </a:solidFill>
              </a:defRPr>
            </a:lvl2pPr>
            <a:lvl3pPr>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11923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7" name="Footer Placeholder 10">
            <a:extLst>
              <a:ext uri="{FF2B5EF4-FFF2-40B4-BE49-F238E27FC236}">
                <a16:creationId xmlns:a16="http://schemas.microsoft.com/office/drawing/2014/main" id="{63E6B4FA-30B5-E842-9F54-515210B9DB83}"/>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sp>
        <p:nvSpPr>
          <p:cNvPr id="6" name="Slide Number Placeholder 5">
            <a:extLst>
              <a:ext uri="{FF2B5EF4-FFF2-40B4-BE49-F238E27FC236}">
                <a16:creationId xmlns:a16="http://schemas.microsoft.com/office/drawing/2014/main" id="{FF946E8F-6555-D946-BA32-464B135F409F}"/>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cxnSp>
        <p:nvCxnSpPr>
          <p:cNvPr id="19" name="Straight Connector 13">
            <a:extLst>
              <a:ext uri="{FF2B5EF4-FFF2-40B4-BE49-F238E27FC236}">
                <a16:creationId xmlns:a16="http://schemas.microsoft.com/office/drawing/2014/main" id="{9412A8C5-66C6-1F46-AE0B-1D06B9CFC5EF}"/>
              </a:ext>
            </a:extLst>
          </p:cNvPr>
          <p:cNvCxnSpPr>
            <a:cxnSpLocks noChangeShapeType="1"/>
          </p:cNvCxnSpPr>
          <p:nvPr userDrawn="1"/>
        </p:nvCxnSpPr>
        <p:spPr bwMode="auto">
          <a:xfrm>
            <a:off x="11608904" y="6491565"/>
            <a:ext cx="583096"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17" name="Text Placeholder 2">
            <a:extLst>
              <a:ext uri="{FF2B5EF4-FFF2-40B4-BE49-F238E27FC236}">
                <a16:creationId xmlns:a16="http://schemas.microsoft.com/office/drawing/2014/main" id="{427C0C9F-34DC-8742-84D4-5FB96BC6CAF0}"/>
              </a:ext>
            </a:extLst>
          </p:cNvPr>
          <p:cNvSpPr>
            <a:spLocks noGrp="1"/>
          </p:cNvSpPr>
          <p:nvPr>
            <p:ph idx="1" hasCustomPrompt="1"/>
          </p:nvPr>
        </p:nvSpPr>
        <p:spPr>
          <a:xfrm>
            <a:off x="6766560" y="787400"/>
            <a:ext cx="4700016" cy="5096487"/>
          </a:xfrm>
          <a:prstGeom prst="rect">
            <a:avLst/>
          </a:prstGeom>
        </p:spPr>
        <p:txBody>
          <a:bodyPr vert="horz" lIns="0" tIns="0" rIns="0" bIns="45720" rtlCol="0" anchor="ctr" anchorCtr="0">
            <a:normAutofit/>
          </a:bodyPr>
          <a:lstStyle>
            <a:lvl1pPr marL="0" indent="0">
              <a:lnSpc>
                <a:spcPct val="90000"/>
              </a:lnSpc>
              <a:buFont typeface="Wingdings" pitchFamily="2" charset="2"/>
              <a:buNone/>
              <a:defRPr sz="3600" b="0" i="0">
                <a:solidFill>
                  <a:srgbClr val="005188"/>
                </a:solidFill>
              </a:defRPr>
            </a:lvl1pPr>
            <a:lvl2pPr marL="342900" indent="-342900">
              <a:lnSpc>
                <a:spcPct val="100000"/>
              </a:lnSpc>
              <a:buSzPct val="100000"/>
              <a:buFont typeface="Wingdings" pitchFamily="2" charset="2"/>
              <a:buChar char="§"/>
              <a:tabLst/>
              <a:defRPr sz="1800" b="0" i="0">
                <a:solidFill>
                  <a:schemeClr val="tx1">
                    <a:lumMod val="75000"/>
                    <a:lumOff val="25000"/>
                  </a:schemeClr>
                </a:solidFill>
              </a:defRPr>
            </a:lvl2pPr>
            <a:lvl3pPr>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644F9053-272F-9A42-BFEB-180C453E99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9" y="0"/>
            <a:ext cx="6095642" cy="6857598"/>
          </a:xfrm>
          <a:prstGeom prst="rect">
            <a:avLst/>
          </a:prstGeom>
        </p:spPr>
      </p:pic>
    </p:spTree>
    <p:extLst>
      <p:ext uri="{BB962C8B-B14F-4D97-AF65-F5344CB8AC3E}">
        <p14:creationId xmlns:p14="http://schemas.microsoft.com/office/powerpoint/2010/main" val="243277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7" name="Footer Placeholder 10">
            <a:extLst>
              <a:ext uri="{FF2B5EF4-FFF2-40B4-BE49-F238E27FC236}">
                <a16:creationId xmlns:a16="http://schemas.microsoft.com/office/drawing/2014/main" id="{63E6B4FA-30B5-E842-9F54-515210B9DB83}"/>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sp>
        <p:nvSpPr>
          <p:cNvPr id="6" name="Slide Number Placeholder 5">
            <a:extLst>
              <a:ext uri="{FF2B5EF4-FFF2-40B4-BE49-F238E27FC236}">
                <a16:creationId xmlns:a16="http://schemas.microsoft.com/office/drawing/2014/main" id="{FF946E8F-6555-D946-BA32-464B135F409F}"/>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cxnSp>
        <p:nvCxnSpPr>
          <p:cNvPr id="19" name="Straight Connector 13">
            <a:extLst>
              <a:ext uri="{FF2B5EF4-FFF2-40B4-BE49-F238E27FC236}">
                <a16:creationId xmlns:a16="http://schemas.microsoft.com/office/drawing/2014/main" id="{9412A8C5-66C6-1F46-AE0B-1D06B9CFC5EF}"/>
              </a:ext>
            </a:extLst>
          </p:cNvPr>
          <p:cNvCxnSpPr>
            <a:cxnSpLocks noChangeShapeType="1"/>
          </p:cNvCxnSpPr>
          <p:nvPr userDrawn="1"/>
        </p:nvCxnSpPr>
        <p:spPr bwMode="auto">
          <a:xfrm>
            <a:off x="11608904" y="6491565"/>
            <a:ext cx="583096"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17" name="Text Placeholder 2">
            <a:extLst>
              <a:ext uri="{FF2B5EF4-FFF2-40B4-BE49-F238E27FC236}">
                <a16:creationId xmlns:a16="http://schemas.microsoft.com/office/drawing/2014/main" id="{D1FE5E87-E69B-254E-B744-74E691C6DE30}"/>
              </a:ext>
            </a:extLst>
          </p:cNvPr>
          <p:cNvSpPr>
            <a:spLocks noGrp="1"/>
          </p:cNvSpPr>
          <p:nvPr>
            <p:ph idx="13" hasCustomPrompt="1"/>
          </p:nvPr>
        </p:nvSpPr>
        <p:spPr>
          <a:xfrm>
            <a:off x="6766559" y="787400"/>
            <a:ext cx="5008345" cy="5096487"/>
          </a:xfrm>
          <a:prstGeom prst="rect">
            <a:avLst/>
          </a:prstGeom>
        </p:spPr>
        <p:txBody>
          <a:bodyPr vert="horz" lIns="0" tIns="0" rIns="0" bIns="45720" rtlCol="0" anchor="ctr" anchorCtr="0">
            <a:normAutofit/>
          </a:bodyPr>
          <a:lstStyle>
            <a:lvl1pPr marL="0" indent="0">
              <a:lnSpc>
                <a:spcPct val="90000"/>
              </a:lnSpc>
              <a:buFont typeface="Wingdings" pitchFamily="2" charset="2"/>
              <a:buNone/>
              <a:defRPr sz="3600" b="0" i="0">
                <a:solidFill>
                  <a:srgbClr val="005188"/>
                </a:solidFill>
              </a:defRPr>
            </a:lvl1pPr>
            <a:lvl2pPr marL="342900" indent="-342900">
              <a:lnSpc>
                <a:spcPct val="100000"/>
              </a:lnSpc>
              <a:buSzPct val="100000"/>
              <a:buFont typeface="Wingdings" pitchFamily="2" charset="2"/>
              <a:buChar char="§"/>
              <a:tabLst/>
              <a:defRPr sz="1800" b="0" i="0">
                <a:solidFill>
                  <a:schemeClr val="tx1">
                    <a:lumMod val="75000"/>
                    <a:lumOff val="25000"/>
                  </a:schemeClr>
                </a:solidFill>
              </a:defRPr>
            </a:lvl2pPr>
            <a:lvl3pPr>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B68DAB7E-FC9E-CD47-8E8F-FA2AA1F88C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341854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40664" y="2095018"/>
            <a:ext cx="5212080" cy="3425182"/>
          </a:xfrm>
          <a:prstGeom prst="rect">
            <a:avLst/>
          </a:prstGeom>
          <a:ln w="9525">
            <a:solidFill>
              <a:schemeClr val="tx2"/>
            </a:solidFill>
          </a:ln>
        </p:spPr>
        <p:txBody>
          <a:bodyPr lIns="457200" tIns="274320" rIns="365760" bIns="457200">
            <a:noAutofit/>
          </a:bodyPr>
          <a:lstStyle>
            <a:lvl1pPr marL="0" indent="0">
              <a:buNone/>
              <a:defRPr sz="2200" b="0" i="0">
                <a:solidFill>
                  <a:schemeClr val="tx1">
                    <a:lumMod val="75000"/>
                    <a:lumOff val="25000"/>
                  </a:schemeClr>
                </a:solidFill>
              </a:defRPr>
            </a:lvl1pPr>
            <a:lvl2pPr marL="279400" indent="-279400">
              <a:spcBef>
                <a:spcPts val="1000"/>
              </a:spcBef>
              <a:buSzPct val="100000"/>
              <a:buFont typeface="Wingdings" pitchFamily="2" charset="2"/>
              <a:buChar char="§"/>
              <a:tabLst/>
              <a:defRPr sz="1800" b="0" i="0">
                <a:solidFill>
                  <a:schemeClr val="tx1">
                    <a:lumMod val="75000"/>
                    <a:lumOff val="25000"/>
                  </a:schemeClr>
                </a:solidFill>
              </a:defRPr>
            </a:lvl2pPr>
            <a:lvl3pPr marL="1143000" indent="-228600">
              <a:spcBef>
                <a:spcPts val="1000"/>
              </a:spcBef>
              <a:buFont typeface="Wingdings" pitchFamily="2" charset="2"/>
              <a:buChar char="§"/>
              <a:defRPr sz="1200" b="0" i="0">
                <a:solidFill>
                  <a:schemeClr val="tx1">
                    <a:lumMod val="75000"/>
                    <a:lumOff val="25000"/>
                  </a:schemeClr>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241733" y="2095018"/>
            <a:ext cx="5212080" cy="3425182"/>
          </a:xfrm>
          <a:prstGeom prst="rect">
            <a:avLst/>
          </a:prstGeom>
          <a:ln w="9525">
            <a:solidFill>
              <a:schemeClr val="tx2"/>
            </a:solidFill>
          </a:ln>
        </p:spPr>
        <p:txBody>
          <a:bodyPr lIns="457200" tIns="274320" rIns="365760" bIns="457200">
            <a:noAutofit/>
          </a:bodyPr>
          <a:lstStyle>
            <a:lvl1pPr marL="0" indent="0">
              <a:buNone/>
              <a:defRPr sz="2200" b="0" i="0"/>
            </a:lvl1pPr>
            <a:lvl2pPr marL="279400" indent="-279400">
              <a:spcBef>
                <a:spcPts val="1000"/>
              </a:spcBef>
              <a:buSzPct val="100000"/>
              <a:buFont typeface="Wingdings" pitchFamily="2" charset="2"/>
              <a:buChar char="§"/>
              <a:tabLst/>
              <a:defRPr sz="1800" b="0" i="0"/>
            </a:lvl2pPr>
            <a:lvl3pPr marL="1143000" indent="-228600">
              <a:spcBef>
                <a:spcPts val="1000"/>
              </a:spcBef>
              <a:buFont typeface="Wingdings" pitchFamily="2" charset="2"/>
              <a:buChar char="§"/>
              <a:defRPr sz="1200" b="0" i="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hasCustomPrompt="1"/>
          </p:nvPr>
        </p:nvSpPr>
        <p:spPr>
          <a:xfrm>
            <a:off x="740664" y="356616"/>
            <a:ext cx="10713149" cy="841248"/>
          </a:xfrm>
          <a:prstGeom prst="rect">
            <a:avLst/>
          </a:prstGeom>
        </p:spPr>
        <p:txBody>
          <a:bodyPr vert="horz" lIns="0" tIns="0" rIns="0" bIns="0" rtlCol="0" anchor="b" anchorCtr="0">
            <a:normAutofit/>
          </a:bodyPr>
          <a:lstStyle>
            <a:lvl1pPr>
              <a:defRPr sz="3600" b="0" i="0">
                <a:solidFill>
                  <a:schemeClr val="tx2"/>
                </a:solidFill>
              </a:defRPr>
            </a:lvl1pPr>
          </a:lstStyle>
          <a:p>
            <a:r>
              <a:rPr lang="en-US"/>
              <a:t>Click to edit master title style</a:t>
            </a:r>
          </a:p>
        </p:txBody>
      </p:sp>
      <p:sp>
        <p:nvSpPr>
          <p:cNvPr id="22" name="Footer Placeholder 10">
            <a:extLst>
              <a:ext uri="{FF2B5EF4-FFF2-40B4-BE49-F238E27FC236}">
                <a16:creationId xmlns:a16="http://schemas.microsoft.com/office/drawing/2014/main" id="{489E21A9-A170-AD4F-8D0D-A8DB65B1BFF4}"/>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sp>
        <p:nvSpPr>
          <p:cNvPr id="23" name="Slide Number Placeholder 5">
            <a:extLst>
              <a:ext uri="{FF2B5EF4-FFF2-40B4-BE49-F238E27FC236}">
                <a16:creationId xmlns:a16="http://schemas.microsoft.com/office/drawing/2014/main" id="{1B66FF49-4D59-E043-B0E6-FCFC178D85E9}"/>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cxnSp>
        <p:nvCxnSpPr>
          <p:cNvPr id="24" name="Straight Connector 13">
            <a:extLst>
              <a:ext uri="{FF2B5EF4-FFF2-40B4-BE49-F238E27FC236}">
                <a16:creationId xmlns:a16="http://schemas.microsoft.com/office/drawing/2014/main" id="{ACA13334-8529-704F-815D-F8C413923D61}"/>
              </a:ext>
            </a:extLst>
          </p:cNvPr>
          <p:cNvCxnSpPr>
            <a:cxnSpLocks noChangeShapeType="1"/>
          </p:cNvCxnSpPr>
          <p:nvPr userDrawn="1"/>
        </p:nvCxnSpPr>
        <p:spPr bwMode="auto">
          <a:xfrm>
            <a:off x="11608904" y="6491565"/>
            <a:ext cx="583096"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5" name="Text Placeholder 4">
            <a:extLst>
              <a:ext uri="{FF2B5EF4-FFF2-40B4-BE49-F238E27FC236}">
                <a16:creationId xmlns:a16="http://schemas.microsoft.com/office/drawing/2014/main" id="{98C87A3F-7C42-E140-865B-DAB16E32156B}"/>
              </a:ext>
            </a:extLst>
          </p:cNvPr>
          <p:cNvSpPr>
            <a:spLocks noGrp="1"/>
          </p:cNvSpPr>
          <p:nvPr>
            <p:ph type="body" sz="quarter" idx="13"/>
          </p:nvPr>
        </p:nvSpPr>
        <p:spPr>
          <a:xfrm>
            <a:off x="731838" y="1481138"/>
            <a:ext cx="5218112" cy="474662"/>
          </a:xfrm>
          <a:solidFill>
            <a:schemeClr val="accent1"/>
          </a:solidFill>
        </p:spPr>
        <p:txBody>
          <a:bodyPr anchor="ctr" anchorCtr="0"/>
          <a:lstStyle>
            <a:lvl1pPr marL="0" indent="0" algn="ctr">
              <a:buNone/>
              <a:tabLst/>
              <a:defRPr b="0" i="0">
                <a:solidFill>
                  <a:schemeClr val="tx2"/>
                </a:solidFill>
              </a:defRPr>
            </a:lvl1pPr>
          </a:lstStyle>
          <a:p>
            <a:pPr lvl="0"/>
            <a:r>
              <a:rPr lang="en-US"/>
              <a:t>Click to edit Master text styles</a:t>
            </a:r>
          </a:p>
        </p:txBody>
      </p:sp>
      <p:sp>
        <p:nvSpPr>
          <p:cNvPr id="25" name="Text Placeholder 4">
            <a:extLst>
              <a:ext uri="{FF2B5EF4-FFF2-40B4-BE49-F238E27FC236}">
                <a16:creationId xmlns:a16="http://schemas.microsoft.com/office/drawing/2014/main" id="{75872871-0815-1444-AFC3-788A0A0ECB50}"/>
              </a:ext>
            </a:extLst>
          </p:cNvPr>
          <p:cNvSpPr>
            <a:spLocks noGrp="1"/>
          </p:cNvSpPr>
          <p:nvPr>
            <p:ph type="body" sz="quarter" idx="14"/>
          </p:nvPr>
        </p:nvSpPr>
        <p:spPr>
          <a:xfrm>
            <a:off x="6235701" y="1481138"/>
            <a:ext cx="5218112" cy="474662"/>
          </a:xfrm>
          <a:solidFill>
            <a:schemeClr val="accent1"/>
          </a:solidFill>
        </p:spPr>
        <p:txBody>
          <a:bodyPr anchor="ctr" anchorCtr="0"/>
          <a:lstStyle>
            <a:lvl1pPr marL="0" indent="0" algn="ctr">
              <a:buNone/>
              <a:tabLst/>
              <a:defRPr b="0" i="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15327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cxnSp>
        <p:nvCxnSpPr>
          <p:cNvPr id="17" name="Straight Connector 13">
            <a:extLst>
              <a:ext uri="{FF2B5EF4-FFF2-40B4-BE49-F238E27FC236}">
                <a16:creationId xmlns:a16="http://schemas.microsoft.com/office/drawing/2014/main" id="{75838218-DA1B-D943-90B0-0642F25A65C4}"/>
              </a:ext>
            </a:extLst>
          </p:cNvPr>
          <p:cNvCxnSpPr>
            <a:cxnSpLocks noChangeShapeType="1"/>
          </p:cNvCxnSpPr>
          <p:nvPr userDrawn="1"/>
        </p:nvCxnSpPr>
        <p:spPr bwMode="auto">
          <a:xfrm>
            <a:off x="11608904" y="6491565"/>
            <a:ext cx="583096"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0FCF3AE1-E89B-5F4D-BC56-30C4368DE527}"/>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bg1"/>
                </a:solidFill>
                <a:latin typeface="Franklin Gothic Medium" panose="020B0603020102020204" pitchFamily="34" charset="0"/>
                <a:cs typeface="Times New Roman" panose="02020603050405020304" pitchFamily="18" charset="0"/>
              </a:rPr>
              <a:t>Building Resilient Infrastructure in Communities (BRIC)</a:t>
            </a:r>
          </a:p>
        </p:txBody>
      </p:sp>
      <p:pic>
        <p:nvPicPr>
          <p:cNvPr id="6" name="Picture 5">
            <a:extLst>
              <a:ext uri="{FF2B5EF4-FFF2-40B4-BE49-F238E27FC236}">
                <a16:creationId xmlns:a16="http://schemas.microsoft.com/office/drawing/2014/main" id="{103784DB-7883-5244-88A2-E8E7BBEA94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
            <a:ext cx="12191999" cy="6857999"/>
          </a:xfrm>
          <a:prstGeom prst="rect">
            <a:avLst/>
          </a:prstGeom>
        </p:spPr>
      </p:pic>
      <p:sp>
        <p:nvSpPr>
          <p:cNvPr id="3" name="Content Placeholder 2"/>
          <p:cNvSpPr>
            <a:spLocks noGrp="1"/>
          </p:cNvSpPr>
          <p:nvPr>
            <p:ph sz="half" idx="1" hasCustomPrompt="1"/>
          </p:nvPr>
        </p:nvSpPr>
        <p:spPr>
          <a:xfrm>
            <a:off x="0" y="0"/>
            <a:ext cx="6096000" cy="6858000"/>
          </a:xfrm>
          <a:prstGeom prst="rect">
            <a:avLst/>
          </a:prstGeom>
          <a:solidFill>
            <a:srgbClr val="005288">
              <a:alpha val="84000"/>
            </a:srgbClr>
          </a:solidFill>
          <a:ln w="9525">
            <a:noFill/>
          </a:ln>
        </p:spPr>
        <p:txBody>
          <a:bodyPr lIns="914400" tIns="1737360" rIns="365760" bIns="457200" anchor="t" anchorCtr="0">
            <a:noAutofit/>
          </a:bodyPr>
          <a:lstStyle>
            <a:lvl1pPr marL="0" indent="0">
              <a:buClr>
                <a:schemeClr val="bg1"/>
              </a:buClr>
              <a:buNone/>
              <a:defRPr sz="3200" b="0" i="0">
                <a:solidFill>
                  <a:schemeClr val="bg1"/>
                </a:solidFill>
              </a:defRPr>
            </a:lvl1pPr>
            <a:lvl2pPr marL="279400" indent="-279400">
              <a:spcBef>
                <a:spcPts val="1000"/>
              </a:spcBef>
              <a:buClr>
                <a:schemeClr val="bg1"/>
              </a:buClr>
              <a:buSzPct val="100000"/>
              <a:buFont typeface="Wingdings" pitchFamily="2" charset="2"/>
              <a:buChar char="§"/>
              <a:tabLst/>
              <a:defRPr sz="1800" b="0" i="0">
                <a:solidFill>
                  <a:schemeClr val="bg1"/>
                </a:solidFill>
              </a:defRPr>
            </a:lvl2pPr>
            <a:lvl3pPr marL="1143000" indent="-228600">
              <a:spcBef>
                <a:spcPts val="1000"/>
              </a:spcBef>
              <a:buClr>
                <a:schemeClr val="bg1"/>
              </a:buClr>
              <a:buFont typeface="Wingdings" pitchFamily="2" charset="2"/>
              <a:buChar char="§"/>
              <a:defRPr sz="1200" b="0" i="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096000" y="-3"/>
            <a:ext cx="6096000" cy="6857999"/>
          </a:xfrm>
          <a:prstGeom prst="rect">
            <a:avLst/>
          </a:prstGeom>
          <a:solidFill>
            <a:srgbClr val="5A5B5D">
              <a:alpha val="86000"/>
            </a:srgbClr>
          </a:solidFill>
          <a:ln w="9525">
            <a:noFill/>
          </a:ln>
        </p:spPr>
        <p:txBody>
          <a:bodyPr lIns="914400" tIns="1737360" rIns="365760" bIns="457200" anchor="t" anchorCtr="0">
            <a:noAutofit/>
          </a:bodyPr>
          <a:lstStyle>
            <a:lvl1pPr marL="0" indent="0">
              <a:buClr>
                <a:schemeClr val="bg1"/>
              </a:buClr>
              <a:buNone/>
              <a:defRPr sz="3200" b="0" i="0">
                <a:solidFill>
                  <a:schemeClr val="bg1"/>
                </a:solidFill>
              </a:defRPr>
            </a:lvl1pPr>
            <a:lvl2pPr marL="279400" indent="-279400">
              <a:spcBef>
                <a:spcPts val="1000"/>
              </a:spcBef>
              <a:buClr>
                <a:schemeClr val="bg1"/>
              </a:buClr>
              <a:buSzPct val="100000"/>
              <a:buFont typeface="Wingdings" pitchFamily="2" charset="2"/>
              <a:buChar char="§"/>
              <a:tabLst/>
              <a:defRPr sz="1800" b="0" i="0">
                <a:solidFill>
                  <a:schemeClr val="bg1"/>
                </a:solidFill>
              </a:defRPr>
            </a:lvl2pPr>
            <a:lvl3pPr marL="1143000" indent="-228600">
              <a:spcBef>
                <a:spcPts val="1000"/>
              </a:spcBef>
              <a:buClr>
                <a:schemeClr val="bg1"/>
              </a:buClr>
              <a:buFont typeface="Wingdings" pitchFamily="2" charset="2"/>
              <a:buChar char="§"/>
              <a:defRPr sz="1200" b="0" i="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4251174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chemeClr val="bg1">
              <a:lumMod val="95000"/>
            </a:scheme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51EFB59-426F-8043-8E59-4808B7A60CF7}"/>
              </a:ext>
            </a:extLst>
          </p:cNvPr>
          <p:cNvSpPr>
            <a:spLocks noGrp="1"/>
          </p:cNvSpPr>
          <p:nvPr>
            <p:ph idx="13" hasCustomPrompt="1"/>
          </p:nvPr>
        </p:nvSpPr>
        <p:spPr>
          <a:xfrm>
            <a:off x="758570" y="787400"/>
            <a:ext cx="4700016" cy="5096487"/>
          </a:xfrm>
          <a:prstGeom prst="rect">
            <a:avLst/>
          </a:prstGeom>
        </p:spPr>
        <p:txBody>
          <a:bodyPr vert="horz" lIns="0" tIns="0" rIns="0" bIns="45720" rtlCol="0" anchor="ctr" anchorCtr="0">
            <a:normAutofit/>
          </a:bodyPr>
          <a:lstStyle>
            <a:lvl1pPr marL="0" indent="0">
              <a:lnSpc>
                <a:spcPct val="90000"/>
              </a:lnSpc>
              <a:buFont typeface="Wingdings" pitchFamily="2" charset="2"/>
              <a:buNone/>
              <a:defRPr sz="3600" b="0" i="0">
                <a:solidFill>
                  <a:srgbClr val="005188"/>
                </a:solidFill>
              </a:defRPr>
            </a:lvl1pPr>
            <a:lvl2pPr marL="0" indent="0">
              <a:lnSpc>
                <a:spcPct val="100000"/>
              </a:lnSpc>
              <a:buSzPct val="100000"/>
              <a:buFont typeface="Wingdings" pitchFamily="2" charset="2"/>
              <a:buNone/>
              <a:tabLst/>
              <a:defRPr sz="1800" b="0" i="0">
                <a:solidFill>
                  <a:schemeClr val="tx1">
                    <a:lumMod val="75000"/>
                    <a:lumOff val="25000"/>
                  </a:schemeClr>
                </a:solidFill>
              </a:defRPr>
            </a:lvl2pPr>
            <a:lvl3pPr>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14" name="Slide Number Placeholder 5">
            <a:extLst>
              <a:ext uri="{FF2B5EF4-FFF2-40B4-BE49-F238E27FC236}">
                <a16:creationId xmlns:a16="http://schemas.microsoft.com/office/drawing/2014/main" id="{96A2330B-378A-DC49-AAC2-3A4D11440263}"/>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cxnSp>
        <p:nvCxnSpPr>
          <p:cNvPr id="15" name="Straight Connector 13">
            <a:extLst>
              <a:ext uri="{FF2B5EF4-FFF2-40B4-BE49-F238E27FC236}">
                <a16:creationId xmlns:a16="http://schemas.microsoft.com/office/drawing/2014/main" id="{AD20312E-64C6-7344-92C8-3349EAF0E3EC}"/>
              </a:ext>
            </a:extLst>
          </p:cNvPr>
          <p:cNvCxnSpPr>
            <a:cxnSpLocks noChangeShapeType="1"/>
          </p:cNvCxnSpPr>
          <p:nvPr userDrawn="1"/>
        </p:nvCxnSpPr>
        <p:spPr bwMode="auto">
          <a:xfrm>
            <a:off x="11608904" y="6491565"/>
            <a:ext cx="583096"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16" name="Footer Placeholder 10">
            <a:extLst>
              <a:ext uri="{FF2B5EF4-FFF2-40B4-BE49-F238E27FC236}">
                <a16:creationId xmlns:a16="http://schemas.microsoft.com/office/drawing/2014/main" id="{AF0F5D8E-EDD1-884F-86B6-A7B25882D3AA}"/>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spTree>
    <p:extLst>
      <p:ext uri="{BB962C8B-B14F-4D97-AF65-F5344CB8AC3E}">
        <p14:creationId xmlns:p14="http://schemas.microsoft.com/office/powerpoint/2010/main" val="1471384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51EFB59-426F-8043-8E59-4808B7A60CF7}"/>
              </a:ext>
            </a:extLst>
          </p:cNvPr>
          <p:cNvSpPr>
            <a:spLocks noGrp="1"/>
          </p:cNvSpPr>
          <p:nvPr>
            <p:ph idx="13" hasCustomPrompt="1"/>
          </p:nvPr>
        </p:nvSpPr>
        <p:spPr>
          <a:xfrm>
            <a:off x="758570" y="787400"/>
            <a:ext cx="4700016" cy="5096487"/>
          </a:xfrm>
          <a:prstGeom prst="rect">
            <a:avLst/>
          </a:prstGeom>
        </p:spPr>
        <p:txBody>
          <a:bodyPr vert="horz" lIns="0" tIns="0" rIns="0" bIns="45720" rtlCol="0" anchor="ctr" anchorCtr="0">
            <a:normAutofit/>
          </a:bodyPr>
          <a:lstStyle>
            <a:lvl1pPr marL="0" indent="0">
              <a:lnSpc>
                <a:spcPct val="90000"/>
              </a:lnSpc>
              <a:buFont typeface="Wingdings" pitchFamily="2" charset="2"/>
              <a:buNone/>
              <a:defRPr sz="3600" b="0" i="0">
                <a:solidFill>
                  <a:srgbClr val="005188"/>
                </a:solidFill>
              </a:defRPr>
            </a:lvl1pPr>
            <a:lvl2pPr marL="0" indent="0">
              <a:lnSpc>
                <a:spcPct val="100000"/>
              </a:lnSpc>
              <a:buSzPct val="100000"/>
              <a:buFont typeface="Wingdings" pitchFamily="2" charset="2"/>
              <a:buNone/>
              <a:tabLst/>
              <a:defRPr sz="1800" b="0" i="0">
                <a:solidFill>
                  <a:schemeClr val="tx1">
                    <a:lumMod val="75000"/>
                    <a:lumOff val="25000"/>
                  </a:schemeClr>
                </a:solidFill>
              </a:defRPr>
            </a:lvl2pPr>
            <a:lvl3pPr>
              <a:defRPr sz="140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14" name="Slide Number Placeholder 5">
            <a:extLst>
              <a:ext uri="{FF2B5EF4-FFF2-40B4-BE49-F238E27FC236}">
                <a16:creationId xmlns:a16="http://schemas.microsoft.com/office/drawing/2014/main" id="{96A2330B-378A-DC49-AAC2-3A4D11440263}"/>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cxnSp>
        <p:nvCxnSpPr>
          <p:cNvPr id="15" name="Straight Connector 13">
            <a:extLst>
              <a:ext uri="{FF2B5EF4-FFF2-40B4-BE49-F238E27FC236}">
                <a16:creationId xmlns:a16="http://schemas.microsoft.com/office/drawing/2014/main" id="{AD20312E-64C6-7344-92C8-3349EAF0E3EC}"/>
              </a:ext>
            </a:extLst>
          </p:cNvPr>
          <p:cNvCxnSpPr>
            <a:cxnSpLocks noChangeShapeType="1"/>
          </p:cNvCxnSpPr>
          <p:nvPr userDrawn="1"/>
        </p:nvCxnSpPr>
        <p:spPr bwMode="auto">
          <a:xfrm>
            <a:off x="11608904" y="6491565"/>
            <a:ext cx="583096"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cxnSp>
      <p:sp>
        <p:nvSpPr>
          <p:cNvPr id="16" name="Footer Placeholder 10">
            <a:extLst>
              <a:ext uri="{FF2B5EF4-FFF2-40B4-BE49-F238E27FC236}">
                <a16:creationId xmlns:a16="http://schemas.microsoft.com/office/drawing/2014/main" id="{AF0F5D8E-EDD1-884F-86B6-A7B25882D3AA}"/>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bg1"/>
                </a:solidFill>
                <a:latin typeface="Franklin Gothic Medium" panose="020B0603020102020204" pitchFamily="34" charset="0"/>
                <a:cs typeface="Times New Roman" panose="02020603050405020304" pitchFamily="18" charset="0"/>
              </a:rPr>
              <a:t>Building Resilient Infrastructure and Communities (BRIC)</a:t>
            </a:r>
          </a:p>
        </p:txBody>
      </p:sp>
    </p:spTree>
    <p:extLst>
      <p:ext uri="{BB962C8B-B14F-4D97-AF65-F5344CB8AC3E}">
        <p14:creationId xmlns:p14="http://schemas.microsoft.com/office/powerpoint/2010/main" val="1354658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740664" y="247165"/>
            <a:ext cx="10713149" cy="950699"/>
          </a:xfrm>
          <a:prstGeom prst="rect">
            <a:avLst/>
          </a:prstGeom>
        </p:spPr>
        <p:txBody>
          <a:bodyPr vert="horz" lIns="0" tIns="0" rIns="0" bIns="0" rtlCol="0" anchor="b" anchorCtr="0">
            <a:normAutofit/>
          </a:bodyPr>
          <a:lstStyle>
            <a:lvl1pPr>
              <a:defRPr sz="3600" b="0" i="0">
                <a:solidFill>
                  <a:schemeClr val="tx2"/>
                </a:solidFill>
              </a:defRPr>
            </a:lvl1pPr>
          </a:lstStyle>
          <a:p>
            <a:r>
              <a:rPr lang="en-US"/>
              <a:t>Click to edit master title style</a:t>
            </a:r>
          </a:p>
        </p:txBody>
      </p:sp>
      <p:sp>
        <p:nvSpPr>
          <p:cNvPr id="22" name="Footer Placeholder 10">
            <a:extLst>
              <a:ext uri="{FF2B5EF4-FFF2-40B4-BE49-F238E27FC236}">
                <a16:creationId xmlns:a16="http://schemas.microsoft.com/office/drawing/2014/main" id="{489E21A9-A170-AD4F-8D0D-A8DB65B1BFF4}"/>
              </a:ext>
            </a:extLst>
          </p:cNvPr>
          <p:cNvSpPr txBox="1">
            <a:spLocks/>
          </p:cNvSpPr>
          <p:nvPr userDrawn="1"/>
        </p:nvSpPr>
        <p:spPr>
          <a:xfrm>
            <a:off x="6758067"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b="0" i="0" cap="none" baseline="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sp>
        <p:nvSpPr>
          <p:cNvPr id="23" name="Slide Number Placeholder 5">
            <a:extLst>
              <a:ext uri="{FF2B5EF4-FFF2-40B4-BE49-F238E27FC236}">
                <a16:creationId xmlns:a16="http://schemas.microsoft.com/office/drawing/2014/main" id="{1B66FF49-4D59-E043-B0E6-FCFC178D85E9}"/>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cxnSp>
        <p:nvCxnSpPr>
          <p:cNvPr id="24" name="Straight Connector 13">
            <a:extLst>
              <a:ext uri="{FF2B5EF4-FFF2-40B4-BE49-F238E27FC236}">
                <a16:creationId xmlns:a16="http://schemas.microsoft.com/office/drawing/2014/main" id="{ACA13334-8529-704F-815D-F8C413923D61}"/>
              </a:ext>
            </a:extLst>
          </p:cNvPr>
          <p:cNvCxnSpPr>
            <a:cxnSpLocks noChangeShapeType="1"/>
          </p:cNvCxnSpPr>
          <p:nvPr userDrawn="1"/>
        </p:nvCxnSpPr>
        <p:spPr bwMode="auto">
          <a:xfrm>
            <a:off x="11608904" y="6491565"/>
            <a:ext cx="583096"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6" name="Text Placeholder 5">
            <a:extLst>
              <a:ext uri="{FF2B5EF4-FFF2-40B4-BE49-F238E27FC236}">
                <a16:creationId xmlns:a16="http://schemas.microsoft.com/office/drawing/2014/main" id="{BEAE00F1-47F0-4040-B399-D1D1B426FA01}"/>
              </a:ext>
            </a:extLst>
          </p:cNvPr>
          <p:cNvSpPr>
            <a:spLocks noGrp="1"/>
          </p:cNvSpPr>
          <p:nvPr>
            <p:ph type="body" sz="quarter" idx="13"/>
          </p:nvPr>
        </p:nvSpPr>
        <p:spPr>
          <a:xfrm>
            <a:off x="740664" y="1284790"/>
            <a:ext cx="10713149" cy="1111169"/>
          </a:xfrm>
        </p:spPr>
        <p:txBody>
          <a:bodyPr/>
          <a:lstStyle>
            <a:lvl1pPr marL="0" indent="0">
              <a:buNone/>
              <a:defRPr b="0" i="0"/>
            </a:lvl1pPr>
            <a:lvl2pPr>
              <a:defRPr b="0" i="0"/>
            </a:lvl2pPr>
            <a:lvl3pPr>
              <a:defRPr b="0" i="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111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with title (1)">
    <p:bg>
      <p:bgPr>
        <a:solidFill>
          <a:schemeClr val="bg1"/>
        </a:solidFill>
        <a:effectLst/>
      </p:bgPr>
    </p:bg>
    <p:spTree>
      <p:nvGrpSpPr>
        <p:cNvPr id="1" name=""/>
        <p:cNvGrpSpPr/>
        <p:nvPr/>
      </p:nvGrpSpPr>
      <p:grpSpPr>
        <a:xfrm>
          <a:off x="0" y="0"/>
          <a:ext cx="0" cy="0"/>
          <a:chOff x="0" y="0"/>
          <a:chExt cx="0" cy="0"/>
        </a:xfrm>
      </p:grpSpPr>
      <p:sp>
        <p:nvSpPr>
          <p:cNvPr id="18" name="Text Placeholder 5"/>
          <p:cNvSpPr>
            <a:spLocks noGrp="1"/>
          </p:cNvSpPr>
          <p:nvPr>
            <p:ph type="body" sz="quarter" idx="10" hasCustomPrompt="1"/>
          </p:nvPr>
        </p:nvSpPr>
        <p:spPr>
          <a:xfrm>
            <a:off x="738183" y="5456892"/>
            <a:ext cx="4138617" cy="528224"/>
          </a:xfrm>
        </p:spPr>
        <p:txBody>
          <a:bodyPr anchor="b" anchorCtr="0">
            <a:normAutofit/>
          </a:bodyPr>
          <a:lstStyle>
            <a:lvl1pPr marL="0" indent="0" algn="l">
              <a:buFontTx/>
              <a:buNone/>
              <a:defRPr sz="1200" b="0" i="0"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Rectangle 7">
            <a:extLst>
              <a:ext uri="{FF2B5EF4-FFF2-40B4-BE49-F238E27FC236}">
                <a16:creationId xmlns:a16="http://schemas.microsoft.com/office/drawing/2014/main" id="{86D6D2BB-F7A3-A845-8B77-BF932CB5FBA0}"/>
              </a:ext>
            </a:extLst>
          </p:cNvPr>
          <p:cNvSpPr/>
          <p:nvPr userDrawn="1"/>
        </p:nvSpPr>
        <p:spPr>
          <a:xfrm>
            <a:off x="0" y="6149531"/>
            <a:ext cx="12192000" cy="70847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58A83D7D-5BBF-5E4F-BFA9-16B4473F1E3C}"/>
              </a:ext>
            </a:extLst>
          </p:cNvPr>
          <p:cNvSpPr/>
          <p:nvPr userDrawn="1"/>
        </p:nvSpPr>
        <p:spPr>
          <a:xfrm>
            <a:off x="7748587" y="6149532"/>
            <a:ext cx="4443413" cy="708468"/>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Parallelogram 12">
            <a:extLst>
              <a:ext uri="{FF2B5EF4-FFF2-40B4-BE49-F238E27FC236}">
                <a16:creationId xmlns:a16="http://schemas.microsoft.com/office/drawing/2014/main" id="{B4F85BDA-206C-3D48-9E21-16907A17D36B}"/>
              </a:ext>
            </a:extLst>
          </p:cNvPr>
          <p:cNvSpPr/>
          <p:nvPr userDrawn="1"/>
        </p:nvSpPr>
        <p:spPr>
          <a:xfrm>
            <a:off x="4601866" y="6149533"/>
            <a:ext cx="6470248" cy="708468"/>
          </a:xfrm>
          <a:prstGeom prst="parallelogram">
            <a:avLst>
              <a:gd name="adj" fmla="val 406266"/>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Footer Placeholder 10">
            <a:extLst>
              <a:ext uri="{FF2B5EF4-FFF2-40B4-BE49-F238E27FC236}">
                <a16:creationId xmlns:a16="http://schemas.microsoft.com/office/drawing/2014/main" id="{F3623FC6-72FF-AA4F-AE6C-83301EAA0D74}"/>
              </a:ext>
            </a:extLst>
          </p:cNvPr>
          <p:cNvSpPr txBox="1">
            <a:spLocks/>
          </p:cNvSpPr>
          <p:nvPr userDrawn="1"/>
        </p:nvSpPr>
        <p:spPr>
          <a:xfrm>
            <a:off x="1067995" y="6409008"/>
            <a:ext cx="4443413" cy="201826"/>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b="0" i="0">
                <a:latin typeface="Franklin Gothic Medium" panose="020B0603020102020204" pitchFamily="34" charset="0"/>
                <a:cs typeface="Times New Roman" panose="02020603050405020304" pitchFamily="18" charset="0"/>
              </a:rPr>
              <a:t>Building Resilient Infrastructure and Communities (BRIC)</a:t>
            </a:r>
          </a:p>
        </p:txBody>
      </p:sp>
      <p:sp>
        <p:nvSpPr>
          <p:cNvPr id="15" name="Footer Placeholder 4">
            <a:extLst>
              <a:ext uri="{FF2B5EF4-FFF2-40B4-BE49-F238E27FC236}">
                <a16:creationId xmlns:a16="http://schemas.microsoft.com/office/drawing/2014/main" id="{5A405B27-1C4F-1C46-BE08-1D25E4A30F31}"/>
              </a:ext>
            </a:extLst>
          </p:cNvPr>
          <p:cNvSpPr>
            <a:spLocks noGrp="1"/>
          </p:cNvSpPr>
          <p:nvPr>
            <p:ph type="ftr" sz="quarter" idx="12"/>
          </p:nvPr>
        </p:nvSpPr>
        <p:spPr>
          <a:xfrm>
            <a:off x="5471193" y="6409008"/>
            <a:ext cx="4234476" cy="201826"/>
          </a:xfrm>
        </p:spPr>
        <p:txBody>
          <a:bodyPr lIns="0" tIns="0" rIns="0" bIns="0" anchor="t" anchorCtr="0"/>
          <a:lstStyle>
            <a:lvl1pPr>
              <a:defRPr b="0" i="0">
                <a:solidFill>
                  <a:schemeClr val="bg1"/>
                </a:solidFill>
                <a:latin typeface="Franklin Gothic Medium" panose="020B0603020102020204" pitchFamily="34" charset="0"/>
                <a:cs typeface="Times New Roman" panose="02020603050405020304" pitchFamily="18" charset="0"/>
              </a:defRPr>
            </a:lvl1pPr>
          </a:lstStyle>
          <a:p>
            <a:endParaRPr lang="en-US"/>
          </a:p>
        </p:txBody>
      </p:sp>
      <p:sp>
        <p:nvSpPr>
          <p:cNvPr id="16" name="Slide Number Placeholder 5">
            <a:extLst>
              <a:ext uri="{FF2B5EF4-FFF2-40B4-BE49-F238E27FC236}">
                <a16:creationId xmlns:a16="http://schemas.microsoft.com/office/drawing/2014/main" id="{53B0BFC3-B100-CE4F-88DD-4DA6BDF76974}"/>
              </a:ext>
            </a:extLst>
          </p:cNvPr>
          <p:cNvSpPr>
            <a:spLocks noGrp="1"/>
          </p:cNvSpPr>
          <p:nvPr>
            <p:ph type="sldNum" sz="quarter" idx="13"/>
          </p:nvPr>
        </p:nvSpPr>
        <p:spPr>
          <a:xfrm>
            <a:off x="738184" y="6409008"/>
            <a:ext cx="485773" cy="201827"/>
          </a:xfrm>
        </p:spPr>
        <p:txBody>
          <a:bodyPr lIns="0" tIns="0" rIns="0" bIns="0" anchor="t" anchorCtr="0"/>
          <a:lstStyle>
            <a:lvl1pPr algn="l">
              <a:defRPr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pic>
        <p:nvPicPr>
          <p:cNvPr id="17" name="Picture 16" descr="A close up of a sign&#10;&#10;Description automatically generated">
            <a:extLst>
              <a:ext uri="{FF2B5EF4-FFF2-40B4-BE49-F238E27FC236}">
                <a16:creationId xmlns:a16="http://schemas.microsoft.com/office/drawing/2014/main" id="{F020CB7F-8308-D646-9C62-8758E96F5C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72812" y="6283436"/>
            <a:ext cx="1281002" cy="452971"/>
          </a:xfrm>
          <a:prstGeom prst="rect">
            <a:avLst/>
          </a:prstGeom>
        </p:spPr>
      </p:pic>
    </p:spTree>
    <p:extLst>
      <p:ext uri="{BB962C8B-B14F-4D97-AF65-F5344CB8AC3E}">
        <p14:creationId xmlns:p14="http://schemas.microsoft.com/office/powerpoint/2010/main" val="2706823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5" name="Picture 4" descr="A view of a city&#10;&#10;Description automatically generated">
            <a:extLst>
              <a:ext uri="{FF2B5EF4-FFF2-40B4-BE49-F238E27FC236}">
                <a16:creationId xmlns:a16="http://schemas.microsoft.com/office/drawing/2014/main" id="{4D0A274D-3608-414D-A6B0-24A592E098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6096001" cy="6858000"/>
          </a:xfrm>
          <a:prstGeom prst="rect">
            <a:avLst/>
          </a:prstGeom>
        </p:spPr>
      </p:pic>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Tree>
    <p:extLst>
      <p:ext uri="{BB962C8B-B14F-4D97-AF65-F5344CB8AC3E}">
        <p14:creationId xmlns:p14="http://schemas.microsoft.com/office/powerpoint/2010/main" val="56756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klahoma_State_Capitol.jpg"/>
          <p:cNvPicPr>
            <a:picLocks noChangeAspect="1"/>
          </p:cNvPicPr>
          <p:nvPr/>
        </p:nvPicPr>
        <p:blipFill>
          <a:blip r:embed="rId2" cstate="email">
            <a:grayscl/>
            <a:lum bright="-50000"/>
          </a:blip>
          <a:srcRect/>
          <a:stretch>
            <a:fillRect/>
          </a:stretch>
        </p:blipFill>
        <p:spPr>
          <a:xfrm>
            <a:off x="-1" y="5715000"/>
            <a:ext cx="12192001" cy="1143000"/>
          </a:xfrm>
          <a:prstGeom prst="rect">
            <a:avLst/>
          </a:prstGeom>
        </p:spPr>
      </p:pic>
      <p:sp>
        <p:nvSpPr>
          <p:cNvPr id="2" name="Title 1"/>
          <p:cNvSpPr>
            <a:spLocks noGrp="1"/>
          </p:cNvSpPr>
          <p:nvPr>
            <p:ph type="title"/>
          </p:nvPr>
        </p:nvSpPr>
        <p:spPr/>
        <p:txBody>
          <a:bodyPr/>
          <a:lstStyle>
            <a:lvl1pPr algn="l">
              <a:defRPr sz="3600" b="1">
                <a:solidFill>
                  <a:srgbClr val="00206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3809999"/>
          </a:xfrm>
        </p:spPr>
        <p:txBody>
          <a:bodyPr/>
          <a:lstStyle>
            <a:lvl1pPr>
              <a:spcAft>
                <a:spcPts val="600"/>
              </a:spcAft>
              <a:buFont typeface="Wingdings" pitchFamily="2" charset="2"/>
              <a:buChar char="§"/>
              <a:defRPr sz="2800"/>
            </a:lvl1pPr>
            <a:lvl2pPr>
              <a:spcAft>
                <a:spcPts val="600"/>
              </a:spcAft>
              <a:buFont typeface="Arial" pitchFamily="34" charset="0"/>
              <a:buChar char="•"/>
              <a:defRPr sz="2400"/>
            </a:lvl2pPr>
            <a:lvl3pPr>
              <a:spcAft>
                <a:spcPts val="600"/>
              </a:spcAft>
              <a:defRPr sz="2000"/>
            </a:lvl3pPr>
            <a:lvl4pPr>
              <a:spcAft>
                <a:spcPts val="600"/>
              </a:spcAft>
              <a:defRPr sz="1800"/>
            </a:lvl4pPr>
            <a:lvl5pPr>
              <a:spcAft>
                <a:spcPts val="600"/>
              </a:spcAft>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3809999"/>
          </a:xfrm>
        </p:spPr>
        <p:txBody>
          <a:bodyPr/>
          <a:lstStyle>
            <a:lvl1pPr>
              <a:spcAft>
                <a:spcPts val="600"/>
              </a:spcAft>
              <a:buFont typeface="Wingdings" pitchFamily="2" charset="2"/>
              <a:buChar char="§"/>
              <a:defRPr sz="2800"/>
            </a:lvl1pPr>
            <a:lvl2pPr>
              <a:spcAft>
                <a:spcPts val="600"/>
              </a:spcAft>
              <a:buFont typeface="Arial" pitchFamily="34" charset="0"/>
              <a:buChar char="•"/>
              <a:defRPr sz="2400"/>
            </a:lvl2pPr>
            <a:lvl3pPr>
              <a:spcAft>
                <a:spcPts val="600"/>
              </a:spcAft>
              <a:defRPr sz="2000"/>
            </a:lvl3pPr>
            <a:lvl4pPr>
              <a:spcAft>
                <a:spcPts val="600"/>
              </a:spcAft>
              <a:defRPr sz="1800"/>
            </a:lvl4pPr>
            <a:lvl5pPr>
              <a:spcAft>
                <a:spcPts val="600"/>
              </a:spcAft>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p:cNvCxnSpPr/>
          <p:nvPr/>
        </p:nvCxnSpPr>
        <p:spPr>
          <a:xfrm>
            <a:off x="711200" y="1295400"/>
            <a:ext cx="10363200"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38400" y="1295400"/>
            <a:ext cx="9144000"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715000"/>
            <a:ext cx="12192000" cy="1143000"/>
          </a:xfrm>
          <a:prstGeom prst="rect">
            <a:avLst/>
          </a:prstGeom>
          <a:solidFill>
            <a:srgbClr val="00153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Picture1.png">
            <a:extLst>
              <a:ext uri="{FF2B5EF4-FFF2-40B4-BE49-F238E27FC236}">
                <a16:creationId xmlns:a16="http://schemas.microsoft.com/office/drawing/2014/main" id="{6D3071C8-7775-6442-981D-1245A70A12EE}"/>
              </a:ext>
            </a:extLst>
          </p:cNvPr>
          <p:cNvPicPr>
            <a:picLocks noChangeAspect="1"/>
          </p:cNvPicPr>
          <p:nvPr userDrawn="1"/>
        </p:nvPicPr>
        <p:blipFill>
          <a:blip r:embed="rId3" cstate="screen"/>
          <a:stretch>
            <a:fillRect/>
          </a:stretch>
        </p:blipFill>
        <p:spPr>
          <a:xfrm>
            <a:off x="10496732" y="5837237"/>
            <a:ext cx="1422400" cy="83152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270983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699819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6638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174446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0F8C6070-4041-45CA-B754-EC7BEE147B9C}"/>
              </a:ext>
            </a:extLst>
          </p:cNvPr>
          <p:cNvSpPr>
            <a:spLocks noGrp="1"/>
          </p:cNvSpPr>
          <p:nvPr>
            <p:ph type="sldNum" sz="quarter" idx="13"/>
          </p:nvPr>
        </p:nvSpPr>
        <p:spPr>
          <a:xfrm>
            <a:off x="5638798" y="6062667"/>
            <a:ext cx="914403" cy="365125"/>
          </a:xfrm>
          <a:prstGeom prst="rect">
            <a:avLst/>
          </a:prstGeom>
        </p:spPr>
        <p:txBody>
          <a:bodyPr/>
          <a:lstStyle/>
          <a:p>
            <a:pPr algn="ctr"/>
            <a:fld id="{8FCC257D-A786-9244-9E17-CE618C8B9275}" type="slidenum">
              <a:rPr lang="en-US" smtClean="0"/>
              <a:pPr algn="ctr"/>
              <a:t>‹#›</a:t>
            </a:fld>
            <a:endParaRPr lang="en-US"/>
          </a:p>
        </p:txBody>
      </p:sp>
    </p:spTree>
    <p:extLst>
      <p:ext uri="{BB962C8B-B14F-4D97-AF65-F5344CB8AC3E}">
        <p14:creationId xmlns:p14="http://schemas.microsoft.com/office/powerpoint/2010/main" val="3960334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24" name="Footer Placeholder 10">
            <a:extLst>
              <a:ext uri="{FF2B5EF4-FFF2-40B4-BE49-F238E27FC236}">
                <a16:creationId xmlns:a16="http://schemas.microsoft.com/office/drawing/2014/main" id="{EBCE6F1D-4512-4F04-0213-BCE4117160B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4196069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7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vert="horz" lIns="91440" tIns="45720" rIns="91440" bIns="45720" rtlCol="0">
            <a:normAutofit/>
          </a:bodyPr>
          <a:lstStyle>
            <a:lvl1pPr>
              <a:defRPr lang="en-US"/>
            </a:lvl1pPr>
            <a:lvl2pPr>
              <a:defRPr lang="en-US"/>
            </a:lvl2pPr>
            <a:lvl3pPr>
              <a:defRPr lang="en-US"/>
            </a:lvl3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2" name="Slide Number Placeholder 11">
            <a:extLst>
              <a:ext uri="{FF2B5EF4-FFF2-40B4-BE49-F238E27FC236}">
                <a16:creationId xmlns:a16="http://schemas.microsoft.com/office/drawing/2014/main" id="{C77C77E5-02D4-6946-6AC5-3F595699DFF0}"/>
              </a:ext>
            </a:extLst>
          </p:cNvPr>
          <p:cNvSpPr>
            <a:spLocks noGrp="1"/>
          </p:cNvSpPr>
          <p:nvPr>
            <p:ph type="sldNum" sz="quarter" idx="14"/>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4" name="Footer Placeholder 10">
            <a:extLst>
              <a:ext uri="{FF2B5EF4-FFF2-40B4-BE49-F238E27FC236}">
                <a16:creationId xmlns:a16="http://schemas.microsoft.com/office/drawing/2014/main" id="{C6CB84D0-82AD-0CE8-2681-1A83C7784C3A}"/>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a:t>Federal Emergency Management Agency</a:t>
            </a:r>
          </a:p>
        </p:txBody>
      </p:sp>
      <p:pic>
        <p:nvPicPr>
          <p:cNvPr id="5" name="Picture 4">
            <a:extLst>
              <a:ext uri="{FF2B5EF4-FFF2-40B4-BE49-F238E27FC236}">
                <a16:creationId xmlns:a16="http://schemas.microsoft.com/office/drawing/2014/main" id="{6DEDD8C5-BD17-5EAC-36CC-891FFF7AB2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609561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7334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2" name="Footer Placeholder 10">
            <a:extLst>
              <a:ext uri="{FF2B5EF4-FFF2-40B4-BE49-F238E27FC236}">
                <a16:creationId xmlns:a16="http://schemas.microsoft.com/office/drawing/2014/main" id="{4A3F1BB1-6B27-9FA1-6A7A-3A5F9658CD29}"/>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4" name="Slide Number Placeholder 11">
            <a:extLst>
              <a:ext uri="{FF2B5EF4-FFF2-40B4-BE49-F238E27FC236}">
                <a16:creationId xmlns:a16="http://schemas.microsoft.com/office/drawing/2014/main" id="{D72A9378-B3F0-EDDB-7DCE-760F477BB21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5" name="Picture 4">
            <a:extLst>
              <a:ext uri="{FF2B5EF4-FFF2-40B4-BE49-F238E27FC236}">
                <a16:creationId xmlns:a16="http://schemas.microsoft.com/office/drawing/2014/main" id="{94B43B2A-2AC8-6530-4DC4-35BC146D8B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82437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2" name="Picture 1">
            <a:extLst>
              <a:ext uri="{FF2B5EF4-FFF2-40B4-BE49-F238E27FC236}">
                <a16:creationId xmlns:a16="http://schemas.microsoft.com/office/drawing/2014/main" id="{EB240B8A-138C-E91E-16E3-F9F46B075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06243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b="1">
                <a:solidFill>
                  <a:srgbClr val="00206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6"/>
            <a:ext cx="5386917" cy="3235325"/>
          </a:xfrm>
        </p:spPr>
        <p:txBody>
          <a:bodyPr/>
          <a:lstStyle>
            <a:lvl1pPr>
              <a:spcAft>
                <a:spcPts val="600"/>
              </a:spcAft>
              <a:buFont typeface="Wingdings" pitchFamily="2" charset="2"/>
              <a:buChar char="§"/>
              <a:defRPr sz="2400"/>
            </a:lvl1pPr>
            <a:lvl2pPr>
              <a:spcAft>
                <a:spcPts val="600"/>
              </a:spcAft>
              <a:buFont typeface="Arial" pitchFamily="34" charset="0"/>
              <a:buChar char="•"/>
              <a:defRPr sz="2000"/>
            </a:lvl2pPr>
            <a:lvl3pPr>
              <a:spcAft>
                <a:spcPts val="600"/>
              </a:spcAft>
              <a:defRPr sz="18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6"/>
            <a:ext cx="5389033" cy="3235325"/>
          </a:xfrm>
        </p:spPr>
        <p:txBody>
          <a:bodyPr/>
          <a:lstStyle>
            <a:lvl1pPr>
              <a:spcAft>
                <a:spcPts val="600"/>
              </a:spcAft>
              <a:buFont typeface="Wingdings" pitchFamily="2" charset="2"/>
              <a:buChar char="§"/>
              <a:defRPr sz="2400"/>
            </a:lvl1pPr>
            <a:lvl2pPr>
              <a:spcAft>
                <a:spcPts val="600"/>
              </a:spcAft>
              <a:buFont typeface="Arial" pitchFamily="34" charset="0"/>
              <a:buChar char="•"/>
              <a:defRPr sz="2000"/>
            </a:lvl2pPr>
            <a:lvl3pPr>
              <a:spcAft>
                <a:spcPts val="600"/>
              </a:spcAft>
              <a:defRPr sz="18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p:nvCxnSpPr>
        <p:spPr>
          <a:xfrm>
            <a:off x="711200" y="1295400"/>
            <a:ext cx="10363200"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438400" y="1295400"/>
            <a:ext cx="9144000"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Oklahoma_State_Capitol.jpg"/>
          <p:cNvPicPr>
            <a:picLocks noChangeAspect="1"/>
          </p:cNvPicPr>
          <p:nvPr/>
        </p:nvPicPr>
        <p:blipFill>
          <a:blip r:embed="rId2" cstate="email">
            <a:grayscl/>
            <a:lum bright="-50000"/>
          </a:blip>
          <a:srcRect/>
          <a:stretch>
            <a:fillRect/>
          </a:stretch>
        </p:blipFill>
        <p:spPr>
          <a:xfrm>
            <a:off x="-1" y="5715000"/>
            <a:ext cx="12192001" cy="1143000"/>
          </a:xfrm>
          <a:prstGeom prst="rect">
            <a:avLst/>
          </a:prstGeom>
        </p:spPr>
      </p:pic>
      <p:sp>
        <p:nvSpPr>
          <p:cNvPr id="16" name="Rectangle 15"/>
          <p:cNvSpPr/>
          <p:nvPr/>
        </p:nvSpPr>
        <p:spPr>
          <a:xfrm>
            <a:off x="0" y="5715000"/>
            <a:ext cx="12192000" cy="1143000"/>
          </a:xfrm>
          <a:prstGeom prst="rect">
            <a:avLst/>
          </a:prstGeom>
          <a:solidFill>
            <a:srgbClr val="00153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Picture1.png">
            <a:extLst>
              <a:ext uri="{FF2B5EF4-FFF2-40B4-BE49-F238E27FC236}">
                <a16:creationId xmlns:a16="http://schemas.microsoft.com/office/drawing/2014/main" id="{FF9FD08D-6F7B-BF41-BF54-6C60EE272200}"/>
              </a:ext>
            </a:extLst>
          </p:cNvPr>
          <p:cNvPicPr>
            <a:picLocks noChangeAspect="1"/>
          </p:cNvPicPr>
          <p:nvPr userDrawn="1"/>
        </p:nvPicPr>
        <p:blipFill>
          <a:blip r:embed="rId3" cstate="screen"/>
          <a:stretch>
            <a:fillRect/>
          </a:stretch>
        </p:blipFill>
        <p:spPr>
          <a:xfrm>
            <a:off x="10496732" y="5837237"/>
            <a:ext cx="1422400" cy="831521"/>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766776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9/24/24</a:t>
            </a:fld>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93030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descr="Oklahoma_State_Capitol.jpg"/>
          <p:cNvPicPr>
            <a:picLocks noChangeAspect="1"/>
          </p:cNvPicPr>
          <p:nvPr/>
        </p:nvPicPr>
        <p:blipFill>
          <a:blip r:embed="rId2" cstate="email">
            <a:grayscl/>
            <a:lum bright="-50000"/>
          </a:blip>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rgbClr val="00153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438400"/>
            <a:ext cx="10972800" cy="1143000"/>
          </a:xfrm>
        </p:spPr>
        <p:txBody>
          <a:bodyPr/>
          <a:lstStyle>
            <a:lvl1pPr>
              <a:defRPr sz="4000" b="0">
                <a:solidFill>
                  <a:schemeClr val="bg1"/>
                </a:solidFill>
              </a:defRPr>
            </a:lvl1pPr>
          </a:lstStyle>
          <a:p>
            <a:r>
              <a:rPr lang="en-US"/>
              <a:t>Click to edit Master title style</a:t>
            </a:r>
            <a:endParaRPr lang="en-US" dirty="0"/>
          </a:p>
        </p:txBody>
      </p:sp>
      <p:sp>
        <p:nvSpPr>
          <p:cNvPr id="16" name="Text Placeholder 15"/>
          <p:cNvSpPr>
            <a:spLocks noGrp="1"/>
          </p:cNvSpPr>
          <p:nvPr>
            <p:ph type="body" sz="quarter" idx="10"/>
          </p:nvPr>
        </p:nvSpPr>
        <p:spPr>
          <a:xfrm>
            <a:off x="1625600" y="3581400"/>
            <a:ext cx="9042400" cy="1600200"/>
          </a:xfrm>
        </p:spPr>
        <p:txBody>
          <a:bodyPr/>
          <a:lstStyle>
            <a:lvl1pPr algn="ctr">
              <a:buNone/>
              <a:defRPr>
                <a:solidFill>
                  <a:schemeClr val="bg2">
                    <a:lumMod val="50000"/>
                  </a:schemeClr>
                </a:solidFill>
              </a:defRPr>
            </a:lvl1pPr>
          </a:lstStyle>
          <a:p>
            <a:pPr lvl="0"/>
            <a:r>
              <a:rPr lang="en-US"/>
              <a:t>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 blue">
    <p:spTree>
      <p:nvGrpSpPr>
        <p:cNvPr id="1" name=""/>
        <p:cNvGrpSpPr/>
        <p:nvPr/>
      </p:nvGrpSpPr>
      <p:grpSpPr>
        <a:xfrm>
          <a:off x="0" y="0"/>
          <a:ext cx="0" cy="0"/>
          <a:chOff x="0" y="0"/>
          <a:chExt cx="0" cy="0"/>
        </a:xfrm>
      </p:grpSpPr>
      <p:pic>
        <p:nvPicPr>
          <p:cNvPr id="4" name="Picture 3" descr="Oklahoma_State_Capitol.jpg"/>
          <p:cNvPicPr>
            <a:picLocks noChangeAspect="1"/>
          </p:cNvPicPr>
          <p:nvPr/>
        </p:nvPicPr>
        <p:blipFill>
          <a:blip r:embed="rId2" cstate="email">
            <a:grayscl/>
            <a:lum bright="-50000"/>
          </a:blip>
          <a:stretch>
            <a:fillRect/>
          </a:stretch>
        </p:blipFill>
        <p:spPr>
          <a:xfrm>
            <a:off x="0" y="0"/>
            <a:ext cx="12192000" cy="6858000"/>
          </a:xfrm>
          <a:prstGeom prst="rect">
            <a:avLst/>
          </a:prstGeom>
        </p:spPr>
      </p:pic>
      <p:sp>
        <p:nvSpPr>
          <p:cNvPr id="8" name="Rectangle 7"/>
          <p:cNvSpPr/>
          <p:nvPr userDrawn="1"/>
        </p:nvSpPr>
        <p:spPr>
          <a:xfrm>
            <a:off x="0" y="0"/>
            <a:ext cx="12192000" cy="6858000"/>
          </a:xfrm>
          <a:prstGeom prst="rect">
            <a:avLst/>
          </a:prstGeom>
          <a:solidFill>
            <a:srgbClr val="00153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 whit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7" name="Picture 6" descr="Oklahoma_State_Capitol.jpg"/>
          <p:cNvPicPr>
            <a:picLocks noChangeAspect="1"/>
          </p:cNvPicPr>
          <p:nvPr/>
        </p:nvPicPr>
        <p:blipFill>
          <a:blip r:embed="rId2" cstate="email">
            <a:grayscl/>
            <a:lum bright="-50000"/>
          </a:blip>
          <a:stretch>
            <a:fillRect/>
          </a:stretch>
        </p:blipFill>
        <p:spPr>
          <a:xfrm>
            <a:off x="0" y="0"/>
            <a:ext cx="12192000" cy="6858000"/>
          </a:xfrm>
          <a:prstGeom prst="rect">
            <a:avLst/>
          </a:prstGeom>
        </p:spPr>
      </p:pic>
      <p:sp>
        <p:nvSpPr>
          <p:cNvPr id="11" name="Rectangle 10"/>
          <p:cNvSpPr/>
          <p:nvPr/>
        </p:nvSpPr>
        <p:spPr>
          <a:xfrm>
            <a:off x="0" y="0"/>
            <a:ext cx="12192000" cy="6858000"/>
          </a:xfrm>
          <a:prstGeom prst="rect">
            <a:avLst/>
          </a:prstGeom>
          <a:solidFill>
            <a:srgbClr val="00153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930400" y="5257800"/>
            <a:ext cx="8229600" cy="566738"/>
          </a:xfrm>
        </p:spPr>
        <p:txBody>
          <a:bodyPr anchor="b"/>
          <a:lstStyle>
            <a:lvl1pPr algn="l">
              <a:defRPr sz="2000" b="1">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930401" y="609600"/>
            <a:ext cx="8279049" cy="4648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930400" y="5824538"/>
            <a:ext cx="8229600" cy="804862"/>
          </a:xfrm>
        </p:spPr>
        <p:txBody>
          <a:bodyPr>
            <a:normAutofit/>
          </a:bodyPr>
          <a:lstStyle>
            <a:lvl1pPr marL="0" indent="0">
              <a:buNone/>
              <a:defRPr sz="18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jec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0400" y="4267200"/>
            <a:ext cx="8229600" cy="566738"/>
          </a:xfrm>
        </p:spPr>
        <p:txBody>
          <a:bodyPr anchor="b"/>
          <a:lstStyle>
            <a:lvl1pPr algn="l">
              <a:defRPr sz="2000" b="1">
                <a:solidFill>
                  <a:schemeClr val="tx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930400" y="4833938"/>
            <a:ext cx="8229600" cy="728662"/>
          </a:xfrm>
        </p:spPr>
        <p:txBody>
          <a:bodyPr>
            <a:normAutofit/>
          </a:bodyPr>
          <a:lstStyle>
            <a:lvl1pPr marL="0" indent="0">
              <a:buNone/>
              <a:defRPr sz="18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Content Placeholder 9"/>
          <p:cNvSpPr>
            <a:spLocks noGrp="1"/>
          </p:cNvSpPr>
          <p:nvPr>
            <p:ph sz="quarter" idx="10"/>
          </p:nvPr>
        </p:nvSpPr>
        <p:spPr>
          <a:xfrm>
            <a:off x="1930400" y="457200"/>
            <a:ext cx="8229600" cy="3810000"/>
          </a:xfrm>
        </p:spPr>
        <p:txBody>
          <a:bodyPr/>
          <a:lstStyle>
            <a:lvl1pPr>
              <a:spcAft>
                <a:spcPts val="600"/>
              </a:spcAft>
              <a:buFont typeface="Wingdings" pitchFamily="2" charset="2"/>
              <a:buChar char="§"/>
              <a:defRPr/>
            </a:lvl1pPr>
            <a:lvl2pPr>
              <a:spcAft>
                <a:spcPts val="600"/>
              </a:spcAft>
              <a:buFont typeface="Arial" pitchFamily="34" charset="0"/>
              <a:buChar char="•"/>
              <a:defRPr/>
            </a:lvl2pPr>
            <a:lvl3pPr>
              <a:spcAft>
                <a:spcPts val="600"/>
              </a:spcAft>
              <a:defRPr/>
            </a:lvl3pPr>
            <a:lvl4pPr>
              <a:spcAft>
                <a:spcPts val="600"/>
              </a:spcAft>
              <a:defRPr/>
            </a:lvl4pPr>
            <a:lvl5pPr>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Oklahoma_State_Capitol.jpg"/>
          <p:cNvPicPr>
            <a:picLocks noChangeAspect="1"/>
          </p:cNvPicPr>
          <p:nvPr/>
        </p:nvPicPr>
        <p:blipFill>
          <a:blip r:embed="rId2" cstate="email">
            <a:grayscl/>
            <a:lum bright="-50000"/>
          </a:blip>
          <a:srcRect/>
          <a:stretch>
            <a:fillRect/>
          </a:stretch>
        </p:blipFill>
        <p:spPr>
          <a:xfrm>
            <a:off x="-1" y="5715000"/>
            <a:ext cx="12192001" cy="1143000"/>
          </a:xfrm>
          <a:prstGeom prst="rect">
            <a:avLst/>
          </a:prstGeom>
        </p:spPr>
      </p:pic>
      <p:sp>
        <p:nvSpPr>
          <p:cNvPr id="9" name="Rectangle 8"/>
          <p:cNvSpPr/>
          <p:nvPr/>
        </p:nvSpPr>
        <p:spPr>
          <a:xfrm>
            <a:off x="0" y="5715000"/>
            <a:ext cx="12192000" cy="1143000"/>
          </a:xfrm>
          <a:prstGeom prst="rect">
            <a:avLst/>
          </a:prstGeom>
          <a:solidFill>
            <a:srgbClr val="00153E">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Picture1.png">
            <a:extLst>
              <a:ext uri="{FF2B5EF4-FFF2-40B4-BE49-F238E27FC236}">
                <a16:creationId xmlns:a16="http://schemas.microsoft.com/office/drawing/2014/main" id="{3CD09D56-A3CC-C34F-9622-C0A8D271D00F}"/>
              </a:ext>
            </a:extLst>
          </p:cNvPr>
          <p:cNvPicPr>
            <a:picLocks noChangeAspect="1"/>
          </p:cNvPicPr>
          <p:nvPr userDrawn="1"/>
        </p:nvPicPr>
        <p:blipFill>
          <a:blip r:embed="rId3" cstate="screen"/>
          <a:stretch>
            <a:fillRect/>
          </a:stretch>
        </p:blipFill>
        <p:spPr>
          <a:xfrm>
            <a:off x="10496732" y="5837237"/>
            <a:ext cx="1422400" cy="83152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737D5-7812-4717-9CCF-DA447DFA4E3F}" type="datetimeFigureOut">
              <a:rPr lang="en-US" smtClean="0"/>
              <a:pPr/>
              <a:t>9/24/24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1A322-8A86-454B-95DF-89907B2A0A4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61" r:id="rId7"/>
    <p:sldLayoutId id="2147483657" r:id="rId8"/>
    <p:sldLayoutId id="2147483660" r:id="rId9"/>
    <p:sldLayoutId id="2147483664" r:id="rId10"/>
    <p:sldLayoutId id="2147483662" r:id="rId11"/>
    <p:sldLayoutId id="2147483665" r:id="rId12"/>
    <p:sldLayoutId id="2147483666" r:id="rId13"/>
    <p:sldLayoutId id="214748366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Wingdings 2"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7" name="Title Placeholder 1"/>
          <p:cNvSpPr>
            <a:spLocks noGrp="1"/>
          </p:cNvSpPr>
          <p:nvPr>
            <p:ph type="title"/>
          </p:nvPr>
        </p:nvSpPr>
        <p:spPr>
          <a:xfrm>
            <a:off x="738189" y="319084"/>
            <a:ext cx="10715625" cy="876703"/>
          </a:xfrm>
          <a:prstGeom prst="rect">
            <a:avLst/>
          </a:prstGeom>
        </p:spPr>
        <p:txBody>
          <a:bodyPr vert="horz" lIns="0" tIns="0" rIns="0" bIns="0" rtlCol="0" anchor="b" anchorCtr="0">
            <a:normAutofit/>
          </a:bodyPr>
          <a:lstStyle/>
          <a:p>
            <a:r>
              <a:rPr lang="en-US"/>
              <a:t>Click to edit master title style</a:t>
            </a:r>
          </a:p>
        </p:txBody>
      </p:sp>
      <p:sp>
        <p:nvSpPr>
          <p:cNvPr id="9" name="Text Placeholder 2"/>
          <p:cNvSpPr>
            <a:spLocks noGrp="1"/>
          </p:cNvSpPr>
          <p:nvPr>
            <p:ph type="body" idx="1"/>
          </p:nvPr>
        </p:nvSpPr>
        <p:spPr>
          <a:xfrm>
            <a:off x="738189" y="1524000"/>
            <a:ext cx="10715625" cy="410641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endParaRPr lang="en-US"/>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250144408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Lst>
  <p:hf hdr="0" ftr="0" dt="0"/>
  <p:txStyles>
    <p:titleStyle>
      <a:lvl1pPr algn="l" defTabSz="457200" rtl="0" eaLnBrk="1" latinLnBrk="0" hangingPunct="1">
        <a:lnSpc>
          <a:spcPct val="90000"/>
        </a:lnSpc>
        <a:spcBef>
          <a:spcPct val="0"/>
        </a:spcBef>
        <a:buNone/>
        <a:defRPr sz="2800" b="0" i="0" kern="1200">
          <a:solidFill>
            <a:schemeClr val="tx2"/>
          </a:solidFill>
          <a:latin typeface="Franklin Gothic Medium" panose="020B0603020102020204" pitchFamily="34" charset="0"/>
          <a:ea typeface="+mj-ea"/>
          <a:cs typeface="Times New Roman" panose="02020603050405020304" pitchFamily="18" charset="0"/>
        </a:defRPr>
      </a:lvl1pPr>
    </p:titleStyle>
    <p:bodyStyle>
      <a:lvl1pPr marL="342900" indent="-347472" algn="l" defTabSz="457200" rtl="0" eaLnBrk="1" latinLnBrk="0" hangingPunct="1">
        <a:lnSpc>
          <a:spcPts val="2600"/>
        </a:lnSpc>
        <a:spcBef>
          <a:spcPts val="1000"/>
        </a:spcBef>
        <a:buClr>
          <a:schemeClr val="accent3">
            <a:lumMod val="75000"/>
          </a:schemeClr>
        </a:buClr>
        <a:buFont typeface="Arial" panose="020B0604020202020204" pitchFamily="34" charset="0"/>
        <a:buChar char="•"/>
        <a:defRPr sz="1800" b="0" i="0" kern="1200">
          <a:solidFill>
            <a:schemeClr val="tx1">
              <a:lumMod val="75000"/>
              <a:lumOff val="25000"/>
            </a:schemeClr>
          </a:solidFill>
          <a:latin typeface="Franklin Gothic Medium" panose="020B0603020102020204" pitchFamily="34" charset="0"/>
          <a:ea typeface="+mn-ea"/>
          <a:cs typeface="Times New Roman" panose="02020603050405020304" pitchFamily="18" charset="0"/>
        </a:defRPr>
      </a:lvl1pPr>
      <a:lvl2pPr marL="742950" indent="-285750" algn="l" defTabSz="457200" rtl="0" eaLnBrk="1" latinLnBrk="0" hangingPunct="1">
        <a:spcBef>
          <a:spcPts val="1000"/>
        </a:spcBef>
        <a:buClr>
          <a:schemeClr val="accent3">
            <a:lumMod val="75000"/>
          </a:schemeClr>
        </a:buClr>
        <a:buSzPct val="50000"/>
        <a:buFont typeface="Courier New" panose="02070309020205020404" pitchFamily="49" charset="0"/>
        <a:buChar char="o"/>
        <a:defRPr sz="1600" b="0" i="0" kern="1200">
          <a:solidFill>
            <a:schemeClr val="tx1">
              <a:lumMod val="75000"/>
              <a:lumOff val="25000"/>
            </a:schemeClr>
          </a:solidFill>
          <a:latin typeface="Franklin Gothic Medium" panose="020B0603020102020204" pitchFamily="34" charset="0"/>
          <a:ea typeface="+mn-ea"/>
          <a:cs typeface="Times New Roman" panose="02020603050405020304" pitchFamily="18" charset="0"/>
        </a:defRPr>
      </a:lvl2pPr>
      <a:lvl3pPr marL="1143000" indent="-228600" algn="l" defTabSz="457200" rtl="0" eaLnBrk="1" latinLnBrk="0" hangingPunct="1">
        <a:spcBef>
          <a:spcPts val="1000"/>
        </a:spcBef>
        <a:buFont typeface="Arial" panose="020B0604020202020204" pitchFamily="34" charset="0"/>
        <a:buChar char="•"/>
        <a:defRPr sz="1400" b="0" i="0" kern="1200">
          <a:solidFill>
            <a:schemeClr val="tx1">
              <a:lumMod val="75000"/>
              <a:lumOff val="25000"/>
            </a:schemeClr>
          </a:solidFill>
          <a:latin typeface="Franklin Gothic Medium" panose="020B0603020102020204" pitchFamily="34"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fema.gov/grants/mitigation/hazard-mitigation-assistance-guidance"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5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hyperlink" Target="https://www.fema.gov/flood-insurance/work-with-nfip/community-status-boo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hyperlink" Target="https://screeningtool.geoplatform.gov/en/"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hyperlink" Target="https://www.fema.gov/flood-insurance/work-with-nfip/community-status-boo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3" Type="http://schemas.openxmlformats.org/officeDocument/2006/relationships/hyperlink" Target="https://www.fema.gov/disaster/stafford-act"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169925-10CF-C54E-AE96-BA756BE38E05}"/>
              </a:ext>
            </a:extLst>
          </p:cNvPr>
          <p:cNvSpPr txBox="1"/>
          <p:nvPr/>
        </p:nvSpPr>
        <p:spPr>
          <a:xfrm>
            <a:off x="1454045" y="1785328"/>
            <a:ext cx="9878518" cy="2185214"/>
          </a:xfrm>
          <a:prstGeom prst="rect">
            <a:avLst/>
          </a:prstGeom>
          <a:noFill/>
        </p:spPr>
        <p:txBody>
          <a:bodyPr wrap="square" rtlCol="0">
            <a:spAutoFit/>
          </a:bodyPr>
          <a:lstStyle/>
          <a:p>
            <a:pPr algn="ctr"/>
            <a:r>
              <a:rPr lang="en-US" sz="3600" dirty="0">
                <a:solidFill>
                  <a:schemeClr val="bg1"/>
                </a:solidFill>
                <a:latin typeface="+mj-lt"/>
              </a:rPr>
              <a:t>Building Resilient Infrastructure and Communities (BRIC) and Flood Mitigation Assistance (FMA) Overview</a:t>
            </a:r>
          </a:p>
          <a:p>
            <a:pPr algn="ctr"/>
            <a:endParaRPr lang="en-US" sz="2800" dirty="0">
              <a:solidFill>
                <a:schemeClr val="bg1"/>
              </a:solidFill>
              <a:latin typeface="+mj-lt"/>
            </a:endParaRPr>
          </a:p>
        </p:txBody>
      </p:sp>
      <p:grpSp>
        <p:nvGrpSpPr>
          <p:cNvPr id="2" name="Group 2">
            <a:extLst>
              <a:ext uri="{FF2B5EF4-FFF2-40B4-BE49-F238E27FC236}">
                <a16:creationId xmlns:a16="http://schemas.microsoft.com/office/drawing/2014/main" id="{656EE64B-21E9-03D4-42D0-70548D78B678}"/>
              </a:ext>
            </a:extLst>
          </p:cNvPr>
          <p:cNvGrpSpPr>
            <a:grpSpLocks/>
          </p:cNvGrpSpPr>
          <p:nvPr/>
        </p:nvGrpSpPr>
        <p:grpSpPr bwMode="auto">
          <a:xfrm>
            <a:off x="9218951" y="5072672"/>
            <a:ext cx="2645057" cy="1650416"/>
            <a:chOff x="105374333" y="110159847"/>
            <a:chExt cx="6602783" cy="4079781"/>
          </a:xfrm>
        </p:grpSpPr>
        <p:sp>
          <p:nvSpPr>
            <p:cNvPr id="3" name="Oval 3">
              <a:extLst>
                <a:ext uri="{FF2B5EF4-FFF2-40B4-BE49-F238E27FC236}">
                  <a16:creationId xmlns:a16="http://schemas.microsoft.com/office/drawing/2014/main" id="{46ECA607-E7BF-1C52-FFF7-08D9C3CC843F}"/>
                </a:ext>
              </a:extLst>
            </p:cNvPr>
            <p:cNvSpPr>
              <a:spLocks noChangeArrowheads="1"/>
            </p:cNvSpPr>
            <p:nvPr/>
          </p:nvSpPr>
          <p:spPr bwMode="auto">
            <a:xfrm>
              <a:off x="106371018" y="111350502"/>
              <a:ext cx="2221416" cy="2213982"/>
            </a:xfrm>
            <a:prstGeom prst="ellipse">
              <a:avLst/>
            </a:prstGeom>
            <a:solidFill>
              <a:srgbClr val="FFFFFF"/>
            </a:solidFill>
            <a:ln w="9525" algn="in">
              <a:noFill/>
              <a:round/>
              <a:headEnd/>
              <a:tailEnd/>
            </a:ln>
            <a:effectLst/>
          </p:spPr>
          <p:txBody>
            <a:bodyPr vert="horz" wrap="square" lIns="36576" tIns="36576" rIns="36576" bIns="36576" numCol="1" anchor="t" anchorCtr="0" compatLnSpc="1">
              <a:prstTxWarp prst="textNoShape">
                <a:avLst/>
              </a:prstTxWarp>
            </a:bodyPr>
            <a:lstStyle/>
            <a:p>
              <a:endParaRPr lang="en-US" sz="1800"/>
            </a:p>
          </p:txBody>
        </p:sp>
        <p:pic>
          <p:nvPicPr>
            <p:cNvPr id="6" name="Picture 4" descr="Hi_Rez_OEM_Logo">
              <a:extLst>
                <a:ext uri="{FF2B5EF4-FFF2-40B4-BE49-F238E27FC236}">
                  <a16:creationId xmlns:a16="http://schemas.microsoft.com/office/drawing/2014/main" id="{8DFF5FAE-2F98-070D-5EFA-A3AEA9C04AA2}"/>
                </a:ext>
              </a:extLst>
            </p:cNvPr>
            <p:cNvPicPr>
              <a:picLocks noChangeAspect="1" noChangeArrowheads="1"/>
            </p:cNvPicPr>
            <p:nvPr/>
          </p:nvPicPr>
          <p:blipFill>
            <a:blip r:embed="rId2" cstate="screen"/>
            <a:stretch>
              <a:fillRect/>
            </a:stretch>
          </p:blipFill>
          <p:spPr bwMode="auto">
            <a:xfrm>
              <a:off x="105374333" y="110159847"/>
              <a:ext cx="6602783" cy="4079781"/>
            </a:xfrm>
            <a:prstGeom prst="rect">
              <a:avLst/>
            </a:prstGeom>
            <a:noFill/>
            <a:ln w="9525" algn="in">
              <a:noFill/>
              <a:miter lim="800000"/>
              <a:headEnd/>
              <a:tailEnd/>
            </a:ln>
            <a:effectLst/>
          </p:spPr>
        </p:pic>
      </p:grpSp>
    </p:spTree>
    <p:extLst>
      <p:ext uri="{BB962C8B-B14F-4D97-AF65-F5344CB8AC3E}">
        <p14:creationId xmlns:p14="http://schemas.microsoft.com/office/powerpoint/2010/main" val="2560353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C800-7325-9149-BA8A-D731BE089377}"/>
              </a:ext>
            </a:extLst>
          </p:cNvPr>
          <p:cNvSpPr>
            <a:spLocks noGrp="1"/>
          </p:cNvSpPr>
          <p:nvPr>
            <p:ph type="title"/>
          </p:nvPr>
        </p:nvSpPr>
        <p:spPr>
          <a:xfrm>
            <a:off x="609600" y="209826"/>
            <a:ext cx="10972800" cy="956244"/>
          </a:xfrm>
        </p:spPr>
        <p:txBody>
          <a:bodyPr>
            <a:normAutofit/>
          </a:bodyPr>
          <a:lstStyle/>
          <a:p>
            <a:r>
              <a:rPr lang="en-US" dirty="0"/>
              <a:t>Contact Info </a:t>
            </a:r>
          </a:p>
        </p:txBody>
      </p:sp>
      <p:sp>
        <p:nvSpPr>
          <p:cNvPr id="3" name="Content Placeholder 2">
            <a:extLst>
              <a:ext uri="{FF2B5EF4-FFF2-40B4-BE49-F238E27FC236}">
                <a16:creationId xmlns:a16="http://schemas.microsoft.com/office/drawing/2014/main" id="{0DFD6E58-735D-D04D-A40C-4A39A0B80D3A}"/>
              </a:ext>
            </a:extLst>
          </p:cNvPr>
          <p:cNvSpPr>
            <a:spLocks noGrp="1"/>
          </p:cNvSpPr>
          <p:nvPr>
            <p:ph sz="half" idx="1"/>
          </p:nvPr>
        </p:nvSpPr>
        <p:spPr>
          <a:xfrm>
            <a:off x="745577" y="1560274"/>
            <a:ext cx="4500980" cy="1502673"/>
          </a:xfrm>
          <a:ln w="38100">
            <a:solidFill>
              <a:schemeClr val="tx2">
                <a:lumMod val="50000"/>
              </a:schemeClr>
            </a:solidFill>
          </a:ln>
        </p:spPr>
        <p:txBody>
          <a:bodyPr>
            <a:noAutofit/>
          </a:bodyPr>
          <a:lstStyle/>
          <a:p>
            <a:pPr marL="0" indent="0">
              <a:lnSpc>
                <a:spcPct val="90000"/>
              </a:lnSpc>
              <a:buNone/>
            </a:pPr>
            <a:r>
              <a:rPr lang="en-US" sz="1800" b="1" dirty="0"/>
              <a:t>Annie Mack Vest, CFM</a:t>
            </a:r>
          </a:p>
          <a:p>
            <a:pPr marL="0" indent="0">
              <a:lnSpc>
                <a:spcPct val="90000"/>
              </a:lnSpc>
              <a:buNone/>
            </a:pPr>
            <a:r>
              <a:rPr lang="en-US" sz="1800" dirty="0"/>
              <a:t>Executive Director</a:t>
            </a:r>
          </a:p>
          <a:p>
            <a:pPr marL="0" indent="0">
              <a:lnSpc>
                <a:spcPct val="90000"/>
              </a:lnSpc>
              <a:buNone/>
            </a:pPr>
            <a:r>
              <a:rPr lang="en-US" sz="1800" dirty="0"/>
              <a:t>Oklahoma Emergency Management</a:t>
            </a:r>
          </a:p>
          <a:p>
            <a:pPr marL="0" indent="0">
              <a:lnSpc>
                <a:spcPct val="90000"/>
              </a:lnSpc>
              <a:buNone/>
            </a:pPr>
            <a:r>
              <a:rPr lang="en-US" sz="1800" dirty="0" err="1"/>
              <a:t>annie.vest@oem.ok.gov</a:t>
            </a:r>
            <a:endParaRPr lang="en-US" sz="1800" dirty="0"/>
          </a:p>
        </p:txBody>
      </p:sp>
      <p:sp>
        <p:nvSpPr>
          <p:cNvPr id="4" name="Content Placeholder 2">
            <a:extLst>
              <a:ext uri="{FF2B5EF4-FFF2-40B4-BE49-F238E27FC236}">
                <a16:creationId xmlns:a16="http://schemas.microsoft.com/office/drawing/2014/main" id="{F14675EF-E20A-5D48-0CE5-5E995ED09A4D}"/>
              </a:ext>
            </a:extLst>
          </p:cNvPr>
          <p:cNvSpPr txBox="1">
            <a:spLocks/>
          </p:cNvSpPr>
          <p:nvPr/>
        </p:nvSpPr>
        <p:spPr>
          <a:xfrm>
            <a:off x="745577" y="3429000"/>
            <a:ext cx="4500979" cy="1728774"/>
          </a:xfrm>
          <a:prstGeom prst="rect">
            <a:avLst/>
          </a:prstGeom>
          <a:ln w="38100">
            <a:solidFill>
              <a:schemeClr val="tx2">
                <a:lumMod val="50000"/>
              </a:schemeClr>
            </a:solidFill>
          </a:ln>
        </p:spPr>
        <p:txBody>
          <a:bodyPr vert="horz" lIns="91440" tIns="45720" rIns="91440" bIns="45720" rtlCol="0">
            <a:noAutofit/>
          </a:bodyPr>
          <a:lstStyle>
            <a:lvl1pPr marL="342900" indent="-342900" algn="l" defTabSz="914400" rtl="0" eaLnBrk="1" latinLnBrk="0" hangingPunct="1">
              <a:spcBef>
                <a:spcPct val="20000"/>
              </a:spcBef>
              <a:spcAft>
                <a:spcPts val="600"/>
              </a:spcAft>
              <a:buFont typeface="Wingdings" pitchFamily="2" charset="2"/>
              <a:buChar char="§"/>
              <a:defRPr sz="2800" kern="1200">
                <a:solidFill>
                  <a:schemeClr val="tx1"/>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spcAft>
                <a:spcPts val="600"/>
              </a:spcAft>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spcAft>
                <a:spcPts val="60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90000"/>
              </a:lnSpc>
              <a:buFont typeface="Wingdings" pitchFamily="2" charset="2"/>
              <a:buNone/>
            </a:pPr>
            <a:r>
              <a:rPr lang="en-US" sz="1800" b="1" dirty="0"/>
              <a:t>Michael D’Arcy</a:t>
            </a:r>
          </a:p>
          <a:p>
            <a:pPr marL="0" indent="0">
              <a:lnSpc>
                <a:spcPct val="90000"/>
              </a:lnSpc>
              <a:buFont typeface="Wingdings" pitchFamily="2" charset="2"/>
              <a:buNone/>
            </a:pPr>
            <a:r>
              <a:rPr lang="en-US" sz="1800" dirty="0"/>
              <a:t>Resilience Division Manager/State Hazard Mitigation Officer</a:t>
            </a:r>
          </a:p>
          <a:p>
            <a:pPr marL="0" indent="0">
              <a:lnSpc>
                <a:spcPct val="90000"/>
              </a:lnSpc>
              <a:buFont typeface="Wingdings" pitchFamily="2" charset="2"/>
              <a:buNone/>
            </a:pPr>
            <a:r>
              <a:rPr lang="en-US" sz="1800" dirty="0"/>
              <a:t>Oklahoma Emergency Management</a:t>
            </a:r>
          </a:p>
          <a:p>
            <a:pPr marL="0" indent="0">
              <a:lnSpc>
                <a:spcPct val="90000"/>
              </a:lnSpc>
              <a:buFont typeface="Wingdings" pitchFamily="2" charset="2"/>
              <a:buNone/>
            </a:pPr>
            <a:r>
              <a:rPr lang="en-US" sz="1800" dirty="0" err="1"/>
              <a:t>Michael.darcy@oem.ok.gov</a:t>
            </a:r>
            <a:endParaRPr lang="en-US" sz="1800" dirty="0"/>
          </a:p>
        </p:txBody>
      </p:sp>
    </p:spTree>
    <p:extLst>
      <p:ext uri="{BB962C8B-B14F-4D97-AF65-F5344CB8AC3E}">
        <p14:creationId xmlns:p14="http://schemas.microsoft.com/office/powerpoint/2010/main" val="2669686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A8BD6-8F7C-43C3-B0CD-4E9C878A0892}"/>
              </a:ext>
            </a:extLst>
          </p:cNvPr>
          <p:cNvSpPr>
            <a:spLocks noGrp="1"/>
          </p:cNvSpPr>
          <p:nvPr>
            <p:ph type="title"/>
          </p:nvPr>
        </p:nvSpPr>
        <p:spPr/>
        <p:txBody>
          <a:bodyPr/>
          <a:lstStyle/>
          <a:p>
            <a:r>
              <a:rPr lang="en-US"/>
              <a:t>Building Resilient Infrastructure and Communities (BRIC) Program</a:t>
            </a:r>
          </a:p>
        </p:txBody>
      </p:sp>
      <p:sp>
        <p:nvSpPr>
          <p:cNvPr id="3" name="Text Placeholder 2"/>
          <p:cNvSpPr>
            <a:spLocks noGrp="1"/>
          </p:cNvSpPr>
          <p:nvPr>
            <p:ph type="body" sz="quarter" idx="10"/>
          </p:nvPr>
        </p:nvSpPr>
        <p:spPr/>
        <p:txBody>
          <a:bodyPr vert="horz" lIns="0" tIns="0" rIns="0" bIns="0" rtlCol="0" anchor="t">
            <a:normAutofit/>
          </a:bodyPr>
          <a:lstStyle/>
          <a:p>
            <a:pPr>
              <a:lnSpc>
                <a:spcPct val="169030"/>
              </a:lnSpc>
            </a:pPr>
            <a:r>
              <a:rPr lang="en-US">
                <a:latin typeface="+mj-lt"/>
                <a:cs typeface="Arial" panose="020B0604020202020204" pitchFamily="34" charset="0"/>
              </a:rPr>
              <a:t>August 7, 2024</a:t>
            </a:r>
            <a:endParaRPr lang="en-US"/>
          </a:p>
        </p:txBody>
      </p:sp>
      <p:sp>
        <p:nvSpPr>
          <p:cNvPr id="4" name="Text Placeholder 2">
            <a:extLst>
              <a:ext uri="{FF2B5EF4-FFF2-40B4-BE49-F238E27FC236}">
                <a16:creationId xmlns:a16="http://schemas.microsoft.com/office/drawing/2014/main" id="{4AC60B4B-9AC5-154C-AF2F-18D3AA191EB8}"/>
              </a:ext>
            </a:extLst>
          </p:cNvPr>
          <p:cNvSpPr txBox="1">
            <a:spLocks/>
          </p:cNvSpPr>
          <p:nvPr/>
        </p:nvSpPr>
        <p:spPr>
          <a:xfrm>
            <a:off x="738189" y="6305057"/>
            <a:ext cx="10708748" cy="407928"/>
          </a:xfrm>
          <a:prstGeom prst="rect">
            <a:avLst/>
          </a:prstGeom>
        </p:spPr>
        <p:txBody>
          <a:bodyPr vert="horz" lIns="0" tIns="0" rIns="0" bIns="0" rtlCol="0" anchor="t">
            <a:normAutofit fontScale="85000" lnSpcReduction="20000"/>
          </a:bodyPr>
          <a:lstStyle>
            <a:lvl1pPr marL="0" indent="0" algn="l" defTabSz="457200" rtl="0" eaLnBrk="1" latinLnBrk="0" hangingPunct="1">
              <a:lnSpc>
                <a:spcPts val="2600"/>
              </a:lnSpc>
              <a:spcBef>
                <a:spcPts val="1000"/>
              </a:spcBef>
              <a:buClr>
                <a:schemeClr val="accent3">
                  <a:lumMod val="75000"/>
                </a:schemeClr>
              </a:buClr>
              <a:buFont typeface="Arial" panose="020B0604020202020204" pitchFamily="34" charset="0"/>
              <a:buNone/>
              <a:defRPr sz="2400" b="0" i="0" kern="1200">
                <a:solidFill>
                  <a:schemeClr val="bg1"/>
                </a:solidFill>
                <a:latin typeface="Franklin Gothic Medium" panose="020B0603020102020204" pitchFamily="34" charset="0"/>
                <a:ea typeface="+mn-ea"/>
                <a:cs typeface="Times New Roman" panose="02020603050405020304" pitchFamily="18" charset="0"/>
              </a:defRPr>
            </a:lvl1pPr>
            <a:lvl2pPr marL="742950" indent="-285750" algn="l" defTabSz="457200" rtl="0" eaLnBrk="1" latinLnBrk="0" hangingPunct="1">
              <a:spcBef>
                <a:spcPts val="1000"/>
              </a:spcBef>
              <a:buClr>
                <a:schemeClr val="accent3">
                  <a:lumMod val="75000"/>
                </a:schemeClr>
              </a:buClr>
              <a:buSzPct val="50000"/>
              <a:buFont typeface="Courier New" panose="02070309020205020404" pitchFamily="49" charset="0"/>
              <a:buChar char="o"/>
              <a:defRPr sz="1600" b="0" i="0" kern="1200">
                <a:solidFill>
                  <a:schemeClr val="tx1">
                    <a:lumMod val="75000"/>
                    <a:lumOff val="25000"/>
                  </a:schemeClr>
                </a:solidFill>
                <a:latin typeface="Franklin Gothic Medium" panose="020B0603020102020204" pitchFamily="34" charset="0"/>
                <a:ea typeface="+mn-ea"/>
                <a:cs typeface="Times New Roman" panose="02020603050405020304" pitchFamily="18" charset="0"/>
              </a:defRPr>
            </a:lvl2pPr>
            <a:lvl3pPr marL="1143000" indent="-228600" algn="l" defTabSz="457200" rtl="0" eaLnBrk="1" latinLnBrk="0" hangingPunct="1">
              <a:spcBef>
                <a:spcPts val="1000"/>
              </a:spcBef>
              <a:buFont typeface="Arial" panose="020B0604020202020204" pitchFamily="34" charset="0"/>
              <a:buChar char="•"/>
              <a:defRPr sz="1400" b="0" i="0" kern="1200">
                <a:solidFill>
                  <a:schemeClr val="tx1">
                    <a:lumMod val="75000"/>
                    <a:lumOff val="25000"/>
                  </a:schemeClr>
                </a:solidFill>
                <a:latin typeface="Franklin Gothic Medium" panose="020B0603020102020204" pitchFamily="34"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225374"/>
              </a:lnSpc>
            </a:pPr>
            <a:r>
              <a:rPr lang="en-US" sz="1800">
                <a:latin typeface="Arial" panose="020B0604020202020204" pitchFamily="34" charset="0"/>
                <a:cs typeface="Arial" panose="020B0604020202020204" pitchFamily="34" charset="0"/>
              </a:rPr>
              <a:t>Photo of Memphis, Tennessee</a:t>
            </a:r>
            <a:endParaRPr lang="en-US"/>
          </a:p>
        </p:txBody>
      </p:sp>
    </p:spTree>
    <p:extLst>
      <p:ext uri="{BB962C8B-B14F-4D97-AF65-F5344CB8AC3E}">
        <p14:creationId xmlns:p14="http://schemas.microsoft.com/office/powerpoint/2010/main" val="3765048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C68564-03BC-011E-2D90-FDBDE9DDF750}"/>
              </a:ext>
            </a:extLst>
          </p:cNvPr>
          <p:cNvSpPr>
            <a:spLocks noGrp="1"/>
          </p:cNvSpPr>
          <p:nvPr>
            <p:ph type="sldNum" sz="quarter" idx="14"/>
          </p:nvPr>
        </p:nvSpPr>
        <p:spPr/>
        <p:txBody>
          <a:bodyPr/>
          <a:lstStyle/>
          <a:p>
            <a:fld id="{8FCC257D-A786-9244-9E17-CE618C8B9275}" type="slidenum">
              <a:rPr lang="en-US" smtClean="0"/>
              <a:pPr/>
              <a:t>12</a:t>
            </a:fld>
            <a:endParaRPr lang="en-US"/>
          </a:p>
        </p:txBody>
      </p:sp>
      <p:sp>
        <p:nvSpPr>
          <p:cNvPr id="6" name="Footer Placeholder 5">
            <a:extLst>
              <a:ext uri="{FF2B5EF4-FFF2-40B4-BE49-F238E27FC236}">
                <a16:creationId xmlns:a16="http://schemas.microsoft.com/office/drawing/2014/main" id="{25A702D3-0B05-C039-60F5-C5A884200D84}"/>
              </a:ext>
            </a:extLst>
          </p:cNvPr>
          <p:cNvSpPr>
            <a:spLocks noGrp="1"/>
          </p:cNvSpPr>
          <p:nvPr>
            <p:ph type="ftr" sz="quarter" idx="11"/>
          </p:nvPr>
        </p:nvSpPr>
        <p:spPr/>
        <p:txBody>
          <a:bodyPr/>
          <a:lstStyle/>
          <a:p>
            <a:r>
              <a:rPr lang="en-US"/>
              <a:t>Federal Emergency Management Agency</a:t>
            </a:r>
          </a:p>
        </p:txBody>
      </p:sp>
      <p:sp>
        <p:nvSpPr>
          <p:cNvPr id="7" name="object 5">
            <a:extLst>
              <a:ext uri="{FF2B5EF4-FFF2-40B4-BE49-F238E27FC236}">
                <a16:creationId xmlns:a16="http://schemas.microsoft.com/office/drawing/2014/main" id="{2653B056-EF49-2728-560F-D13684FFA4C6}"/>
              </a:ext>
            </a:extLst>
          </p:cNvPr>
          <p:cNvSpPr txBox="1"/>
          <p:nvPr/>
        </p:nvSpPr>
        <p:spPr>
          <a:xfrm>
            <a:off x="391886" y="2448357"/>
            <a:ext cx="5370529" cy="781624"/>
          </a:xfrm>
          <a:prstGeom prst="rect">
            <a:avLst/>
          </a:prstGeom>
        </p:spPr>
        <p:txBody>
          <a:bodyPr vert="horz" wrap="square" lIns="0" tIns="12065" rIns="0" bIns="0" rtlCol="0" anchor="t">
            <a:spAutoFit/>
          </a:bodyPr>
          <a:lstStyle/>
          <a:p>
            <a:pPr marL="12700">
              <a:lnSpc>
                <a:spcPct val="100000"/>
              </a:lnSpc>
              <a:spcBef>
                <a:spcPts val="95"/>
              </a:spcBef>
            </a:pPr>
            <a:r>
              <a:rPr lang="en-US" sz="2500" b="1" spc="-25">
                <a:solidFill>
                  <a:srgbClr val="005187"/>
                </a:solidFill>
                <a:latin typeface="Franklin Gothic Book"/>
                <a:cs typeface="Arial"/>
              </a:rPr>
              <a:t>Building Resilient Infrastructure and Communities (BRIC)</a:t>
            </a:r>
            <a:r>
              <a:rPr lang="en-US" sz="2500" b="1" spc="-5">
                <a:solidFill>
                  <a:srgbClr val="005187"/>
                </a:solidFill>
                <a:latin typeface="Franklin Gothic Book"/>
                <a:cs typeface="Arial"/>
              </a:rPr>
              <a:t> Guiding</a:t>
            </a:r>
            <a:r>
              <a:rPr lang="en-US" sz="2500" b="1" spc="-30">
                <a:solidFill>
                  <a:srgbClr val="005187"/>
                </a:solidFill>
                <a:latin typeface="Franklin Gothic Book"/>
                <a:cs typeface="Arial"/>
              </a:rPr>
              <a:t> </a:t>
            </a:r>
            <a:r>
              <a:rPr lang="en-US" sz="2500" b="1" spc="-5">
                <a:solidFill>
                  <a:srgbClr val="005187"/>
                </a:solidFill>
                <a:latin typeface="Franklin Gothic Book"/>
                <a:cs typeface="Arial"/>
              </a:rPr>
              <a:t>Principles</a:t>
            </a:r>
            <a:endParaRPr lang="en-US" sz="2500">
              <a:latin typeface="Franklin Gothic Book"/>
              <a:cs typeface="Arial"/>
            </a:endParaRPr>
          </a:p>
        </p:txBody>
      </p:sp>
      <p:sp>
        <p:nvSpPr>
          <p:cNvPr id="8" name="Rounded Rectangle 20">
            <a:extLst>
              <a:ext uri="{FF2B5EF4-FFF2-40B4-BE49-F238E27FC236}">
                <a16:creationId xmlns:a16="http://schemas.microsoft.com/office/drawing/2014/main" id="{DA9CA5F2-CAA2-9060-AA89-E3BCD3C09FD6}"/>
              </a:ext>
            </a:extLst>
          </p:cNvPr>
          <p:cNvSpPr/>
          <p:nvPr/>
        </p:nvSpPr>
        <p:spPr>
          <a:xfrm>
            <a:off x="7025133" y="4926216"/>
            <a:ext cx="4543290" cy="64008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ounded Rectangle 20">
            <a:extLst>
              <a:ext uri="{FF2B5EF4-FFF2-40B4-BE49-F238E27FC236}">
                <a16:creationId xmlns:a16="http://schemas.microsoft.com/office/drawing/2014/main" id="{8ECD8387-5FA7-C01F-F5DE-0AAFED212700}"/>
              </a:ext>
            </a:extLst>
          </p:cNvPr>
          <p:cNvSpPr/>
          <p:nvPr/>
        </p:nvSpPr>
        <p:spPr>
          <a:xfrm>
            <a:off x="7039111" y="4112244"/>
            <a:ext cx="4543290" cy="64008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ounded Rectangle 20">
            <a:extLst>
              <a:ext uri="{FF2B5EF4-FFF2-40B4-BE49-F238E27FC236}">
                <a16:creationId xmlns:a16="http://schemas.microsoft.com/office/drawing/2014/main" id="{10AE544E-E572-2E12-FFB8-D24492BCEE75}"/>
              </a:ext>
            </a:extLst>
          </p:cNvPr>
          <p:cNvSpPr/>
          <p:nvPr/>
        </p:nvSpPr>
        <p:spPr>
          <a:xfrm>
            <a:off x="7025133" y="3273571"/>
            <a:ext cx="4543290" cy="64008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ounded Rectangle 20">
            <a:extLst>
              <a:ext uri="{FF2B5EF4-FFF2-40B4-BE49-F238E27FC236}">
                <a16:creationId xmlns:a16="http://schemas.microsoft.com/office/drawing/2014/main" id="{96AEEFAD-3602-865C-F03A-AA75C5BD3C3E}"/>
              </a:ext>
            </a:extLst>
          </p:cNvPr>
          <p:cNvSpPr/>
          <p:nvPr/>
        </p:nvSpPr>
        <p:spPr>
          <a:xfrm>
            <a:off x="7025133" y="2434898"/>
            <a:ext cx="4543290" cy="64008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ounded Rectangle 20">
            <a:extLst>
              <a:ext uri="{FF2B5EF4-FFF2-40B4-BE49-F238E27FC236}">
                <a16:creationId xmlns:a16="http://schemas.microsoft.com/office/drawing/2014/main" id="{86767E12-1A14-17C2-4C0F-23D72FDF6190}"/>
              </a:ext>
            </a:extLst>
          </p:cNvPr>
          <p:cNvSpPr/>
          <p:nvPr/>
        </p:nvSpPr>
        <p:spPr>
          <a:xfrm>
            <a:off x="7025133" y="1665684"/>
            <a:ext cx="4543290" cy="64008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48CA3675-F3C1-7834-C47A-9E5EA53EC59D}"/>
              </a:ext>
            </a:extLst>
          </p:cNvPr>
          <p:cNvSpPr/>
          <p:nvPr/>
        </p:nvSpPr>
        <p:spPr>
          <a:xfrm>
            <a:off x="7025133" y="886898"/>
            <a:ext cx="4543290" cy="64008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696B6F57-65FE-E54E-FDFE-36AFC38CA59C}"/>
              </a:ext>
            </a:extLst>
          </p:cNvPr>
          <p:cNvSpPr/>
          <p:nvPr/>
        </p:nvSpPr>
        <p:spPr>
          <a:xfrm>
            <a:off x="7177824" y="911250"/>
            <a:ext cx="590550" cy="590550"/>
          </a:xfrm>
          <a:prstGeom prst="ellipse">
            <a:avLst/>
          </a:prstGeom>
          <a:solidFill>
            <a:srgbClr val="1E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1ECF8E06-26A2-0C8E-6948-59A7043C3E72}"/>
              </a:ext>
            </a:extLst>
          </p:cNvPr>
          <p:cNvSpPr/>
          <p:nvPr/>
        </p:nvSpPr>
        <p:spPr>
          <a:xfrm>
            <a:off x="7177448" y="1697095"/>
            <a:ext cx="590550" cy="590550"/>
          </a:xfrm>
          <a:prstGeom prst="ellipse">
            <a:avLst/>
          </a:prstGeom>
          <a:solidFill>
            <a:srgbClr val="1E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F484BE3F-C383-86B1-FE94-754386AA2B28}"/>
              </a:ext>
            </a:extLst>
          </p:cNvPr>
          <p:cNvSpPr/>
          <p:nvPr/>
        </p:nvSpPr>
        <p:spPr>
          <a:xfrm>
            <a:off x="7170280" y="2501030"/>
            <a:ext cx="590550" cy="583274"/>
          </a:xfrm>
          <a:prstGeom prst="ellipse">
            <a:avLst/>
          </a:prstGeom>
          <a:solidFill>
            <a:srgbClr val="1E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7F2541FB-78F4-66A3-44EF-0B7EF27C0FBD}"/>
              </a:ext>
            </a:extLst>
          </p:cNvPr>
          <p:cNvSpPr/>
          <p:nvPr/>
        </p:nvSpPr>
        <p:spPr>
          <a:xfrm>
            <a:off x="7159535" y="4129633"/>
            <a:ext cx="590550" cy="590550"/>
          </a:xfrm>
          <a:prstGeom prst="ellipse">
            <a:avLst/>
          </a:prstGeom>
          <a:solidFill>
            <a:srgbClr val="1E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8" name="Freeform 731">
            <a:extLst>
              <a:ext uri="{FF2B5EF4-FFF2-40B4-BE49-F238E27FC236}">
                <a16:creationId xmlns:a16="http://schemas.microsoft.com/office/drawing/2014/main" id="{56CB330E-65B1-36C0-8418-48ABCD5EA5AD}"/>
              </a:ext>
            </a:extLst>
          </p:cNvPr>
          <p:cNvSpPr>
            <a:spLocks noChangeArrowheads="1"/>
          </p:cNvSpPr>
          <p:nvPr/>
        </p:nvSpPr>
        <p:spPr bwMode="auto">
          <a:xfrm>
            <a:off x="7334992" y="5076234"/>
            <a:ext cx="308025" cy="323427"/>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endParaRPr lang="en-US" sz="1000">
              <a:latin typeface="Arial" panose="020B0604020202020204" pitchFamily="34" charset="0"/>
              <a:cs typeface="Arial" panose="020B0604020202020204" pitchFamily="34" charset="0"/>
            </a:endParaRPr>
          </a:p>
        </p:txBody>
      </p:sp>
      <p:sp>
        <p:nvSpPr>
          <p:cNvPr id="19" name="Subtitle 2">
            <a:extLst>
              <a:ext uri="{FF2B5EF4-FFF2-40B4-BE49-F238E27FC236}">
                <a16:creationId xmlns:a16="http://schemas.microsoft.com/office/drawing/2014/main" id="{2DDA84F0-7DA4-E6E5-85FF-F019022F2FEC}"/>
              </a:ext>
            </a:extLst>
          </p:cNvPr>
          <p:cNvSpPr txBox="1">
            <a:spLocks/>
          </p:cNvSpPr>
          <p:nvPr/>
        </p:nvSpPr>
        <p:spPr>
          <a:xfrm>
            <a:off x="7971255" y="976104"/>
            <a:ext cx="3495076" cy="51482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lvl="1" algn="l">
              <a:lnSpc>
                <a:spcPct val="74786"/>
              </a:lnSpc>
              <a:spcAft>
                <a:spcPts val="2400"/>
              </a:spcAft>
            </a:pPr>
            <a:r>
              <a:rPr lang="en-US" sz="2000">
                <a:solidFill>
                  <a:schemeClr val="tx1"/>
                </a:solidFill>
                <a:latin typeface="Franklin Gothic Book"/>
                <a:cs typeface="Arial"/>
              </a:rPr>
              <a:t>Support Community Capability &amp; Capacity Building</a:t>
            </a:r>
            <a:endParaRPr lang="en-US"/>
          </a:p>
        </p:txBody>
      </p:sp>
      <p:sp>
        <p:nvSpPr>
          <p:cNvPr id="20" name="Subtitle 2">
            <a:extLst>
              <a:ext uri="{FF2B5EF4-FFF2-40B4-BE49-F238E27FC236}">
                <a16:creationId xmlns:a16="http://schemas.microsoft.com/office/drawing/2014/main" id="{2E8F9F78-8D19-0263-78C4-0F857C961354}"/>
              </a:ext>
            </a:extLst>
          </p:cNvPr>
          <p:cNvSpPr txBox="1">
            <a:spLocks/>
          </p:cNvSpPr>
          <p:nvPr/>
        </p:nvSpPr>
        <p:spPr>
          <a:xfrm>
            <a:off x="7969231" y="1757544"/>
            <a:ext cx="3495076" cy="51482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74786"/>
              </a:lnSpc>
            </a:pPr>
            <a:r>
              <a:rPr lang="en-US" sz="2000">
                <a:solidFill>
                  <a:schemeClr val="tx1"/>
                </a:solidFill>
                <a:latin typeface="Franklin Gothic Book"/>
                <a:ea typeface="Lato Light"/>
                <a:cs typeface="Arial"/>
              </a:rPr>
              <a:t>Encourage and Enable Innovation</a:t>
            </a:r>
            <a:endParaRPr lang="en-US"/>
          </a:p>
        </p:txBody>
      </p:sp>
      <p:sp>
        <p:nvSpPr>
          <p:cNvPr id="21" name="Subtitle 2">
            <a:extLst>
              <a:ext uri="{FF2B5EF4-FFF2-40B4-BE49-F238E27FC236}">
                <a16:creationId xmlns:a16="http://schemas.microsoft.com/office/drawing/2014/main" id="{899C94FF-BC74-3958-6E0E-DB76735354A2}"/>
              </a:ext>
            </a:extLst>
          </p:cNvPr>
          <p:cNvSpPr txBox="1">
            <a:spLocks/>
          </p:cNvSpPr>
          <p:nvPr/>
        </p:nvSpPr>
        <p:spPr>
          <a:xfrm>
            <a:off x="7971255" y="2663847"/>
            <a:ext cx="3495076" cy="28398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74786"/>
              </a:lnSpc>
            </a:pPr>
            <a:r>
              <a:rPr lang="en-US" sz="2000">
                <a:solidFill>
                  <a:schemeClr val="tx1"/>
                </a:solidFill>
                <a:latin typeface="Franklin Gothic Book"/>
                <a:ea typeface="Lato Light"/>
                <a:cs typeface="Arial"/>
              </a:rPr>
              <a:t>Promote Partnerships</a:t>
            </a:r>
            <a:endParaRPr lang="en-US"/>
          </a:p>
        </p:txBody>
      </p:sp>
      <p:sp>
        <p:nvSpPr>
          <p:cNvPr id="22" name="Subtitle 2">
            <a:extLst>
              <a:ext uri="{FF2B5EF4-FFF2-40B4-BE49-F238E27FC236}">
                <a16:creationId xmlns:a16="http://schemas.microsoft.com/office/drawing/2014/main" id="{55FABA8F-01F4-2BD0-D514-805D383AF522}"/>
              </a:ext>
            </a:extLst>
          </p:cNvPr>
          <p:cNvSpPr txBox="1">
            <a:spLocks/>
          </p:cNvSpPr>
          <p:nvPr/>
        </p:nvSpPr>
        <p:spPr>
          <a:xfrm>
            <a:off x="7969231" y="3354169"/>
            <a:ext cx="3495072" cy="51482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74786"/>
              </a:lnSpc>
            </a:pPr>
            <a:r>
              <a:rPr lang="en-US" sz="2000">
                <a:solidFill>
                  <a:schemeClr val="tx1"/>
                </a:solidFill>
                <a:latin typeface="Franklin Gothic Book"/>
                <a:cs typeface="Arial"/>
              </a:rPr>
              <a:t>Enable Large Infrastructure Projects</a:t>
            </a:r>
            <a:endParaRPr lang="en-US"/>
          </a:p>
        </p:txBody>
      </p:sp>
      <p:sp>
        <p:nvSpPr>
          <p:cNvPr id="23" name="Subtitle 2">
            <a:extLst>
              <a:ext uri="{FF2B5EF4-FFF2-40B4-BE49-F238E27FC236}">
                <a16:creationId xmlns:a16="http://schemas.microsoft.com/office/drawing/2014/main" id="{4404A1FE-B7DF-C9D6-57F7-275EED4325D2}"/>
              </a:ext>
            </a:extLst>
          </p:cNvPr>
          <p:cNvSpPr txBox="1">
            <a:spLocks/>
          </p:cNvSpPr>
          <p:nvPr/>
        </p:nvSpPr>
        <p:spPr>
          <a:xfrm>
            <a:off x="7969231" y="4334101"/>
            <a:ext cx="3495076" cy="28398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74786"/>
              </a:lnSpc>
            </a:pPr>
            <a:r>
              <a:rPr lang="en-US" sz="2000">
                <a:solidFill>
                  <a:schemeClr val="tx1"/>
                </a:solidFill>
                <a:latin typeface="Franklin Gothic Book"/>
                <a:ea typeface="Lato Light"/>
                <a:cs typeface="Arial"/>
              </a:rPr>
              <a:t>Maintain Flexibility</a:t>
            </a:r>
            <a:endParaRPr lang="en-US"/>
          </a:p>
        </p:txBody>
      </p:sp>
      <p:sp>
        <p:nvSpPr>
          <p:cNvPr id="24" name="Subtitle 2">
            <a:extLst>
              <a:ext uri="{FF2B5EF4-FFF2-40B4-BE49-F238E27FC236}">
                <a16:creationId xmlns:a16="http://schemas.microsoft.com/office/drawing/2014/main" id="{E2F53E59-B56A-012D-DFDE-F2503137B60B}"/>
              </a:ext>
            </a:extLst>
          </p:cNvPr>
          <p:cNvSpPr txBox="1">
            <a:spLocks/>
          </p:cNvSpPr>
          <p:nvPr/>
        </p:nvSpPr>
        <p:spPr>
          <a:xfrm>
            <a:off x="7971255" y="5104261"/>
            <a:ext cx="3495076" cy="28398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74786"/>
              </a:lnSpc>
            </a:pPr>
            <a:r>
              <a:rPr lang="en-US" sz="2000">
                <a:solidFill>
                  <a:schemeClr val="tx1"/>
                </a:solidFill>
                <a:latin typeface="Franklin Gothic Book"/>
                <a:ea typeface="Lato Light"/>
                <a:cs typeface="Arial"/>
              </a:rPr>
              <a:t>Provide Consistency</a:t>
            </a:r>
            <a:endParaRPr lang="en-US"/>
          </a:p>
        </p:txBody>
      </p:sp>
      <p:pic>
        <p:nvPicPr>
          <p:cNvPr id="25" name="Graphic 24" descr="Boardroom">
            <a:extLst>
              <a:ext uri="{FF2B5EF4-FFF2-40B4-BE49-F238E27FC236}">
                <a16:creationId xmlns:a16="http://schemas.microsoft.com/office/drawing/2014/main" id="{65796D3A-80E8-147F-D884-E157C014A67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77738" y="930334"/>
            <a:ext cx="575583" cy="575583"/>
          </a:xfrm>
          <a:prstGeom prst="rect">
            <a:avLst/>
          </a:prstGeom>
        </p:spPr>
      </p:pic>
      <p:pic>
        <p:nvPicPr>
          <p:cNvPr id="26" name="Graphic 25" descr="Lightbulb and gear">
            <a:extLst>
              <a:ext uri="{FF2B5EF4-FFF2-40B4-BE49-F238E27FC236}">
                <a16:creationId xmlns:a16="http://schemas.microsoft.com/office/drawing/2014/main" id="{18DD79CA-DFD8-6D28-0D88-4A4E023463B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10153" y="1805862"/>
            <a:ext cx="342265" cy="409942"/>
          </a:xfrm>
          <a:prstGeom prst="rect">
            <a:avLst/>
          </a:prstGeom>
        </p:spPr>
      </p:pic>
      <p:pic>
        <p:nvPicPr>
          <p:cNvPr id="27" name="Graphic 26" descr="Handshake">
            <a:extLst>
              <a:ext uri="{FF2B5EF4-FFF2-40B4-BE49-F238E27FC236}">
                <a16:creationId xmlns:a16="http://schemas.microsoft.com/office/drawing/2014/main" id="{07968F01-4D4A-F12E-62BC-3478BFA8B86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70279" y="2529020"/>
            <a:ext cx="543661" cy="543661"/>
          </a:xfrm>
          <a:prstGeom prst="rect">
            <a:avLst/>
          </a:prstGeom>
        </p:spPr>
      </p:pic>
      <p:pic>
        <p:nvPicPr>
          <p:cNvPr id="28" name="Graphic 27" descr="Playbook">
            <a:extLst>
              <a:ext uri="{FF2B5EF4-FFF2-40B4-BE49-F238E27FC236}">
                <a16:creationId xmlns:a16="http://schemas.microsoft.com/office/drawing/2014/main" id="{D3009931-F4CF-04BD-656E-FCEA1FBEF05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7170280" y="4150662"/>
            <a:ext cx="543661" cy="543661"/>
          </a:xfrm>
          <a:prstGeom prst="rect">
            <a:avLst/>
          </a:prstGeom>
        </p:spPr>
      </p:pic>
      <p:sp>
        <p:nvSpPr>
          <p:cNvPr id="29" name="Oval 28">
            <a:extLst>
              <a:ext uri="{FF2B5EF4-FFF2-40B4-BE49-F238E27FC236}">
                <a16:creationId xmlns:a16="http://schemas.microsoft.com/office/drawing/2014/main" id="{E2B1E52D-9212-5ED3-47CC-DF3A16F3E8DB}"/>
              </a:ext>
            </a:extLst>
          </p:cNvPr>
          <p:cNvSpPr/>
          <p:nvPr/>
        </p:nvSpPr>
        <p:spPr>
          <a:xfrm>
            <a:off x="7162771" y="4940133"/>
            <a:ext cx="590550" cy="590550"/>
          </a:xfrm>
          <a:prstGeom prst="ellipse">
            <a:avLst/>
          </a:prstGeom>
          <a:solidFill>
            <a:srgbClr val="1E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pic>
        <p:nvPicPr>
          <p:cNvPr id="30" name="Graphic 29" descr="Circles with arrows">
            <a:extLst>
              <a:ext uri="{FF2B5EF4-FFF2-40B4-BE49-F238E27FC236}">
                <a16:creationId xmlns:a16="http://schemas.microsoft.com/office/drawing/2014/main" id="{1260C2C0-D647-7688-A57D-750649B9717E}"/>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162685" y="4949524"/>
            <a:ext cx="569761" cy="569761"/>
          </a:xfrm>
          <a:prstGeom prst="rect">
            <a:avLst/>
          </a:prstGeom>
        </p:spPr>
      </p:pic>
      <p:sp>
        <p:nvSpPr>
          <p:cNvPr id="31" name="Oval 30">
            <a:extLst>
              <a:ext uri="{FF2B5EF4-FFF2-40B4-BE49-F238E27FC236}">
                <a16:creationId xmlns:a16="http://schemas.microsoft.com/office/drawing/2014/main" id="{4A3818A4-077A-45E1-8EF7-95190F422528}"/>
              </a:ext>
            </a:extLst>
          </p:cNvPr>
          <p:cNvSpPr/>
          <p:nvPr/>
        </p:nvSpPr>
        <p:spPr>
          <a:xfrm>
            <a:off x="7179834" y="3315654"/>
            <a:ext cx="590550" cy="583274"/>
          </a:xfrm>
          <a:prstGeom prst="ellipse">
            <a:avLst/>
          </a:prstGeom>
          <a:solidFill>
            <a:srgbClr val="1E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pic>
        <p:nvPicPr>
          <p:cNvPr id="32" name="Graphic 31" descr="Crane">
            <a:extLst>
              <a:ext uri="{FF2B5EF4-FFF2-40B4-BE49-F238E27FC236}">
                <a16:creationId xmlns:a16="http://schemas.microsoft.com/office/drawing/2014/main" id="{8CCBEC60-708B-2546-B816-B95063BCC54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7262406" y="3378954"/>
            <a:ext cx="456674" cy="456674"/>
          </a:xfrm>
          <a:prstGeom prst="rect">
            <a:avLst/>
          </a:prstGeom>
        </p:spPr>
      </p:pic>
    </p:spTree>
    <p:extLst>
      <p:ext uri="{BB962C8B-B14F-4D97-AF65-F5344CB8AC3E}">
        <p14:creationId xmlns:p14="http://schemas.microsoft.com/office/powerpoint/2010/main" val="3936846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C9BCAD6-AA43-D172-383B-541CB55ED8E2}"/>
              </a:ext>
            </a:extLst>
          </p:cNvPr>
          <p:cNvSpPr>
            <a:spLocks noGrp="1"/>
          </p:cNvSpPr>
          <p:nvPr>
            <p:ph sz="half" idx="1"/>
          </p:nvPr>
        </p:nvSpPr>
        <p:spPr>
          <a:xfrm>
            <a:off x="6457849" y="1463674"/>
            <a:ext cx="5124552" cy="5260975"/>
          </a:xfrm>
          <a:solidFill>
            <a:schemeClr val="bg1"/>
          </a:solidFill>
        </p:spPr>
        <p:txBody>
          <a:bodyPr vert="horz" lIns="91440" tIns="45720" rIns="91440" bIns="45720" rtlCol="0" anchor="t">
            <a:noAutofit/>
          </a:bodyPr>
          <a:lstStyle/>
          <a:p>
            <a:pPr indent="-347345">
              <a:lnSpc>
                <a:spcPct val="104417"/>
              </a:lnSpc>
            </a:pPr>
            <a:r>
              <a:rPr lang="en-US">
                <a:latin typeface="Franklin Gothic Book"/>
                <a:cs typeface="Times New Roman"/>
              </a:rPr>
              <a:t>Incentivize natural hazard risk reduction activities that mitigate multi-hazard risks to public infrastructure and disadvantaged communities as referenced in EO 14008.</a:t>
            </a:r>
          </a:p>
          <a:p>
            <a:pPr indent="-347345">
              <a:lnSpc>
                <a:spcPct val="104417"/>
              </a:lnSpc>
            </a:pPr>
            <a:r>
              <a:rPr lang="en-US">
                <a:latin typeface="Franklin Gothic Book"/>
                <a:cs typeface="Times New Roman"/>
              </a:rPr>
              <a:t>Incorporate nature-based solutions. This includes those designed to reduce carbon emissions.</a:t>
            </a:r>
          </a:p>
          <a:p>
            <a:pPr indent="-347345">
              <a:lnSpc>
                <a:spcPct val="104417"/>
              </a:lnSpc>
            </a:pPr>
            <a:r>
              <a:rPr lang="en-US">
                <a:latin typeface="Franklin Gothic Book"/>
                <a:cs typeface="Times New Roman"/>
              </a:rPr>
              <a:t>Enhance climate resilience and adaptation.</a:t>
            </a:r>
          </a:p>
          <a:p>
            <a:pPr indent="-347345">
              <a:lnSpc>
                <a:spcPct val="104417"/>
              </a:lnSpc>
            </a:pPr>
            <a:r>
              <a:rPr lang="en-US">
                <a:latin typeface="Franklin Gothic Book"/>
                <a:cs typeface="Times New Roman"/>
              </a:rPr>
              <a:t>Increase funding to applicants that facilitate the adoption and enforcement of the newest editions of building codes.</a:t>
            </a:r>
          </a:p>
          <a:p>
            <a:pPr indent="-347345">
              <a:lnSpc>
                <a:spcPct val="104417"/>
              </a:lnSpc>
            </a:pPr>
            <a:r>
              <a:rPr lang="en-US">
                <a:latin typeface="Franklin Gothic Book"/>
                <a:cs typeface="Times New Roman"/>
              </a:rPr>
              <a:t>BRIC encourages mitigation projects that meet multiple program priorities.</a:t>
            </a:r>
          </a:p>
        </p:txBody>
      </p:sp>
      <p:sp>
        <p:nvSpPr>
          <p:cNvPr id="7" name="Title 6">
            <a:extLst>
              <a:ext uri="{FF2B5EF4-FFF2-40B4-BE49-F238E27FC236}">
                <a16:creationId xmlns:a16="http://schemas.microsoft.com/office/drawing/2014/main" id="{AD986ADF-AC92-2A3F-86A9-DB3907D0AB68}"/>
              </a:ext>
            </a:extLst>
          </p:cNvPr>
          <p:cNvSpPr>
            <a:spLocks noGrp="1"/>
          </p:cNvSpPr>
          <p:nvPr>
            <p:ph type="title"/>
          </p:nvPr>
        </p:nvSpPr>
        <p:spPr>
          <a:xfrm>
            <a:off x="6457849" y="446955"/>
            <a:ext cx="5124552" cy="743347"/>
          </a:xfrm>
        </p:spPr>
        <p:txBody>
          <a:bodyPr>
            <a:normAutofit fontScale="90000"/>
          </a:bodyPr>
          <a:lstStyle/>
          <a:p>
            <a:r>
              <a:rPr lang="en-US"/>
              <a:t>Fiscal Year 2023 BRIC Priorities</a:t>
            </a:r>
          </a:p>
        </p:txBody>
      </p:sp>
      <p:pic>
        <p:nvPicPr>
          <p:cNvPr id="9" name="Picture 2" descr="A picture containing outdoor, grass, sky, river&#10;&#10;Description automatically generated">
            <a:extLst>
              <a:ext uri="{FF2B5EF4-FFF2-40B4-BE49-F238E27FC236}">
                <a16:creationId xmlns:a16="http://schemas.microsoft.com/office/drawing/2014/main" id="{3E44B6DD-82C4-6EE5-DF73-058D31D2A4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6096000" cy="6858000"/>
          </a:xfrm>
          <a:prstGeom prst="rect">
            <a:avLst/>
          </a:prstGeom>
        </p:spPr>
      </p:pic>
    </p:spTree>
    <p:extLst>
      <p:ext uri="{BB962C8B-B14F-4D97-AF65-F5344CB8AC3E}">
        <p14:creationId xmlns:p14="http://schemas.microsoft.com/office/powerpoint/2010/main" val="61017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77206-E1F7-0BB8-FE74-4A23446E66E8}"/>
              </a:ext>
            </a:extLst>
          </p:cNvPr>
          <p:cNvSpPr>
            <a:spLocks noGrp="1"/>
          </p:cNvSpPr>
          <p:nvPr>
            <p:ph type="title"/>
          </p:nvPr>
        </p:nvSpPr>
        <p:spPr/>
        <p:txBody>
          <a:bodyPr>
            <a:normAutofit/>
          </a:bodyPr>
          <a:lstStyle/>
          <a:p>
            <a:r>
              <a:rPr lang="en-US"/>
              <a:t>Eligible Activities</a:t>
            </a:r>
          </a:p>
        </p:txBody>
      </p:sp>
      <p:grpSp>
        <p:nvGrpSpPr>
          <p:cNvPr id="14" name="Group 13">
            <a:extLst>
              <a:ext uri="{FF2B5EF4-FFF2-40B4-BE49-F238E27FC236}">
                <a16:creationId xmlns:a16="http://schemas.microsoft.com/office/drawing/2014/main" id="{407C8E6F-50CC-A665-D367-45656368AD8D}"/>
              </a:ext>
            </a:extLst>
          </p:cNvPr>
          <p:cNvGrpSpPr/>
          <p:nvPr/>
        </p:nvGrpSpPr>
        <p:grpSpPr>
          <a:xfrm>
            <a:off x="1004889" y="1170257"/>
            <a:ext cx="3643311" cy="4517485"/>
            <a:chOff x="738189" y="1549607"/>
            <a:chExt cx="2982785" cy="4106412"/>
          </a:xfrm>
        </p:grpSpPr>
        <p:sp>
          <p:nvSpPr>
            <p:cNvPr id="5" name="Rectangle 4" descr="Property acquisition and structure demolition/relocation; Structure elevation; Mitigation reconstruction; Dry floodproofing of historic residential structures; Dry floodproofing of non-residential structures; Generators; Localized flood risk reduction projects; Non-localized flood risk reduction projects; Structural retrofitting of existing buildings.">
              <a:extLst>
                <a:ext uri="{FF2B5EF4-FFF2-40B4-BE49-F238E27FC236}">
                  <a16:creationId xmlns:a16="http://schemas.microsoft.com/office/drawing/2014/main" id="{84BB8B2F-13E9-6A49-5FE3-DAE7E9CD349E}"/>
                </a:ext>
              </a:extLst>
            </p:cNvPr>
            <p:cNvSpPr/>
            <p:nvPr/>
          </p:nvSpPr>
          <p:spPr>
            <a:xfrm>
              <a:off x="738189" y="1549607"/>
              <a:ext cx="2982785" cy="363702"/>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
                  <a:srgbClr val="C31230"/>
                </a:buClr>
                <a:buSzTx/>
                <a:buFontTx/>
                <a:buNone/>
                <a:tabLst/>
                <a:defRPr/>
              </a:pPr>
              <a:r>
                <a:rPr kumimoji="0" lang="en-US" sz="2000" b="0" i="0" u="none" strike="noStrike" kern="1200" cap="none" spc="0" normalizeH="0" baseline="0" noProof="0">
                  <a:ln>
                    <a:noFill/>
                  </a:ln>
                  <a:solidFill>
                    <a:srgbClr val="000000"/>
                  </a:solidFill>
                  <a:effectLst/>
                  <a:uLnTx/>
                  <a:uFillTx/>
                  <a:latin typeface="Franklin Gothic Medium" panose="020B0603020102020204"/>
                  <a:ea typeface="+mn-ea"/>
                  <a:cs typeface="Arial"/>
                </a:rPr>
                <a:t>View Eligible Activities:</a:t>
              </a:r>
              <a:endParaRPr kumimoji="0" lang="en-US" sz="2000" b="0" i="0" u="none" strike="noStrike" kern="1200" cap="none" spc="0" normalizeH="0" baseline="0" noProof="0">
                <a:ln>
                  <a:noFill/>
                </a:ln>
                <a:solidFill>
                  <a:srgbClr val="000000"/>
                </a:solidFill>
                <a:effectLst/>
                <a:uLnTx/>
                <a:uFillTx/>
                <a:latin typeface="Franklin Gothic Medium" panose="020B0603020102020204"/>
                <a:ea typeface="+mn-ea"/>
                <a:cs typeface="+mn-cs"/>
              </a:endParaRPr>
            </a:p>
          </p:txBody>
        </p:sp>
        <p:pic>
          <p:nvPicPr>
            <p:cNvPr id="10" name="Picture 9">
              <a:hlinkClick r:id="rId3"/>
              <a:extLst>
                <a:ext uri="{FF2B5EF4-FFF2-40B4-BE49-F238E27FC236}">
                  <a16:creationId xmlns:a16="http://schemas.microsoft.com/office/drawing/2014/main" id="{19A78EF2-F3AE-099B-4EC4-F1B194A4778C}"/>
                </a:ext>
              </a:extLst>
            </p:cNvPr>
            <p:cNvPicPr>
              <a:picLocks noChangeAspect="1"/>
            </p:cNvPicPr>
            <p:nvPr/>
          </p:nvPicPr>
          <p:blipFill>
            <a:blip r:embed="rId4"/>
            <a:stretch>
              <a:fillRect/>
            </a:stretch>
          </p:blipFill>
          <p:spPr>
            <a:xfrm>
              <a:off x="840930" y="2091412"/>
              <a:ext cx="2762800" cy="3564607"/>
            </a:xfrm>
            <a:prstGeom prst="rect">
              <a:avLst/>
            </a:prstGeom>
            <a:ln>
              <a:solidFill>
                <a:srgbClr val="005288"/>
              </a:solidFill>
            </a:ln>
          </p:spPr>
        </p:pic>
      </p:grpSp>
      <p:sp>
        <p:nvSpPr>
          <p:cNvPr id="9" name="Content Placeholder 12">
            <a:extLst>
              <a:ext uri="{FF2B5EF4-FFF2-40B4-BE49-F238E27FC236}">
                <a16:creationId xmlns:a16="http://schemas.microsoft.com/office/drawing/2014/main" id="{B5F66EA5-419F-9176-AA00-28F539CA9FD6}"/>
              </a:ext>
            </a:extLst>
          </p:cNvPr>
          <p:cNvSpPr txBox="1">
            <a:spLocks/>
          </p:cNvSpPr>
          <p:nvPr/>
        </p:nvSpPr>
        <p:spPr>
          <a:xfrm>
            <a:off x="5457830" y="1224974"/>
            <a:ext cx="5995986" cy="4106412"/>
          </a:xfrm>
          <a:prstGeom prst="rect">
            <a:avLst/>
          </a:prstGeom>
          <a:solidFill>
            <a:schemeClr val="bg1"/>
          </a:solidFill>
          <a:ln>
            <a:solidFill>
              <a:schemeClr val="bg1"/>
            </a:solidFill>
          </a:ln>
        </p:spPr>
        <p:txBody>
          <a:bodyPr vert="horz" lIns="91440" tIns="45720" rIns="91440" bIns="45720" rtlCol="0" anchor="t">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4417"/>
              </a:lnSpc>
              <a:spcBef>
                <a:spcPts val="1000"/>
              </a:spcBef>
              <a:spcAft>
                <a:spcPts val="0"/>
              </a:spcAft>
              <a:buClr>
                <a:srgbClr val="2F2F30"/>
              </a:buClr>
              <a:buSzTx/>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Franklin Gothic Medium" panose="020B0603020102020204"/>
                <a:ea typeface="+mn-ea"/>
                <a:cs typeface="+mn-cs"/>
              </a:rPr>
              <a:t>Projects Must:</a:t>
            </a:r>
            <a:endParaRPr kumimoji="0" lang="en-US" sz="2200" b="0"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342900" marR="0" lvl="0" indent="-347345" algn="l" defTabSz="457200" rtl="0" eaLnBrk="1" fontAlgn="auto" latinLnBrk="0" hangingPunct="1">
              <a:lnSpc>
                <a:spcPct val="104417"/>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Be cost-effective.</a:t>
            </a:r>
          </a:p>
          <a:p>
            <a:pPr marL="342900" marR="0" lvl="0" indent="-347345" algn="l" defTabSz="457200" rtl="0" eaLnBrk="1" fontAlgn="auto" latinLnBrk="0" hangingPunct="1">
              <a:lnSpc>
                <a:spcPct val="104417"/>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Reduce/eliminate risk and damage from future natural disasters.</a:t>
            </a:r>
          </a:p>
          <a:p>
            <a:pPr marL="342900" marR="0" lvl="0" indent="-347345" algn="l" defTabSz="457200" rtl="0" eaLnBrk="1" fontAlgn="auto" latinLnBrk="0" hangingPunct="1">
              <a:lnSpc>
                <a:spcPct val="104417"/>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Meet the latest consensus codes (i.e., 2018 or 2021 international building code).</a:t>
            </a:r>
          </a:p>
          <a:p>
            <a:pPr marL="342900" marR="0" lvl="0" indent="-347345" algn="l" defTabSz="457200" rtl="0" eaLnBrk="1" fontAlgn="auto" latinLnBrk="0" hangingPunct="1">
              <a:lnSpc>
                <a:spcPct val="104417"/>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Align with the hazard mitigation plan.</a:t>
            </a:r>
          </a:p>
          <a:p>
            <a:pPr marL="342900" marR="0" lvl="0" indent="-347345" algn="l" defTabSz="457200" rtl="0" eaLnBrk="1" fontAlgn="auto" latinLnBrk="0" hangingPunct="1">
              <a:lnSpc>
                <a:spcPct val="104417"/>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mn-ea"/>
                <a:cs typeface="+mn-cs"/>
              </a:rPr>
              <a:t>Meet all environmental and historic preservation requirements.</a:t>
            </a:r>
          </a:p>
        </p:txBody>
      </p:sp>
    </p:spTree>
    <p:extLst>
      <p:ext uri="{BB962C8B-B14F-4D97-AF65-F5344CB8AC3E}">
        <p14:creationId xmlns:p14="http://schemas.microsoft.com/office/powerpoint/2010/main" val="3257938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B64D11-5FED-40AC-BA28-7630CE6B37E3}"/>
              </a:ext>
            </a:extLst>
          </p:cNvPr>
          <p:cNvSpPr>
            <a:spLocks noGrp="1"/>
          </p:cNvSpPr>
          <p:nvPr>
            <p:ph type="title"/>
          </p:nvPr>
        </p:nvSpPr>
        <p:spPr/>
        <p:txBody>
          <a:bodyPr>
            <a:normAutofit fontScale="90000"/>
          </a:bodyPr>
          <a:lstStyle/>
          <a:p>
            <a:r>
              <a:rPr lang="en-US"/>
              <a:t>Building Resilient Communities and Infrastructure (BRIC) Capability and Capacity Building Activities</a:t>
            </a:r>
          </a:p>
        </p:txBody>
      </p:sp>
      <p:sp>
        <p:nvSpPr>
          <p:cNvPr id="2" name="Footer Placeholder 1">
            <a:extLst>
              <a:ext uri="{FF2B5EF4-FFF2-40B4-BE49-F238E27FC236}">
                <a16:creationId xmlns:a16="http://schemas.microsoft.com/office/drawing/2014/main" id="{03F5EEFC-2BDC-4B62-A017-EEF53E1DC566}"/>
              </a:ext>
            </a:extLst>
          </p:cNvPr>
          <p:cNvSpPr>
            <a:spLocks noGrp="1"/>
          </p:cNvSpPr>
          <p:nvPr>
            <p:ph type="ftr" sz="quarter" idx="11"/>
          </p:nvPr>
        </p:nvSpPr>
        <p:spPr/>
        <p:txBody>
          <a:bodyPr/>
          <a:lstStyle/>
          <a:p>
            <a:r>
              <a:rPr lang="en-US"/>
              <a:t>Federal Emergency Management Agency</a:t>
            </a:r>
          </a:p>
        </p:txBody>
      </p:sp>
      <p:sp>
        <p:nvSpPr>
          <p:cNvPr id="3" name="Slide Number Placeholder 2">
            <a:extLst>
              <a:ext uri="{FF2B5EF4-FFF2-40B4-BE49-F238E27FC236}">
                <a16:creationId xmlns:a16="http://schemas.microsoft.com/office/drawing/2014/main" id="{AEB7553A-7D71-4D08-9CE0-CC673AE9E301}"/>
              </a:ext>
            </a:extLst>
          </p:cNvPr>
          <p:cNvSpPr>
            <a:spLocks noGrp="1"/>
          </p:cNvSpPr>
          <p:nvPr>
            <p:ph type="sldNum" sz="quarter" idx="12"/>
          </p:nvPr>
        </p:nvSpPr>
        <p:spPr/>
        <p:txBody>
          <a:bodyPr/>
          <a:lstStyle/>
          <a:p>
            <a:fld id="{8FCC257D-A786-9244-9E17-CE618C8B9275}" type="slidenum">
              <a:rPr lang="en-US" smtClean="0"/>
              <a:pPr/>
              <a:t>15</a:t>
            </a:fld>
            <a:endParaRPr lang="en-US"/>
          </a:p>
        </p:txBody>
      </p:sp>
      <p:pic>
        <p:nvPicPr>
          <p:cNvPr id="7" name="Picture 6">
            <a:extLst>
              <a:ext uri="{FF2B5EF4-FFF2-40B4-BE49-F238E27FC236}">
                <a16:creationId xmlns:a16="http://schemas.microsoft.com/office/drawing/2014/main" id="{4FA1C128-8339-4BB1-86F8-5DCB1A20B3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5779" y="1422470"/>
            <a:ext cx="5161014" cy="4519382"/>
          </a:xfrm>
          <a:prstGeom prst="rect">
            <a:avLst/>
          </a:prstGeom>
        </p:spPr>
      </p:pic>
    </p:spTree>
    <p:extLst>
      <p:ext uri="{BB962C8B-B14F-4D97-AF65-F5344CB8AC3E}">
        <p14:creationId xmlns:p14="http://schemas.microsoft.com/office/powerpoint/2010/main" val="1240912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DF15D-FB43-6D5C-862C-717CF099FAF4}"/>
              </a:ext>
            </a:extLst>
          </p:cNvPr>
          <p:cNvSpPr>
            <a:spLocks noGrp="1"/>
          </p:cNvSpPr>
          <p:nvPr>
            <p:ph idx="1"/>
          </p:nvPr>
        </p:nvSpPr>
        <p:spPr/>
        <p:txBody>
          <a:bodyPr vert="horz" lIns="91440" tIns="45720" rIns="91440" bIns="45720" rtlCol="0" anchor="t">
            <a:normAutofit/>
          </a:bodyPr>
          <a:lstStyle/>
          <a:p>
            <a:pPr indent="-347345">
              <a:lnSpc>
                <a:spcPct val="104417"/>
              </a:lnSpc>
            </a:pPr>
            <a:r>
              <a:rPr lang="en-US" sz="2000">
                <a:latin typeface="Franklin Gothic Book"/>
                <a:cs typeface="Times New Roman"/>
              </a:rPr>
              <a:t>Generally, the cost share for the BRIC grant program is 75% federal cost share and 25% non-federal cost share. </a:t>
            </a:r>
          </a:p>
          <a:p>
            <a:pPr marL="0" indent="0">
              <a:lnSpc>
                <a:spcPct val="104417"/>
              </a:lnSpc>
              <a:buNone/>
            </a:pPr>
            <a:endParaRPr lang="en-US">
              <a:latin typeface="Franklin Gothic Book"/>
            </a:endParaRPr>
          </a:p>
          <a:p>
            <a:pPr indent="-347345">
              <a:lnSpc>
                <a:spcPct val="104417"/>
              </a:lnSpc>
            </a:pPr>
            <a:r>
              <a:rPr lang="en-US" sz="2000">
                <a:latin typeface="Franklin Gothic Book"/>
                <a:cs typeface="Times New Roman"/>
              </a:rPr>
              <a:t>However:</a:t>
            </a:r>
          </a:p>
          <a:p>
            <a:pPr lvl="1"/>
            <a:r>
              <a:rPr lang="en-US" sz="2000">
                <a:latin typeface="Franklin Gothic Book"/>
                <a:cs typeface="Times New Roman"/>
              </a:rPr>
              <a:t>Up to 90% for Economically Disadvantaged Rural Communities</a:t>
            </a:r>
          </a:p>
          <a:p>
            <a:pPr lvl="1"/>
            <a:r>
              <a:rPr lang="en-US" sz="2000">
                <a:latin typeface="Franklin Gothic Book"/>
                <a:cs typeface="Times New Roman"/>
              </a:rPr>
              <a:t>Up to 90% for Community Disaster Resilience Zones </a:t>
            </a:r>
          </a:p>
          <a:p>
            <a:pPr lvl="1"/>
            <a:r>
              <a:rPr lang="en-US" sz="2000">
                <a:latin typeface="Franklin Gothic Book"/>
                <a:cs typeface="Times New Roman"/>
              </a:rPr>
              <a:t>Up to 100% of Management Costs</a:t>
            </a:r>
          </a:p>
        </p:txBody>
      </p:sp>
      <p:sp>
        <p:nvSpPr>
          <p:cNvPr id="3" name="Title 2">
            <a:extLst>
              <a:ext uri="{FF2B5EF4-FFF2-40B4-BE49-F238E27FC236}">
                <a16:creationId xmlns:a16="http://schemas.microsoft.com/office/drawing/2014/main" id="{7F74EAD5-A124-050A-B061-701D404732C5}"/>
              </a:ext>
            </a:extLst>
          </p:cNvPr>
          <p:cNvSpPr>
            <a:spLocks noGrp="1"/>
          </p:cNvSpPr>
          <p:nvPr>
            <p:ph type="title"/>
          </p:nvPr>
        </p:nvSpPr>
        <p:spPr/>
        <p:txBody>
          <a:bodyPr>
            <a:normAutofit/>
          </a:bodyPr>
          <a:lstStyle/>
          <a:p>
            <a:r>
              <a:rPr lang="en-US"/>
              <a:t>Federal Cost Share and Management Costs</a:t>
            </a:r>
          </a:p>
        </p:txBody>
      </p:sp>
    </p:spTree>
    <p:extLst>
      <p:ext uri="{BB962C8B-B14F-4D97-AF65-F5344CB8AC3E}">
        <p14:creationId xmlns:p14="http://schemas.microsoft.com/office/powerpoint/2010/main" val="3959356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830421-3EDB-8184-57C7-78C7BC9CF6B3}"/>
              </a:ext>
            </a:extLst>
          </p:cNvPr>
          <p:cNvSpPr>
            <a:spLocks noGrp="1"/>
          </p:cNvSpPr>
          <p:nvPr>
            <p:ph type="title"/>
          </p:nvPr>
        </p:nvSpPr>
        <p:spPr/>
        <p:txBody>
          <a:bodyPr>
            <a:normAutofit/>
          </a:bodyPr>
          <a:lstStyle/>
          <a:p>
            <a:r>
              <a:rPr lang="en-US"/>
              <a:t>Uses of Assistance</a:t>
            </a:r>
          </a:p>
        </p:txBody>
      </p:sp>
      <p:grpSp>
        <p:nvGrpSpPr>
          <p:cNvPr id="34" name="Group 33">
            <a:extLst>
              <a:ext uri="{FF2B5EF4-FFF2-40B4-BE49-F238E27FC236}">
                <a16:creationId xmlns:a16="http://schemas.microsoft.com/office/drawing/2014/main" id="{7280AE96-34CA-13B5-3A5E-AF108883EB66}"/>
              </a:ext>
            </a:extLst>
          </p:cNvPr>
          <p:cNvGrpSpPr/>
          <p:nvPr/>
        </p:nvGrpSpPr>
        <p:grpSpPr>
          <a:xfrm>
            <a:off x="846995" y="1191525"/>
            <a:ext cx="10498009" cy="4302962"/>
            <a:chOff x="844735" y="1399752"/>
            <a:chExt cx="10498009" cy="4302962"/>
          </a:xfrm>
        </p:grpSpPr>
        <p:sp>
          <p:nvSpPr>
            <p:cNvPr id="5" name="Rounded Rectangle 23">
              <a:extLst>
                <a:ext uri="{FF2B5EF4-FFF2-40B4-BE49-F238E27FC236}">
                  <a16:creationId xmlns:a16="http://schemas.microsoft.com/office/drawing/2014/main" id="{A21DC04C-DB5C-8E55-8B63-899476A0DA69}"/>
                </a:ext>
              </a:extLst>
            </p:cNvPr>
            <p:cNvSpPr/>
            <p:nvPr/>
          </p:nvSpPr>
          <p:spPr>
            <a:xfrm>
              <a:off x="898692" y="3657600"/>
              <a:ext cx="10444052" cy="658762"/>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6" name="Rounded Rectangle 23">
              <a:extLst>
                <a:ext uri="{FF2B5EF4-FFF2-40B4-BE49-F238E27FC236}">
                  <a16:creationId xmlns:a16="http://schemas.microsoft.com/office/drawing/2014/main" id="{6389C776-3CDB-D5B1-5DBF-EF2D94B88DFC}"/>
                </a:ext>
              </a:extLst>
            </p:cNvPr>
            <p:cNvSpPr/>
            <p:nvPr/>
          </p:nvSpPr>
          <p:spPr>
            <a:xfrm>
              <a:off x="898692" y="5043952"/>
              <a:ext cx="10444052" cy="658762"/>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7" name="Rounded Rectangle 23">
              <a:extLst>
                <a:ext uri="{FF2B5EF4-FFF2-40B4-BE49-F238E27FC236}">
                  <a16:creationId xmlns:a16="http://schemas.microsoft.com/office/drawing/2014/main" id="{25A8F60F-1A86-F9DC-ADEE-61ACB46348C2}"/>
                </a:ext>
              </a:extLst>
            </p:cNvPr>
            <p:cNvSpPr/>
            <p:nvPr/>
          </p:nvSpPr>
          <p:spPr>
            <a:xfrm>
              <a:off x="844735" y="1582994"/>
              <a:ext cx="10497931" cy="1402749"/>
            </a:xfrm>
            <a:prstGeom prst="roundRect">
              <a:avLst>
                <a:gd name="adj" fmla="val 9314"/>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
          <p:nvSpPr>
            <p:cNvPr id="8" name="Rounded Rectangle 3">
              <a:extLst>
                <a:ext uri="{FF2B5EF4-FFF2-40B4-BE49-F238E27FC236}">
                  <a16:creationId xmlns:a16="http://schemas.microsoft.com/office/drawing/2014/main" id="{0043D7B7-C46A-52E2-98E4-3A3BF2A62DC6}"/>
                </a:ext>
              </a:extLst>
            </p:cNvPr>
            <p:cNvSpPr/>
            <p:nvPr/>
          </p:nvSpPr>
          <p:spPr>
            <a:xfrm>
              <a:off x="844735" y="1399752"/>
              <a:ext cx="10497931" cy="516597"/>
            </a:xfrm>
            <a:prstGeom prst="roundRect">
              <a:avLst>
                <a:gd name="adj" fmla="val 9314"/>
              </a:avLst>
            </a:prstGeom>
            <a:solidFill>
              <a:srgbClr val="224E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Franklin Gothic Medium"/>
                  <a:ea typeface="+mn-ea"/>
                  <a:cs typeface="+mn-cs"/>
                </a:rPr>
                <a:t>Total Available BRIC Funding in Fiscal Year 2023 - $1 Billion</a:t>
              </a:r>
            </a:p>
          </p:txBody>
        </p:sp>
        <p:sp>
          <p:nvSpPr>
            <p:cNvPr id="9" name="Subtitle 2">
              <a:extLst>
                <a:ext uri="{FF2B5EF4-FFF2-40B4-BE49-F238E27FC236}">
                  <a16:creationId xmlns:a16="http://schemas.microsoft.com/office/drawing/2014/main" id="{3D80907B-03F5-495D-3831-FE34D4F0929E}"/>
                </a:ext>
              </a:extLst>
            </p:cNvPr>
            <p:cNvSpPr txBox="1">
              <a:spLocks/>
            </p:cNvSpPr>
            <p:nvPr/>
          </p:nvSpPr>
          <p:spPr>
            <a:xfrm>
              <a:off x="889180" y="3021777"/>
              <a:ext cx="2399679" cy="468783"/>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5618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FFFFFF">
                      <a:lumMod val="50000"/>
                    </a:srgbClr>
                  </a:solidFill>
                  <a:effectLst/>
                  <a:uLnTx/>
                  <a:uFillTx/>
                  <a:latin typeface="Franklin Gothic Medium Cond" panose="020B0606030402020204" pitchFamily="34" charset="0"/>
                  <a:ea typeface="+mn-ea"/>
                  <a:cs typeface="Open Sans Light"/>
                </a:rPr>
                <a:t>Management Costs</a:t>
              </a:r>
              <a:endParaRPr lang="en-US" sz="1800" b="0" i="0" u="none" strike="noStrike" kern="1200" cap="none" spc="0" normalizeH="0" baseline="0" noProof="0">
                <a:ln>
                  <a:noFill/>
                </a:ln>
                <a:solidFill>
                  <a:srgbClr val="FFFFFF">
                    <a:lumMod val="50000"/>
                  </a:srgbClr>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10" name="Subtitle 2">
              <a:extLst>
                <a:ext uri="{FF2B5EF4-FFF2-40B4-BE49-F238E27FC236}">
                  <a16:creationId xmlns:a16="http://schemas.microsoft.com/office/drawing/2014/main" id="{853F55D8-D5B2-8DA8-6FF0-04284A487C4E}"/>
                </a:ext>
              </a:extLst>
            </p:cNvPr>
            <p:cNvSpPr txBox="1">
              <a:spLocks/>
            </p:cNvSpPr>
            <p:nvPr/>
          </p:nvSpPr>
          <p:spPr>
            <a:xfrm>
              <a:off x="889180" y="3608416"/>
              <a:ext cx="2193643" cy="757130"/>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8000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FFFFFF">
                      <a:lumMod val="50000"/>
                    </a:srgbClr>
                  </a:solidFill>
                  <a:effectLst/>
                  <a:uLnTx/>
                  <a:uFillTx/>
                  <a:latin typeface="Franklin Gothic Medium Cond" panose="020B0606030402020204" pitchFamily="34" charset="0"/>
                  <a:ea typeface="+mn-ea"/>
                  <a:cs typeface="Open Sans Light"/>
                </a:rPr>
                <a:t>Capability- and Capacity-Building Activities</a:t>
              </a:r>
            </a:p>
          </p:txBody>
        </p:sp>
        <p:sp>
          <p:nvSpPr>
            <p:cNvPr id="11" name="Subtitle 2">
              <a:extLst>
                <a:ext uri="{FF2B5EF4-FFF2-40B4-BE49-F238E27FC236}">
                  <a16:creationId xmlns:a16="http://schemas.microsoft.com/office/drawing/2014/main" id="{2516B568-8B2A-E258-998D-4F19B54F6970}"/>
                </a:ext>
              </a:extLst>
            </p:cNvPr>
            <p:cNvSpPr txBox="1">
              <a:spLocks/>
            </p:cNvSpPr>
            <p:nvPr/>
          </p:nvSpPr>
          <p:spPr>
            <a:xfrm>
              <a:off x="900911" y="4369849"/>
              <a:ext cx="2376215" cy="646331"/>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FFFFFF">
                      <a:lumMod val="50000"/>
                    </a:srgbClr>
                  </a:solidFill>
                  <a:effectLst/>
                  <a:uLnTx/>
                  <a:uFillTx/>
                  <a:latin typeface="Franklin Gothic Medium Cond"/>
                  <a:ea typeface="+mn-ea"/>
                  <a:cs typeface="Open Sans Light"/>
                </a:rPr>
                <a:t>Hazard Mitigation Projects</a:t>
              </a:r>
              <a:endParaRPr kumimoji="0" lang="en-US" sz="1100" b="0" i="0" u="none" strike="noStrike" kern="1200" cap="none" spc="0" normalizeH="0" baseline="0" noProof="0">
                <a:ln>
                  <a:noFill/>
                </a:ln>
                <a:solidFill>
                  <a:srgbClr val="FFFFFF">
                    <a:lumMod val="50000"/>
                  </a:srgbClr>
                </a:solidFill>
                <a:effectLst/>
                <a:uLnTx/>
                <a:uFillTx/>
                <a:latin typeface="Franklin Gothic Medium Cond"/>
                <a:ea typeface="Lato Light" panose="020F0502020204030203" pitchFamily="34" charset="0"/>
                <a:cs typeface="Lato Light" panose="020F0502020204030203" pitchFamily="34" charset="0"/>
              </a:endParaRPr>
            </a:p>
          </p:txBody>
        </p:sp>
        <p:sp>
          <p:nvSpPr>
            <p:cNvPr id="12" name="Freeform 1">
              <a:extLst>
                <a:ext uri="{FF2B5EF4-FFF2-40B4-BE49-F238E27FC236}">
                  <a16:creationId xmlns:a16="http://schemas.microsoft.com/office/drawing/2014/main" id="{AD8A9F06-8ECC-1D45-CB83-6A146DDF0AC3}"/>
                </a:ext>
              </a:extLst>
            </p:cNvPr>
            <p:cNvSpPr>
              <a:spLocks noChangeArrowheads="1"/>
            </p:cNvSpPr>
            <p:nvPr/>
          </p:nvSpPr>
          <p:spPr bwMode="auto">
            <a:xfrm>
              <a:off x="3710612" y="3056791"/>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13" name="Subtitle 2">
              <a:extLst>
                <a:ext uri="{FF2B5EF4-FFF2-40B4-BE49-F238E27FC236}">
                  <a16:creationId xmlns:a16="http://schemas.microsoft.com/office/drawing/2014/main" id="{5AE6EBA4-0F9D-7DF3-A19A-99FDA598C517}"/>
                </a:ext>
              </a:extLst>
            </p:cNvPr>
            <p:cNvSpPr txBox="1">
              <a:spLocks/>
            </p:cNvSpPr>
            <p:nvPr/>
          </p:nvSpPr>
          <p:spPr>
            <a:xfrm>
              <a:off x="3130604" y="1972903"/>
              <a:ext cx="1566086" cy="1046440"/>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Franklin Gothic Medium Cond"/>
                  <a:ea typeface="+mn-ea"/>
                  <a:cs typeface="Open Sans Light"/>
                </a:rPr>
                <a:t>$112M</a:t>
              </a:r>
              <a:br>
                <a:rPr kumimoji="0" lang="en-US" sz="1600" b="0" i="0" u="none" strike="noStrike" kern="1200" cap="none" spc="0" normalizeH="0" baseline="0" noProof="0">
                  <a:ln>
                    <a:noFill/>
                  </a:ln>
                  <a:solidFill>
                    <a:srgbClr val="C00000"/>
                  </a:solidFill>
                  <a:effectLst/>
                  <a:uLnTx/>
                  <a:uFillTx/>
                  <a:latin typeface="Franklin Gothic Medium Cond"/>
                  <a:ea typeface="+mn-ea"/>
                  <a:cs typeface="Open Sans Light"/>
                </a:rPr>
              </a:br>
              <a:r>
                <a:rPr kumimoji="0" lang="en-US" sz="1600" b="0" i="0" u="none" strike="noStrike" kern="1200" cap="none" spc="0" normalizeH="0" baseline="0" noProof="0">
                  <a:ln>
                    <a:noFill/>
                  </a:ln>
                  <a:solidFill>
                    <a:srgbClr val="FFFFFF">
                      <a:lumMod val="50000"/>
                    </a:srgbClr>
                  </a:solidFill>
                  <a:effectLst/>
                  <a:uLnTx/>
                  <a:uFillTx/>
                  <a:latin typeface="Franklin Gothic Medium Cond"/>
                  <a:ea typeface="+mn-ea"/>
                  <a:cs typeface="Open Sans Light"/>
                </a:rPr>
                <a:t>State/Territory Allocation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F7F7F"/>
                </a:solidFill>
                <a:effectLst/>
                <a:uLnTx/>
                <a:uFillTx/>
                <a:latin typeface="Franklin Gothic Book" panose="020B0503020102020204"/>
                <a:ea typeface="+mn-ea"/>
                <a:cs typeface="+mn-cs"/>
              </a:endParaRPr>
            </a:p>
          </p:txBody>
        </p:sp>
        <p:sp>
          <p:nvSpPr>
            <p:cNvPr id="14" name="Subtitle 2">
              <a:extLst>
                <a:ext uri="{FF2B5EF4-FFF2-40B4-BE49-F238E27FC236}">
                  <a16:creationId xmlns:a16="http://schemas.microsoft.com/office/drawing/2014/main" id="{6A13F6AB-9815-931D-827B-587DC9B4F84F}"/>
                </a:ext>
              </a:extLst>
            </p:cNvPr>
            <p:cNvSpPr txBox="1">
              <a:spLocks/>
            </p:cNvSpPr>
            <p:nvPr/>
          </p:nvSpPr>
          <p:spPr>
            <a:xfrm>
              <a:off x="4927654" y="1965276"/>
              <a:ext cx="961024" cy="1046440"/>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Franklin Gothic Medium Cond"/>
                  <a:ea typeface="+mn-ea"/>
                  <a:cs typeface="Open Sans Light"/>
                </a:rPr>
                <a:t>$50M</a:t>
              </a:r>
              <a:br>
                <a:rPr kumimoji="0" lang="en-US" sz="1600" b="0" i="1"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Open Sans Light"/>
                </a:rPr>
              </a:br>
              <a:r>
                <a:rPr kumimoji="0" lang="en-US" sz="1600" b="0" i="0" u="none" strike="noStrike" kern="1200" cap="none" spc="0" normalizeH="0" baseline="0" noProof="0">
                  <a:ln>
                    <a:noFill/>
                  </a:ln>
                  <a:solidFill>
                    <a:srgbClr val="FFFFFF">
                      <a:lumMod val="50000"/>
                    </a:srgbClr>
                  </a:solidFill>
                  <a:effectLst/>
                  <a:uLnTx/>
                  <a:uFillTx/>
                  <a:latin typeface="Franklin Gothic Medium Cond"/>
                  <a:ea typeface="+mn-ea"/>
                  <a:cs typeface="Open Sans Light"/>
                </a:rPr>
                <a:t>Tribal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Franklin Gothic Medium Cond"/>
                  <a:ea typeface="+mn-ea"/>
                  <a:cs typeface="Open Sans Light"/>
                </a:rPr>
                <a:t>Set-Aside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F7F7F"/>
                </a:solidFill>
                <a:effectLst/>
                <a:uLnTx/>
                <a:uFillTx/>
                <a:latin typeface="Franklin Gothic Book" panose="020B0503020102020204"/>
                <a:ea typeface="+mn-ea"/>
                <a:cs typeface="+mn-cs"/>
              </a:endParaRPr>
            </a:p>
          </p:txBody>
        </p:sp>
        <p:sp>
          <p:nvSpPr>
            <p:cNvPr id="15" name="Subtitle 2">
              <a:extLst>
                <a:ext uri="{FF2B5EF4-FFF2-40B4-BE49-F238E27FC236}">
                  <a16:creationId xmlns:a16="http://schemas.microsoft.com/office/drawing/2014/main" id="{603405B0-9AB1-0272-AF81-2365C871F47F}"/>
                </a:ext>
              </a:extLst>
            </p:cNvPr>
            <p:cNvSpPr txBox="1">
              <a:spLocks/>
            </p:cNvSpPr>
            <p:nvPr/>
          </p:nvSpPr>
          <p:spPr>
            <a:xfrm>
              <a:off x="9175455" y="1949887"/>
              <a:ext cx="1836420" cy="1077218"/>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C00000"/>
                  </a:solidFill>
                  <a:effectLst/>
                  <a:uLnTx/>
                  <a:uFillTx/>
                  <a:latin typeface="Franklin Gothic Medium Cond"/>
                  <a:ea typeface="+mn-ea"/>
                  <a:cs typeface="Open Sans Light"/>
                </a:rPr>
                <a:t>$701M</a:t>
              </a:r>
              <a:br>
                <a:rPr kumimoji="0" lang="en-US" sz="1600" b="0" i="0"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Open Sans Light"/>
                </a:rPr>
              </a:br>
              <a:r>
                <a:rPr kumimoji="0" lang="en-US" sz="1600" b="0" i="0" u="none" strike="noStrike" kern="1200" cap="none" spc="0" normalizeH="0" baseline="0" noProof="0">
                  <a:ln>
                    <a:noFill/>
                  </a:ln>
                  <a:solidFill>
                    <a:srgbClr val="000000">
                      <a:lumMod val="50000"/>
                      <a:lumOff val="50000"/>
                    </a:srgbClr>
                  </a:solidFill>
                  <a:effectLst/>
                  <a:uLnTx/>
                  <a:uFillTx/>
                  <a:latin typeface="Franklin Gothic Medium Cond"/>
                  <a:ea typeface="+mn-ea"/>
                  <a:cs typeface="Open Sans Light"/>
                </a:rPr>
                <a:t>National Competition </a:t>
              </a:r>
              <a:br>
                <a:rPr kumimoji="0" lang="en-US" sz="1600" b="0" i="0" u="none" strike="noStrike" kern="1200" cap="none" spc="0" normalizeH="0" baseline="0" noProof="0">
                  <a:ln>
                    <a:noFill/>
                  </a:ln>
                  <a:solidFill>
                    <a:srgbClr val="000000">
                      <a:lumMod val="50000"/>
                      <a:lumOff val="50000"/>
                    </a:srgbClr>
                  </a:solidFill>
                  <a:effectLst/>
                  <a:uLnTx/>
                  <a:uFillTx/>
                  <a:latin typeface="Franklin Gothic Medium Cond"/>
                  <a:ea typeface="+mn-ea"/>
                  <a:cs typeface="Open Sans Light"/>
                </a:rPr>
              </a:br>
              <a:r>
                <a:rPr kumimoji="0" lang="en-US" sz="1600" b="0" i="0" u="none" strike="noStrike" kern="1200" cap="none" spc="0" normalizeH="0" baseline="0" noProof="0">
                  <a:ln>
                    <a:noFill/>
                  </a:ln>
                  <a:solidFill>
                    <a:srgbClr val="000000">
                      <a:lumMod val="50000"/>
                      <a:lumOff val="50000"/>
                    </a:srgbClr>
                  </a:solidFill>
                  <a:effectLst/>
                  <a:uLnTx/>
                  <a:uFillTx/>
                  <a:latin typeface="Franklin Gothic Medium Cond"/>
                  <a:ea typeface="+mn-ea"/>
                  <a:cs typeface="Open Sans Light"/>
                </a:rPr>
                <a:t>for Mitigation Projects</a:t>
              </a:r>
            </a:p>
            <a:p>
              <a:pPr marL="0" marR="0" lvl="0" indent="0" algn="ctr" defTabSz="1087636"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0000">
                    <a:lumMod val="50000"/>
                    <a:lumOff val="50000"/>
                  </a:srgbClr>
                </a:solidFill>
                <a:effectLst/>
                <a:uLnTx/>
                <a:uFillTx/>
                <a:latin typeface="Franklin Gothic Medium Cond"/>
                <a:ea typeface="+mn-ea"/>
                <a:cs typeface="Open Sans Light"/>
              </a:endParaRPr>
            </a:p>
          </p:txBody>
        </p:sp>
        <p:sp>
          <p:nvSpPr>
            <p:cNvPr id="16" name="Subtitle 2">
              <a:extLst>
                <a:ext uri="{FF2B5EF4-FFF2-40B4-BE49-F238E27FC236}">
                  <a16:creationId xmlns:a16="http://schemas.microsoft.com/office/drawing/2014/main" id="{283DCB00-E738-A9E3-5EF5-9511F69AC8D3}"/>
                </a:ext>
              </a:extLst>
            </p:cNvPr>
            <p:cNvSpPr txBox="1">
              <a:spLocks/>
            </p:cNvSpPr>
            <p:nvPr/>
          </p:nvSpPr>
          <p:spPr>
            <a:xfrm>
              <a:off x="957091" y="2198017"/>
              <a:ext cx="2263859" cy="474745"/>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5618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FFFFFF">
                      <a:lumMod val="50000"/>
                    </a:srgbClr>
                  </a:solidFill>
                  <a:effectLst/>
                  <a:uLnTx/>
                  <a:uFillTx/>
                  <a:latin typeface="Franklin Gothic Medium Cond" panose="020B0606030402020204" pitchFamily="34" charset="0"/>
                  <a:ea typeface="Lato Light" panose="020F0502020204030203" pitchFamily="34" charset="0"/>
                  <a:cs typeface="Lato Light" panose="020F0502020204030203" pitchFamily="34" charset="0"/>
                </a:rPr>
                <a:t>Uses of Assistance</a:t>
              </a:r>
              <a:endParaRPr lang="en-US"/>
            </a:p>
          </p:txBody>
        </p:sp>
        <p:sp>
          <p:nvSpPr>
            <p:cNvPr id="17" name="Subtitle 2">
              <a:extLst>
                <a:ext uri="{FF2B5EF4-FFF2-40B4-BE49-F238E27FC236}">
                  <a16:creationId xmlns:a16="http://schemas.microsoft.com/office/drawing/2014/main" id="{6AEC1DA9-8BB8-41AE-5197-CE0C753626FD}"/>
                </a:ext>
              </a:extLst>
            </p:cNvPr>
            <p:cNvSpPr txBox="1">
              <a:spLocks/>
            </p:cNvSpPr>
            <p:nvPr/>
          </p:nvSpPr>
          <p:spPr>
            <a:xfrm>
              <a:off x="905191" y="5026905"/>
              <a:ext cx="2247600" cy="646331"/>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7F7F7F"/>
                  </a:solidFill>
                  <a:effectLst/>
                  <a:uLnTx/>
                  <a:uFillTx/>
                  <a:latin typeface="Franklin Gothic Medium Cond"/>
                  <a:ea typeface="+mn-ea"/>
                  <a:cs typeface="Open Sans Light"/>
                </a:rPr>
                <a:t>Building Code Adoption and Enforcement </a:t>
              </a:r>
              <a:endParaRPr kumimoji="0" lang="en-US" sz="1100" b="0" i="0" u="none" strike="noStrike" kern="1200" cap="none" spc="0" normalizeH="0" baseline="0" noProof="0">
                <a:ln>
                  <a:noFill/>
                </a:ln>
                <a:solidFill>
                  <a:srgbClr val="7F7F7F"/>
                </a:solidFill>
                <a:effectLst/>
                <a:uLnTx/>
                <a:uFillTx/>
                <a:latin typeface="Franklin Gothic Medium Cond"/>
                <a:ea typeface="Lato Light" panose="020F0502020204030203" pitchFamily="34" charset="0"/>
                <a:cs typeface="Lato Light" panose="020F0502020204030203" pitchFamily="34" charset="0"/>
              </a:endParaRPr>
            </a:p>
          </p:txBody>
        </p:sp>
        <p:sp>
          <p:nvSpPr>
            <p:cNvPr id="18" name="Freeform 1">
              <a:extLst>
                <a:ext uri="{FF2B5EF4-FFF2-40B4-BE49-F238E27FC236}">
                  <a16:creationId xmlns:a16="http://schemas.microsoft.com/office/drawing/2014/main" id="{49F7DBC8-9138-A353-7354-DBBF73C2923E}"/>
                </a:ext>
              </a:extLst>
            </p:cNvPr>
            <p:cNvSpPr>
              <a:spLocks noChangeArrowheads="1"/>
            </p:cNvSpPr>
            <p:nvPr/>
          </p:nvSpPr>
          <p:spPr bwMode="auto">
            <a:xfrm>
              <a:off x="5216920" y="3056791"/>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19" name="Freeform 1">
              <a:extLst>
                <a:ext uri="{FF2B5EF4-FFF2-40B4-BE49-F238E27FC236}">
                  <a16:creationId xmlns:a16="http://schemas.microsoft.com/office/drawing/2014/main" id="{B112A1AD-5E32-A4A4-5A56-27F3F95B453C}"/>
                </a:ext>
              </a:extLst>
            </p:cNvPr>
            <p:cNvSpPr>
              <a:spLocks noChangeArrowheads="1"/>
            </p:cNvSpPr>
            <p:nvPr/>
          </p:nvSpPr>
          <p:spPr bwMode="auto">
            <a:xfrm>
              <a:off x="9956127" y="3056791"/>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20" name="Freeform 1">
              <a:extLst>
                <a:ext uri="{FF2B5EF4-FFF2-40B4-BE49-F238E27FC236}">
                  <a16:creationId xmlns:a16="http://schemas.microsoft.com/office/drawing/2014/main" id="{EAC0301F-6EED-E98C-E8FD-7406E17C214A}"/>
                </a:ext>
              </a:extLst>
            </p:cNvPr>
            <p:cNvSpPr>
              <a:spLocks noChangeArrowheads="1"/>
            </p:cNvSpPr>
            <p:nvPr/>
          </p:nvSpPr>
          <p:spPr bwMode="auto">
            <a:xfrm>
              <a:off x="3710612" y="3750105"/>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21" name="Freeform 1">
              <a:extLst>
                <a:ext uri="{FF2B5EF4-FFF2-40B4-BE49-F238E27FC236}">
                  <a16:creationId xmlns:a16="http://schemas.microsoft.com/office/drawing/2014/main" id="{C296FCB1-43D9-2494-3327-D153DD2885FB}"/>
                </a:ext>
              </a:extLst>
            </p:cNvPr>
            <p:cNvSpPr>
              <a:spLocks noChangeArrowheads="1"/>
            </p:cNvSpPr>
            <p:nvPr/>
          </p:nvSpPr>
          <p:spPr bwMode="auto">
            <a:xfrm>
              <a:off x="5216920" y="3750105"/>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22" name="Freeform 1">
              <a:extLst>
                <a:ext uri="{FF2B5EF4-FFF2-40B4-BE49-F238E27FC236}">
                  <a16:creationId xmlns:a16="http://schemas.microsoft.com/office/drawing/2014/main" id="{B8D94EBE-EC91-2A1A-A740-E219ACC80B6E}"/>
                </a:ext>
              </a:extLst>
            </p:cNvPr>
            <p:cNvSpPr>
              <a:spLocks noChangeArrowheads="1"/>
            </p:cNvSpPr>
            <p:nvPr/>
          </p:nvSpPr>
          <p:spPr bwMode="auto">
            <a:xfrm>
              <a:off x="3710612" y="4425378"/>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23" name="Freeform 1">
              <a:extLst>
                <a:ext uri="{FF2B5EF4-FFF2-40B4-BE49-F238E27FC236}">
                  <a16:creationId xmlns:a16="http://schemas.microsoft.com/office/drawing/2014/main" id="{8430221F-91A9-4131-7CE1-6BE74CCD6668}"/>
                </a:ext>
              </a:extLst>
            </p:cNvPr>
            <p:cNvSpPr>
              <a:spLocks noChangeArrowheads="1"/>
            </p:cNvSpPr>
            <p:nvPr/>
          </p:nvSpPr>
          <p:spPr bwMode="auto">
            <a:xfrm>
              <a:off x="5216920" y="4425378"/>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24" name="Freeform 1">
              <a:extLst>
                <a:ext uri="{FF2B5EF4-FFF2-40B4-BE49-F238E27FC236}">
                  <a16:creationId xmlns:a16="http://schemas.microsoft.com/office/drawing/2014/main" id="{7E5A96A0-5DBE-C8CC-C676-3A54AFE02C7C}"/>
                </a:ext>
              </a:extLst>
            </p:cNvPr>
            <p:cNvSpPr>
              <a:spLocks noChangeArrowheads="1"/>
            </p:cNvSpPr>
            <p:nvPr/>
          </p:nvSpPr>
          <p:spPr bwMode="auto">
            <a:xfrm>
              <a:off x="9956127" y="4425378"/>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25" name="Freeform 1">
              <a:extLst>
                <a:ext uri="{FF2B5EF4-FFF2-40B4-BE49-F238E27FC236}">
                  <a16:creationId xmlns:a16="http://schemas.microsoft.com/office/drawing/2014/main" id="{FC15105D-35D7-D456-0770-9229BA030846}"/>
                </a:ext>
              </a:extLst>
            </p:cNvPr>
            <p:cNvSpPr>
              <a:spLocks noChangeArrowheads="1"/>
            </p:cNvSpPr>
            <p:nvPr/>
          </p:nvSpPr>
          <p:spPr bwMode="auto">
            <a:xfrm>
              <a:off x="5216920" y="5150693"/>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26" name="Freeform 1">
              <a:extLst>
                <a:ext uri="{FF2B5EF4-FFF2-40B4-BE49-F238E27FC236}">
                  <a16:creationId xmlns:a16="http://schemas.microsoft.com/office/drawing/2014/main" id="{0E9A9814-8477-83C5-F138-D3F39141AD51}"/>
                </a:ext>
              </a:extLst>
            </p:cNvPr>
            <p:cNvSpPr>
              <a:spLocks noChangeArrowheads="1"/>
            </p:cNvSpPr>
            <p:nvPr/>
          </p:nvSpPr>
          <p:spPr bwMode="auto">
            <a:xfrm>
              <a:off x="3710612" y="5150693"/>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27" name="Subtitle 2">
              <a:extLst>
                <a:ext uri="{FF2B5EF4-FFF2-40B4-BE49-F238E27FC236}">
                  <a16:creationId xmlns:a16="http://schemas.microsoft.com/office/drawing/2014/main" id="{5148E179-69CE-B535-5FBB-08DEC19ED5C9}"/>
                </a:ext>
              </a:extLst>
            </p:cNvPr>
            <p:cNvSpPr txBox="1">
              <a:spLocks/>
            </p:cNvSpPr>
            <p:nvPr/>
          </p:nvSpPr>
          <p:spPr>
            <a:xfrm>
              <a:off x="6122401" y="1941855"/>
              <a:ext cx="1295563" cy="1077218"/>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Franklin Gothic Medium Cond"/>
                  <a:ea typeface="+mn-ea"/>
                  <a:cs typeface="Open Sans Light"/>
                </a:rPr>
                <a:t>$112M</a:t>
              </a:r>
              <a:br>
                <a:rPr kumimoji="0" lang="en-US" sz="1600" b="0" i="0" u="none" strike="noStrike" kern="1200" cap="none" spc="0" normalizeH="0" baseline="0" noProof="0">
                  <a:ln>
                    <a:noFill/>
                  </a:ln>
                  <a:solidFill>
                    <a:srgbClr val="C00000"/>
                  </a:solidFill>
                  <a:effectLst/>
                  <a:uLnTx/>
                  <a:uFillTx/>
                  <a:latin typeface="Franklin Gothic Medium Cond"/>
                  <a:ea typeface="+mn-ea"/>
                  <a:cs typeface="Open Sans Light"/>
                </a:rPr>
              </a:br>
              <a:r>
                <a:rPr kumimoji="0" lang="en-US" sz="1600" b="0" i="0" u="none" strike="noStrike" kern="1200" cap="none" spc="0" normalizeH="0" baseline="0" noProof="0">
                  <a:ln>
                    <a:noFill/>
                  </a:ln>
                  <a:solidFill>
                    <a:srgbClr val="FFFFFF">
                      <a:lumMod val="50000"/>
                    </a:srgbClr>
                  </a:solidFill>
                  <a:effectLst/>
                  <a:uLnTx/>
                  <a:uFillTx/>
                  <a:latin typeface="Franklin Gothic Medium Cond"/>
                  <a:ea typeface="+mn-ea"/>
                  <a:cs typeface="Open Sans Light"/>
                </a:rPr>
                <a:t>State/Territory Building Code Plus-Up</a:t>
              </a:r>
              <a:endParaRPr kumimoji="0" lang="en-US" sz="1400" b="0" i="0" u="none" strike="noStrike" kern="1200" cap="none" spc="0" normalizeH="0" baseline="0" noProof="0">
                <a:ln>
                  <a:noFill/>
                </a:ln>
                <a:solidFill>
                  <a:srgbClr val="7F7F7F"/>
                </a:solidFill>
                <a:effectLst/>
                <a:uLnTx/>
                <a:uFillTx/>
                <a:latin typeface="Franklin Gothic Book" panose="020B0503020102020204"/>
                <a:ea typeface="+mn-ea"/>
                <a:cs typeface="+mn-cs"/>
              </a:endParaRPr>
            </a:p>
          </p:txBody>
        </p:sp>
        <p:sp>
          <p:nvSpPr>
            <p:cNvPr id="28" name="Subtitle 2">
              <a:extLst>
                <a:ext uri="{FF2B5EF4-FFF2-40B4-BE49-F238E27FC236}">
                  <a16:creationId xmlns:a16="http://schemas.microsoft.com/office/drawing/2014/main" id="{3B5B660F-6FF4-A237-C90E-059CDA173E08}"/>
                </a:ext>
              </a:extLst>
            </p:cNvPr>
            <p:cNvSpPr txBox="1">
              <a:spLocks/>
            </p:cNvSpPr>
            <p:nvPr/>
          </p:nvSpPr>
          <p:spPr>
            <a:xfrm>
              <a:off x="7648928" y="1954202"/>
              <a:ext cx="1295563" cy="1046440"/>
            </a:xfrm>
            <a:prstGeom prst="rect">
              <a:avLst/>
            </a:prstGeom>
            <a:ln>
              <a:noFill/>
            </a:ln>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Franklin Gothic Medium Cond"/>
                  <a:ea typeface="+mn-ea"/>
                  <a:cs typeface="Open Sans Light"/>
                </a:rPr>
                <a:t>$25M</a:t>
              </a:r>
              <a:br>
                <a:rPr kumimoji="0" lang="en-US" sz="1600" b="0" i="1"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Open Sans Light"/>
                </a:rPr>
              </a:br>
              <a:r>
                <a:rPr kumimoji="0" lang="en-US" sz="1600" b="0" i="0" u="none" strike="noStrike" kern="1200" cap="none" spc="0" normalizeH="0" baseline="0" noProof="0">
                  <a:ln>
                    <a:noFill/>
                  </a:ln>
                  <a:solidFill>
                    <a:srgbClr val="FFFFFF">
                      <a:lumMod val="50000"/>
                    </a:srgbClr>
                  </a:solidFill>
                  <a:effectLst/>
                  <a:uLnTx/>
                  <a:uFillTx/>
                  <a:latin typeface="Franklin Gothic Medium Cond"/>
                  <a:ea typeface="+mn-ea"/>
                  <a:cs typeface="Open Sans Light"/>
                </a:rPr>
                <a:t>Tribal Building Code Plus-Up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F7F7F"/>
                </a:solidFill>
                <a:effectLst/>
                <a:uLnTx/>
                <a:uFillTx/>
                <a:latin typeface="Franklin Gothic Book" panose="020B0503020102020204"/>
                <a:ea typeface="+mn-ea"/>
                <a:cs typeface="+mn-cs"/>
              </a:endParaRPr>
            </a:p>
          </p:txBody>
        </p:sp>
        <p:sp>
          <p:nvSpPr>
            <p:cNvPr id="29" name="Freeform 1">
              <a:extLst>
                <a:ext uri="{FF2B5EF4-FFF2-40B4-BE49-F238E27FC236}">
                  <a16:creationId xmlns:a16="http://schemas.microsoft.com/office/drawing/2014/main" id="{9EAEFAFE-F420-13CB-F9A1-3CD3572AB0EB}"/>
                </a:ext>
              </a:extLst>
            </p:cNvPr>
            <p:cNvSpPr>
              <a:spLocks noChangeArrowheads="1"/>
            </p:cNvSpPr>
            <p:nvPr/>
          </p:nvSpPr>
          <p:spPr bwMode="auto">
            <a:xfrm>
              <a:off x="8220577" y="5153461"/>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30" name="Freeform 1">
              <a:extLst>
                <a:ext uri="{FF2B5EF4-FFF2-40B4-BE49-F238E27FC236}">
                  <a16:creationId xmlns:a16="http://schemas.microsoft.com/office/drawing/2014/main" id="{A222447A-9682-ECFD-CD03-435C6A5C8112}"/>
                </a:ext>
              </a:extLst>
            </p:cNvPr>
            <p:cNvSpPr>
              <a:spLocks noChangeArrowheads="1"/>
            </p:cNvSpPr>
            <p:nvPr/>
          </p:nvSpPr>
          <p:spPr bwMode="auto">
            <a:xfrm>
              <a:off x="6656083" y="5153461"/>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grpSp>
      <p:sp>
        <p:nvSpPr>
          <p:cNvPr id="2" name="Freeform 1">
            <a:extLst>
              <a:ext uri="{FF2B5EF4-FFF2-40B4-BE49-F238E27FC236}">
                <a16:creationId xmlns:a16="http://schemas.microsoft.com/office/drawing/2014/main" id="{E7A22BD9-D5B9-D3ED-1DAA-3C8D41490476}"/>
              </a:ext>
            </a:extLst>
          </p:cNvPr>
          <p:cNvSpPr>
            <a:spLocks noChangeArrowheads="1"/>
          </p:cNvSpPr>
          <p:nvPr/>
        </p:nvSpPr>
        <p:spPr bwMode="auto">
          <a:xfrm>
            <a:off x="6581195" y="2860139"/>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
        <p:nvSpPr>
          <p:cNvPr id="4" name="Freeform 1">
            <a:extLst>
              <a:ext uri="{FF2B5EF4-FFF2-40B4-BE49-F238E27FC236}">
                <a16:creationId xmlns:a16="http://schemas.microsoft.com/office/drawing/2014/main" id="{A5F5CB0E-0FF0-613B-6A0F-8E1FA0722E18}"/>
              </a:ext>
            </a:extLst>
          </p:cNvPr>
          <p:cNvSpPr>
            <a:spLocks noChangeArrowheads="1"/>
          </p:cNvSpPr>
          <p:nvPr/>
        </p:nvSpPr>
        <p:spPr bwMode="auto">
          <a:xfrm>
            <a:off x="8264003" y="2852273"/>
            <a:ext cx="403202" cy="398757"/>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224E90"/>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1979794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FC630CC-6E3A-574D-8139-B28A6CE8CD90}"/>
              </a:ext>
            </a:extLst>
          </p:cNvPr>
          <p:cNvSpPr>
            <a:spLocks noGrp="1"/>
          </p:cNvSpPr>
          <p:nvPr>
            <p:ph type="sldNum" sz="quarter" idx="12"/>
          </p:nvPr>
        </p:nvSpPr>
        <p:spPr>
          <a:xfrm>
            <a:off x="10539413" y="6173791"/>
            <a:ext cx="914403"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FCC257D-A786-9244-9E17-CE618C8B9275}" type="slidenum">
              <a:rPr kumimoji="0" lang="en-US" sz="1200" b="0" i="0" u="none" strike="noStrike" kern="1200" cap="none" spc="0" normalizeH="0" baseline="0" noProof="0" dirty="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E523AF9E-6095-1B1B-0E22-3E71E94BFAE2}"/>
              </a:ext>
            </a:extLst>
          </p:cNvPr>
          <p:cNvSpPr/>
          <p:nvPr/>
        </p:nvSpPr>
        <p:spPr>
          <a:xfrm>
            <a:off x="0" y="5863870"/>
            <a:ext cx="2818504" cy="98307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Footer Placeholder 3">
            <a:extLst>
              <a:ext uri="{FF2B5EF4-FFF2-40B4-BE49-F238E27FC236}">
                <a16:creationId xmlns:a16="http://schemas.microsoft.com/office/drawing/2014/main" id="{25E48AC8-A395-D016-28B9-916B8CBF0855}"/>
              </a:ext>
            </a:extLst>
          </p:cNvPr>
          <p:cNvSpPr txBox="1">
            <a:spLocks/>
          </p:cNvSpPr>
          <p:nvPr/>
        </p:nvSpPr>
        <p:spPr>
          <a:xfrm>
            <a:off x="6096000" y="5925789"/>
            <a:ext cx="4443413" cy="565628"/>
          </a:xfrm>
          <a:prstGeom prst="rect">
            <a:avLst/>
          </a:prstGeom>
        </p:spPr>
        <p:txBody>
          <a:bodyPr vert="horz" lIns="91440" tIns="45720" rIns="91440" bIns="45720" rtlCol="0" anchor="b">
            <a:normAutofit/>
          </a:bodyPr>
          <a:lstStyle>
            <a:lvl1pPr marL="0" indent="0" algn="l" defTabSz="457200" rtl="0" eaLnBrk="1" latinLnBrk="0" hangingPunct="1">
              <a:lnSpc>
                <a:spcPts val="2600"/>
              </a:lnSpc>
              <a:spcBef>
                <a:spcPts val="200"/>
              </a:spcBef>
              <a:spcAft>
                <a:spcPts val="200"/>
              </a:spcAft>
              <a:buClr>
                <a:schemeClr val="accent3">
                  <a:lumMod val="75000"/>
                </a:schemeClr>
              </a:buClr>
              <a:buFont typeface="Wingdings" charset="2"/>
              <a:buNone/>
              <a:defRPr lang="en-US" sz="1800" kern="1200">
                <a:solidFill>
                  <a:schemeClr val="tx1"/>
                </a:solidFill>
                <a:latin typeface="+mn-lt"/>
                <a:ea typeface="+mn-ea"/>
                <a:cs typeface="+mn-cs"/>
              </a:defRPr>
            </a:lvl1pPr>
            <a:lvl2pPr marL="742950" indent="-285750" algn="l" defTabSz="457200" rtl="0" eaLnBrk="1" latinLnBrk="0" hangingPunct="1">
              <a:spcBef>
                <a:spcPts val="200"/>
              </a:spcBef>
              <a:spcAft>
                <a:spcPts val="200"/>
              </a:spcAft>
              <a:buClr>
                <a:schemeClr val="accent3">
                  <a:lumMod val="75000"/>
                </a:schemeClr>
              </a:buClr>
              <a:buSzPct val="50000"/>
              <a:buFont typeface="Wingdings" charset="2"/>
              <a:buChar char=""/>
              <a:defRPr lang="en-US" sz="1600" kern="1200">
                <a:solidFill>
                  <a:schemeClr val="tx1"/>
                </a:solidFill>
                <a:latin typeface="+mn-lt"/>
                <a:ea typeface="+mn-ea"/>
                <a:cs typeface="+mn-cs"/>
              </a:defRPr>
            </a:lvl2pPr>
            <a:lvl3pPr marL="1143000" indent="-228600" algn="l" defTabSz="457200" rtl="0" eaLnBrk="1" latinLnBrk="0" hangingPunct="1">
              <a:spcBef>
                <a:spcPts val="200"/>
              </a:spcBef>
              <a:spcAft>
                <a:spcPts val="200"/>
              </a:spcAft>
              <a:buFont typeface="Arial"/>
              <a:buChar char="•"/>
              <a:defRPr lang="en-US"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85185"/>
              </a:lnSpc>
            </a:pPr>
            <a:r>
              <a:rPr lang="en-US" sz="1200">
                <a:solidFill>
                  <a:srgbClr val="5A5B5D"/>
                </a:solidFill>
                <a:latin typeface="Arial"/>
                <a:cs typeface="Arial"/>
              </a:rPr>
              <a:t>Federal Emergency Management Agency</a:t>
            </a:r>
            <a:endParaRPr lang="en-US"/>
          </a:p>
        </p:txBody>
      </p:sp>
      <p:pic>
        <p:nvPicPr>
          <p:cNvPr id="5" name="Picture 4">
            <a:extLst>
              <a:ext uri="{FF2B5EF4-FFF2-40B4-BE49-F238E27FC236}">
                <a16:creationId xmlns:a16="http://schemas.microsoft.com/office/drawing/2014/main" id="{D0D57515-1F87-0B6F-45EA-39DCB97E62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457" y="5871061"/>
            <a:ext cx="2027024" cy="810563"/>
          </a:xfrm>
          <a:prstGeom prst="rect">
            <a:avLst/>
          </a:prstGeom>
        </p:spPr>
      </p:pic>
      <p:sp>
        <p:nvSpPr>
          <p:cNvPr id="7" name="Title 5">
            <a:extLst>
              <a:ext uri="{FF2B5EF4-FFF2-40B4-BE49-F238E27FC236}">
                <a16:creationId xmlns:a16="http://schemas.microsoft.com/office/drawing/2014/main" id="{AB678CA4-96C4-E4E3-95E5-779A2CB3B363}"/>
              </a:ext>
            </a:extLst>
          </p:cNvPr>
          <p:cNvSpPr>
            <a:spLocks noGrp="1"/>
          </p:cNvSpPr>
          <p:nvPr>
            <p:ph type="title"/>
          </p:nvPr>
        </p:nvSpPr>
        <p:spPr>
          <a:xfrm>
            <a:off x="738189" y="452440"/>
            <a:ext cx="10715627" cy="743347"/>
          </a:xfrm>
        </p:spPr>
        <p:txBody>
          <a:bodyPr>
            <a:normAutofit fontScale="90000"/>
          </a:bodyPr>
          <a:lstStyle/>
          <a:p>
            <a:r>
              <a:rPr lang="en-US">
                <a:solidFill>
                  <a:schemeClr val="accent1">
                    <a:lumMod val="75000"/>
                  </a:schemeClr>
                </a:solidFill>
                <a:ea typeface="+mj-lt"/>
                <a:cs typeface="+mj-lt"/>
              </a:rPr>
              <a:t>				Tulsa, Oklahoma – Improving Infrastructure to Protect Residential and Commercial Facilities</a:t>
            </a:r>
            <a:endParaRPr lang="en-US">
              <a:solidFill>
                <a:schemeClr val="accent1">
                  <a:lumMod val="75000"/>
                </a:schemeClr>
              </a:solidFill>
            </a:endParaRPr>
          </a:p>
        </p:txBody>
      </p:sp>
      <p:sp>
        <p:nvSpPr>
          <p:cNvPr id="8" name="Rectangle 7">
            <a:extLst>
              <a:ext uri="{FF2B5EF4-FFF2-40B4-BE49-F238E27FC236}">
                <a16:creationId xmlns:a16="http://schemas.microsoft.com/office/drawing/2014/main" id="{9B526FE6-3084-4F17-A62C-04122A344719}"/>
              </a:ext>
            </a:extLst>
          </p:cNvPr>
          <p:cNvSpPr/>
          <p:nvPr/>
        </p:nvSpPr>
        <p:spPr>
          <a:xfrm>
            <a:off x="738184" y="452440"/>
            <a:ext cx="1867402" cy="394227"/>
          </a:xfrm>
          <a:prstGeom prst="rect">
            <a:avLst/>
          </a:prstGeom>
          <a:solidFill>
            <a:srgbClr val="0052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spc="300">
                <a:solidFill>
                  <a:schemeClr val="bg1"/>
                </a:solidFill>
              </a:rPr>
              <a:t>BRIC FY21:</a:t>
            </a:r>
          </a:p>
        </p:txBody>
      </p:sp>
      <p:sp>
        <p:nvSpPr>
          <p:cNvPr id="9" name="TextBox 8">
            <a:extLst>
              <a:ext uri="{FF2B5EF4-FFF2-40B4-BE49-F238E27FC236}">
                <a16:creationId xmlns:a16="http://schemas.microsoft.com/office/drawing/2014/main" id="{E8093D0A-850B-4509-7B92-538DB472BA4F}"/>
              </a:ext>
            </a:extLst>
          </p:cNvPr>
          <p:cNvSpPr txBox="1"/>
          <p:nvPr/>
        </p:nvSpPr>
        <p:spPr>
          <a:xfrm>
            <a:off x="5335232" y="1331092"/>
            <a:ext cx="6763818" cy="5401479"/>
          </a:xfrm>
          <a:prstGeom prst="rect">
            <a:avLst/>
          </a:prstGeom>
          <a:noFill/>
        </p:spPr>
        <p:txBody>
          <a:bodyPr wrap="square" lIns="91440" tIns="45720" rIns="91440" bIns="45720" anchor="t">
            <a:spAutoFit/>
          </a:bodyPr>
          <a:lstStyle/>
          <a:p>
            <a:pPr>
              <a:spcBef>
                <a:spcPts val="1000"/>
              </a:spcBef>
              <a:defRPr/>
            </a:pPr>
            <a:r>
              <a:rPr lang="en-US" sz="1900" b="1">
                <a:latin typeface="+mn-lt"/>
              </a:rPr>
              <a:t>History</a:t>
            </a:r>
            <a:r>
              <a:rPr lang="en-US" sz="1900" b="0">
                <a:latin typeface="+mn-lt"/>
              </a:rPr>
              <a:t>: </a:t>
            </a:r>
            <a:r>
              <a:rPr lang="en-US" sz="1900">
                <a:ea typeface="+mn-lt"/>
                <a:cs typeface="+mn-lt"/>
              </a:rPr>
              <a:t>The city of Tulsa and region at large are extremely vulnerable to increasingly intense heat waves, making infrastructure enhancements and nature-based solutions vital to the health and safety of the city’s population.</a:t>
            </a:r>
            <a:endParaRPr lang="en-US" sz="1900"/>
          </a:p>
          <a:p>
            <a:pPr>
              <a:spcBef>
                <a:spcPts val="1000"/>
              </a:spcBef>
              <a:defRPr/>
            </a:pPr>
            <a:r>
              <a:rPr lang="en-US" sz="1900" b="1">
                <a:latin typeface="+mn-lt"/>
                <a:ea typeface="Source Sans Pro"/>
              </a:rPr>
              <a:t>Project Description</a:t>
            </a:r>
            <a:r>
              <a:rPr lang="en-US" sz="1900">
                <a:latin typeface="+mn-lt"/>
                <a:ea typeface="Source Sans Pro"/>
              </a:rPr>
              <a:t>: </a:t>
            </a:r>
            <a:r>
              <a:rPr lang="en-US" sz="1900">
                <a:ea typeface="+mn-lt"/>
                <a:cs typeface="+mn-lt"/>
              </a:rPr>
              <a:t>To reduce flooding, the city will make infrastructure enhancements along Fulton Creek by increasing the capacity of the storm sewer system and constructing two detention ponds and culverts. Stormwater run-off prevention will be enhanced by adding trees to reduce heat and limiting development. </a:t>
            </a:r>
          </a:p>
          <a:p>
            <a:pPr>
              <a:spcBef>
                <a:spcPts val="1000"/>
              </a:spcBef>
              <a:defRPr/>
            </a:pPr>
            <a:r>
              <a:rPr lang="en-US" sz="1900" b="1">
                <a:ea typeface="Source Sans Pro"/>
              </a:rPr>
              <a:t>Project Topics and Benefits: </a:t>
            </a:r>
          </a:p>
          <a:p>
            <a:pPr marL="742950" lvl="1" indent="-285750">
              <a:spcBef>
                <a:spcPts val="1000"/>
              </a:spcBef>
              <a:buFont typeface="Wingdings"/>
              <a:buChar char="§"/>
              <a:defRPr/>
            </a:pPr>
            <a:r>
              <a:rPr lang="en-US" sz="1900">
                <a:ea typeface="Source Sans Pro"/>
              </a:rPr>
              <a:t>Community Flood Mitigation</a:t>
            </a:r>
            <a:endParaRPr lang="en-US" sz="1900" b="1">
              <a:ea typeface="Source Sans Pro"/>
            </a:endParaRPr>
          </a:p>
          <a:p>
            <a:pPr marL="742950" lvl="1" indent="-285750">
              <a:spcBef>
                <a:spcPts val="1000"/>
              </a:spcBef>
              <a:buFont typeface="Wingdings"/>
              <a:buChar char="§"/>
              <a:defRPr/>
            </a:pPr>
            <a:r>
              <a:rPr lang="en-US" sz="1900">
                <a:ea typeface="Source Sans Pro"/>
              </a:rPr>
              <a:t>System-Based Solutions</a:t>
            </a:r>
          </a:p>
          <a:p>
            <a:pPr marL="742950" lvl="1" indent="-285750">
              <a:spcBef>
                <a:spcPts val="1000"/>
              </a:spcBef>
              <a:buFont typeface="Wingdings"/>
              <a:buChar char="§"/>
              <a:defRPr/>
            </a:pPr>
            <a:r>
              <a:rPr lang="en-US" sz="1900">
                <a:ea typeface="Source Sans Pro"/>
              </a:rPr>
              <a:t>Nature-Based Solutions</a:t>
            </a:r>
          </a:p>
          <a:p>
            <a:pPr>
              <a:spcBef>
                <a:spcPts val="1000"/>
              </a:spcBef>
              <a:defRPr/>
            </a:pPr>
            <a:endParaRPr lang="en-US" sz="1900"/>
          </a:p>
        </p:txBody>
      </p:sp>
      <p:sp>
        <p:nvSpPr>
          <p:cNvPr id="19" name="TextBox 18">
            <a:extLst>
              <a:ext uri="{FF2B5EF4-FFF2-40B4-BE49-F238E27FC236}">
                <a16:creationId xmlns:a16="http://schemas.microsoft.com/office/drawing/2014/main" id="{5A8D5A4A-6969-076B-591A-05D2B00CC2CF}"/>
              </a:ext>
            </a:extLst>
          </p:cNvPr>
          <p:cNvSpPr txBox="1"/>
          <p:nvPr/>
        </p:nvSpPr>
        <p:spPr>
          <a:xfrm>
            <a:off x="756249" y="5022809"/>
            <a:ext cx="4264948" cy="369332"/>
          </a:xfrm>
          <a:prstGeom prst="rect">
            <a:avLst/>
          </a:prstGeom>
          <a:noFill/>
        </p:spPr>
        <p:txBody>
          <a:bodyPr wrap="square" lIns="91440" tIns="45720" rIns="91440" bIns="45720" anchor="t">
            <a:spAutoFit/>
          </a:bodyPr>
          <a:lstStyle/>
          <a:p>
            <a:pPr>
              <a:defRPr/>
            </a:pPr>
            <a:r>
              <a:rPr kumimoji="0" lang="en-US" sz="1800" b="0" i="0" u="none" strike="noStrike" kern="1200" cap="none" spc="0" normalizeH="0" baseline="0" noProof="0">
                <a:ln>
                  <a:noFill/>
                </a:ln>
                <a:solidFill>
                  <a:srgbClr val="005288"/>
                </a:solidFill>
                <a:effectLst/>
                <a:uLnTx/>
                <a:uFillTx/>
                <a:latin typeface="Franklin Gothic Medium"/>
              </a:rPr>
              <a:t>Federal Share</a:t>
            </a:r>
            <a:r>
              <a:rPr lang="en-US">
                <a:solidFill>
                  <a:srgbClr val="005288"/>
                </a:solidFill>
                <a:latin typeface="Franklin Gothic Medium"/>
              </a:rPr>
              <a:t> </a:t>
            </a:r>
            <a:r>
              <a:rPr kumimoji="0" lang="en-US" sz="1800" b="0" i="0" u="none" strike="noStrike" kern="1200" cap="none" spc="0" normalizeH="0" baseline="0" noProof="0">
                <a:ln>
                  <a:noFill/>
                </a:ln>
                <a:solidFill>
                  <a:srgbClr val="005288"/>
                </a:solidFill>
                <a:effectLst/>
                <a:uLnTx/>
                <a:uFillTx/>
                <a:latin typeface="Franklin Gothic Medium"/>
              </a:rPr>
              <a:t>$</a:t>
            </a:r>
            <a:r>
              <a:rPr lang="en-US">
                <a:solidFill>
                  <a:srgbClr val="005288"/>
                </a:solidFill>
                <a:latin typeface="Franklin Gothic Medium"/>
              </a:rPr>
              <a:t>19.58 Million</a:t>
            </a: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2" name="Picture 3" descr="Map&#10;&#10;Description automatically generated">
            <a:extLst>
              <a:ext uri="{FF2B5EF4-FFF2-40B4-BE49-F238E27FC236}">
                <a16:creationId xmlns:a16="http://schemas.microsoft.com/office/drawing/2014/main" id="{1DDFA1FF-2211-4B54-6295-D6A8239239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249" y="1401694"/>
            <a:ext cx="4525992" cy="3292612"/>
          </a:xfrm>
          <a:prstGeom prst="rect">
            <a:avLst/>
          </a:prstGeom>
        </p:spPr>
      </p:pic>
      <p:sp>
        <p:nvSpPr>
          <p:cNvPr id="12" name="TextBox 11">
            <a:extLst>
              <a:ext uri="{FF2B5EF4-FFF2-40B4-BE49-F238E27FC236}">
                <a16:creationId xmlns:a16="http://schemas.microsoft.com/office/drawing/2014/main" id="{32F91B0C-7022-C05D-68F8-A959137F59FA}"/>
              </a:ext>
            </a:extLst>
          </p:cNvPr>
          <p:cNvSpPr txBox="1"/>
          <p:nvPr/>
        </p:nvSpPr>
        <p:spPr>
          <a:xfrm>
            <a:off x="737380" y="4695454"/>
            <a:ext cx="48917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lumMod val="50000"/>
                  </a:schemeClr>
                </a:solidFill>
                <a:ea typeface="+mn-lt"/>
                <a:cs typeface="+mn-lt"/>
              </a:rPr>
              <a:t>Google Maps. (n.d.). [Tulsa, Oklahoma]. Retrieved Dec. 13, 2022, from https://</a:t>
            </a:r>
            <a:r>
              <a:rPr lang="en-US" sz="1000" err="1">
                <a:solidFill>
                  <a:schemeClr val="bg1">
                    <a:lumMod val="50000"/>
                  </a:schemeClr>
                </a:solidFill>
                <a:ea typeface="+mn-lt"/>
                <a:cs typeface="+mn-lt"/>
              </a:rPr>
              <a:t>goo.gl</a:t>
            </a:r>
            <a:r>
              <a:rPr lang="en-US" sz="1000">
                <a:solidFill>
                  <a:schemeClr val="bg1">
                    <a:lumMod val="50000"/>
                  </a:schemeClr>
                </a:solidFill>
                <a:ea typeface="+mn-lt"/>
                <a:cs typeface="+mn-lt"/>
              </a:rPr>
              <a:t>/maps/ncMhpH79teQqYhSx6</a:t>
            </a:r>
            <a:endParaRPr lang="en-US" sz="1000">
              <a:solidFill>
                <a:schemeClr val="bg1">
                  <a:lumMod val="50000"/>
                </a:schemeClr>
              </a:solidFill>
            </a:endParaRPr>
          </a:p>
        </p:txBody>
      </p:sp>
    </p:spTree>
    <p:extLst>
      <p:ext uri="{BB962C8B-B14F-4D97-AF65-F5344CB8AC3E}">
        <p14:creationId xmlns:p14="http://schemas.microsoft.com/office/powerpoint/2010/main" val="915149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eature_standalone img">
            <a:extLst>
              <a:ext uri="{FF2B5EF4-FFF2-40B4-BE49-F238E27FC236}">
                <a16:creationId xmlns:a16="http://schemas.microsoft.com/office/drawing/2014/main" id="{63E12C44-A798-4B76-B55F-2BD437F36E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9091" b="2310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452B9A1-7C6E-4DC2-A31D-445F4D3947CC}"/>
              </a:ext>
            </a:extLst>
          </p:cNvPr>
          <p:cNvSpPr>
            <a:spLocks noGrp="1"/>
          </p:cNvSpPr>
          <p:nvPr>
            <p:ph type="sldNum" sz="quarter" idx="4294967295"/>
          </p:nvPr>
        </p:nvSpPr>
        <p:spPr>
          <a:xfrm>
            <a:off x="9041199" y="6356350"/>
            <a:ext cx="2743200" cy="365125"/>
          </a:xfrm>
        </p:spPr>
        <p:txBody>
          <a:bodyPr vert="horz" lIns="91440" tIns="45720" rIns="91440" bIns="45720" rtlCol="0" anchor="ctr">
            <a:normAutofit/>
          </a:bodyPr>
          <a:lstStyle/>
          <a:p>
            <a:pPr defTabSz="914400">
              <a:spcAft>
                <a:spcPts val="600"/>
              </a:spcAft>
              <a:defRPr/>
            </a:pPr>
            <a:fld id="{8FCC257D-A786-9244-9E17-CE618C8B9275}" type="slidenum">
              <a:rPr lang="en-US">
                <a:solidFill>
                  <a:schemeClr val="tx1"/>
                </a:solidFill>
                <a:latin typeface="Calibri" panose="020F0502020204030204"/>
              </a:rPr>
              <a:pPr defTabSz="914400">
                <a:spcAft>
                  <a:spcPts val="600"/>
                </a:spcAft>
                <a:defRPr/>
              </a:pPr>
              <a:t>19</a:t>
            </a:fld>
            <a:endParaRPr lang="en-US">
              <a:solidFill>
                <a:schemeClr val="tx1"/>
              </a:solidFill>
              <a:latin typeface="Calibri" panose="020F0502020204030204"/>
            </a:endParaRPr>
          </a:p>
        </p:txBody>
      </p:sp>
      <p:sp>
        <p:nvSpPr>
          <p:cNvPr id="7" name="Rectangle 6">
            <a:extLst>
              <a:ext uri="{FF2B5EF4-FFF2-40B4-BE49-F238E27FC236}">
                <a16:creationId xmlns:a16="http://schemas.microsoft.com/office/drawing/2014/main" id="{A55AD2F3-6C3C-4E8B-B9C9-A9ED6C2C51B9}"/>
              </a:ext>
            </a:extLst>
          </p:cNvPr>
          <p:cNvSpPr/>
          <p:nvPr/>
        </p:nvSpPr>
        <p:spPr>
          <a:xfrm rot="10800000">
            <a:off x="-2" y="8"/>
            <a:ext cx="12191979" cy="6857991"/>
          </a:xfrm>
          <a:prstGeom prst="rect">
            <a:avLst/>
          </a:prstGeom>
          <a:gradFill flip="none" rotWithShape="1">
            <a:gsLst>
              <a:gs pos="0">
                <a:schemeClr val="bg2">
                  <a:tint val="66000"/>
                  <a:satMod val="160000"/>
                  <a:alpha val="55000"/>
                  <a:lumMod val="45000"/>
                </a:schemeClr>
              </a:gs>
              <a:gs pos="17000">
                <a:schemeClr val="tx2">
                  <a:lumMod val="28000"/>
                  <a:alpha val="54000"/>
                </a:schemeClr>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itle 2">
            <a:extLst>
              <a:ext uri="{FF2B5EF4-FFF2-40B4-BE49-F238E27FC236}">
                <a16:creationId xmlns:a16="http://schemas.microsoft.com/office/drawing/2014/main" id="{03D679EE-486A-4156-8216-C311BD0E3734}"/>
              </a:ext>
            </a:extLst>
          </p:cNvPr>
          <p:cNvSpPr>
            <a:spLocks noGrp="1"/>
          </p:cNvSpPr>
          <p:nvPr>
            <p:ph type="title"/>
          </p:nvPr>
        </p:nvSpPr>
        <p:spPr>
          <a:xfrm>
            <a:off x="1556717" y="4763807"/>
            <a:ext cx="9582337" cy="1775105"/>
          </a:xfrm>
        </p:spPr>
        <p:txBody>
          <a:bodyPr vert="horz" lIns="91440" tIns="45720" rIns="91440" bIns="45720" rtlCol="0" anchor="t">
            <a:normAutofit/>
          </a:bodyPr>
          <a:lstStyle/>
          <a:p>
            <a:pPr defTabSz="914400">
              <a:lnSpc>
                <a:spcPct val="100000"/>
              </a:lnSpc>
              <a:spcAft>
                <a:spcPts val="1200"/>
              </a:spcAft>
            </a:pPr>
            <a:br>
              <a:rPr lang="en-US" sz="4400">
                <a:latin typeface="+mj-lt"/>
                <a:cs typeface="+mj-cs"/>
              </a:rPr>
            </a:br>
            <a:r>
              <a:rPr lang="en-US" sz="2800">
                <a:latin typeface="+mj-lt"/>
                <a:cs typeface="+mj-cs"/>
              </a:rPr>
              <a:t>Mike Garcia– FMA Team Lead </a:t>
            </a:r>
            <a:endParaRPr lang="en-US" sz="5600">
              <a:latin typeface="+mj-lt"/>
              <a:cs typeface="+mj-cs"/>
            </a:endParaRPr>
          </a:p>
        </p:txBody>
      </p:sp>
      <p:cxnSp>
        <p:nvCxnSpPr>
          <p:cNvPr id="9" name="Straight Connector 8">
            <a:extLst>
              <a:ext uri="{FF2B5EF4-FFF2-40B4-BE49-F238E27FC236}">
                <a16:creationId xmlns:a16="http://schemas.microsoft.com/office/drawing/2014/main" id="{9A76675C-8FD0-4E78-82F5-6A9AF7F1B1F9}"/>
              </a:ext>
            </a:extLst>
          </p:cNvPr>
          <p:cNvCxnSpPr/>
          <p:nvPr/>
        </p:nvCxnSpPr>
        <p:spPr>
          <a:xfrm>
            <a:off x="654326" y="4133992"/>
            <a:ext cx="10883347"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97161307-D5CB-4278-ACE1-941C8B48A62E}"/>
              </a:ext>
            </a:extLst>
          </p:cNvPr>
          <p:cNvPicPr>
            <a:picLocks noChangeAspect="1"/>
          </p:cNvPicPr>
          <p:nvPr/>
        </p:nvPicPr>
        <p:blipFill>
          <a:blip r:embed="rId5"/>
          <a:srcRect/>
          <a:stretch/>
        </p:blipFill>
        <p:spPr>
          <a:xfrm>
            <a:off x="384426" y="4772259"/>
            <a:ext cx="1145933" cy="1145933"/>
          </a:xfrm>
          <a:prstGeom prst="rect">
            <a:avLst/>
          </a:prstGeom>
          <a:effectLst>
            <a:reflection blurRad="6350" stA="50000" endA="275" endPos="40000" dist="101600" dir="5400000" sy="-100000" algn="bl" rotWithShape="0"/>
          </a:effectLst>
          <a:scene3d>
            <a:camera prst="perspectiveFront"/>
            <a:lightRig rig="threePt" dir="t"/>
          </a:scene3d>
        </p:spPr>
      </p:pic>
      <p:sp>
        <p:nvSpPr>
          <p:cNvPr id="3" name="TextBox 2">
            <a:extLst>
              <a:ext uri="{FF2B5EF4-FFF2-40B4-BE49-F238E27FC236}">
                <a16:creationId xmlns:a16="http://schemas.microsoft.com/office/drawing/2014/main" id="{9EBA851E-FD8E-485F-AF28-EEC75D9D93BD}"/>
              </a:ext>
            </a:extLst>
          </p:cNvPr>
          <p:cNvSpPr txBox="1"/>
          <p:nvPr/>
        </p:nvSpPr>
        <p:spPr>
          <a:xfrm>
            <a:off x="654325" y="2514982"/>
            <a:ext cx="11130073" cy="1015663"/>
          </a:xfrm>
          <a:prstGeom prst="rect">
            <a:avLst/>
          </a:prstGeom>
          <a:noFill/>
        </p:spPr>
        <p:txBody>
          <a:bodyPr wrap="square" rtlCol="0">
            <a:spAutoFit/>
          </a:bodyPr>
          <a:lstStyle/>
          <a:p>
            <a:r>
              <a:rPr lang="en-US" sz="6000">
                <a:solidFill>
                  <a:schemeClr val="bg1"/>
                </a:solidFill>
              </a:rPr>
              <a:t>Flood Mitigation Assistance (FMA)</a:t>
            </a:r>
            <a:endParaRPr lang="en-US" sz="6000" b="1">
              <a:solidFill>
                <a:schemeClr val="bg1"/>
              </a:solidFill>
            </a:endParaRPr>
          </a:p>
        </p:txBody>
      </p:sp>
    </p:spTree>
    <p:extLst>
      <p:ext uri="{BB962C8B-B14F-4D97-AF65-F5344CB8AC3E}">
        <p14:creationId xmlns:p14="http://schemas.microsoft.com/office/powerpoint/2010/main" val="215452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CAB3-A049-AA4B-B012-2426580BDBEE}"/>
              </a:ext>
            </a:extLst>
          </p:cNvPr>
          <p:cNvSpPr>
            <a:spLocks noGrp="1"/>
          </p:cNvSpPr>
          <p:nvPr>
            <p:ph type="title"/>
          </p:nvPr>
        </p:nvSpPr>
        <p:spPr/>
        <p:txBody>
          <a:bodyPr/>
          <a:lstStyle/>
          <a:p>
            <a:r>
              <a:rPr lang="en-US" dirty="0"/>
              <a:t>What is the State’s role?</a:t>
            </a:r>
          </a:p>
        </p:txBody>
      </p:sp>
      <p:sp>
        <p:nvSpPr>
          <p:cNvPr id="4" name="Content Placeholder 3">
            <a:extLst>
              <a:ext uri="{FF2B5EF4-FFF2-40B4-BE49-F238E27FC236}">
                <a16:creationId xmlns:a16="http://schemas.microsoft.com/office/drawing/2014/main" id="{846FF9B1-FD73-464D-8CDF-056FFE39C950}"/>
              </a:ext>
            </a:extLst>
          </p:cNvPr>
          <p:cNvSpPr>
            <a:spLocks noGrp="1"/>
          </p:cNvSpPr>
          <p:nvPr>
            <p:ph sz="half" idx="2"/>
          </p:nvPr>
        </p:nvSpPr>
        <p:spPr>
          <a:xfrm>
            <a:off x="685800" y="1722715"/>
            <a:ext cx="10896600" cy="1490736"/>
          </a:xfrm>
        </p:spPr>
        <p:txBody>
          <a:bodyPr>
            <a:noAutofit/>
          </a:bodyPr>
          <a:lstStyle/>
          <a:p>
            <a:pPr marL="0" indent="0">
              <a:buNone/>
            </a:pPr>
            <a:r>
              <a:rPr lang="en-US" dirty="0"/>
              <a:t>The Oklahoma Department of Emergency Management (OEM) prepares for, responds to, recovers from and mitigates against disasters and emergencies. </a:t>
            </a:r>
          </a:p>
        </p:txBody>
      </p:sp>
      <p:pic>
        <p:nvPicPr>
          <p:cNvPr id="3" name="Picture 2">
            <a:extLst>
              <a:ext uri="{FF2B5EF4-FFF2-40B4-BE49-F238E27FC236}">
                <a16:creationId xmlns:a16="http://schemas.microsoft.com/office/drawing/2014/main" id="{F19B70E7-0E88-A1B5-27BC-70A053FD4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2" y="3426545"/>
            <a:ext cx="3210332" cy="1951882"/>
          </a:xfrm>
          <a:prstGeom prst="rect">
            <a:avLst/>
          </a:prstGeom>
        </p:spPr>
      </p:pic>
      <p:sp>
        <p:nvSpPr>
          <p:cNvPr id="5" name="Right Arrow 8">
            <a:extLst>
              <a:ext uri="{FF2B5EF4-FFF2-40B4-BE49-F238E27FC236}">
                <a16:creationId xmlns:a16="http://schemas.microsoft.com/office/drawing/2014/main" id="{B509EF61-92D2-B225-92B9-128C0E927FF4}"/>
              </a:ext>
            </a:extLst>
          </p:cNvPr>
          <p:cNvSpPr/>
          <p:nvPr/>
        </p:nvSpPr>
        <p:spPr>
          <a:xfrm>
            <a:off x="2744497" y="4266672"/>
            <a:ext cx="1186775" cy="725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8">
            <a:extLst>
              <a:ext uri="{FF2B5EF4-FFF2-40B4-BE49-F238E27FC236}">
                <a16:creationId xmlns:a16="http://schemas.microsoft.com/office/drawing/2014/main" id="{C3893E15-B279-2B53-DC2F-EFC05EC73287}"/>
              </a:ext>
            </a:extLst>
          </p:cNvPr>
          <p:cNvSpPr/>
          <p:nvPr/>
        </p:nvSpPr>
        <p:spPr>
          <a:xfrm>
            <a:off x="7279640" y="4266672"/>
            <a:ext cx="1186775" cy="725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4DDC84-7A78-C35B-244A-4C75A183F48D}"/>
              </a:ext>
            </a:extLst>
          </p:cNvPr>
          <p:cNvSpPr txBox="1"/>
          <p:nvPr/>
        </p:nvSpPr>
        <p:spPr>
          <a:xfrm>
            <a:off x="8644646" y="3967949"/>
            <a:ext cx="2937754" cy="1323439"/>
          </a:xfrm>
          <a:prstGeom prst="rect">
            <a:avLst/>
          </a:prstGeom>
          <a:noFill/>
          <a:ln w="76200">
            <a:solidFill>
              <a:schemeClr val="tx2">
                <a:lumMod val="50000"/>
              </a:schemeClr>
            </a:solidFill>
          </a:ln>
        </p:spPr>
        <p:txBody>
          <a:bodyPr wrap="square" rtlCol="0">
            <a:spAutoFit/>
          </a:bodyPr>
          <a:lstStyle/>
          <a:p>
            <a:pPr algn="ctr"/>
            <a:r>
              <a:rPr lang="en-US" sz="2000" dirty="0"/>
              <a:t>Local Government, State Agencies, Tribal Partners, Private Sector Partners, Academia</a:t>
            </a:r>
          </a:p>
        </p:txBody>
      </p:sp>
      <p:pic>
        <p:nvPicPr>
          <p:cNvPr id="10" name="Picture 9" descr="Logo&#10;&#10;Description automatically generated">
            <a:extLst>
              <a:ext uri="{FF2B5EF4-FFF2-40B4-BE49-F238E27FC236}">
                <a16:creationId xmlns:a16="http://schemas.microsoft.com/office/drawing/2014/main" id="{3C413875-3780-3A79-93C7-D8E336793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848" y="3820766"/>
            <a:ext cx="2556283" cy="1490735"/>
          </a:xfrm>
          <a:prstGeom prst="rect">
            <a:avLst/>
          </a:prstGeom>
        </p:spPr>
      </p:pic>
    </p:spTree>
    <p:extLst>
      <p:ext uri="{BB962C8B-B14F-4D97-AF65-F5344CB8AC3E}">
        <p14:creationId xmlns:p14="http://schemas.microsoft.com/office/powerpoint/2010/main" val="410599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a:bodyPr>
          <a:lstStyle/>
          <a:p>
            <a:r>
              <a:rPr lang="en-US"/>
              <a:t>Flood Mitigation Assistance Eligibility Requirements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699714" y="1090851"/>
            <a:ext cx="7596561" cy="5529024"/>
          </a:xfrm>
          <a:solidFill>
            <a:schemeClr val="bg1"/>
          </a:solidFill>
        </p:spPr>
        <p:txBody>
          <a:bodyPr vert="horz" lIns="91440" tIns="45720" rIns="91440" bIns="45720" rtlCol="0" anchor="t">
            <a:normAutofit fontScale="85000" lnSpcReduction="20000"/>
          </a:bodyPr>
          <a:lstStyle/>
          <a:p>
            <a:pPr indent="-347345">
              <a:lnSpc>
                <a:spcPct val="202836"/>
              </a:lnSpc>
            </a:pPr>
            <a:r>
              <a:rPr lang="en-US" sz="2000"/>
              <a:t>Subapplicants must participate in the National Flood Insurance Program (NFIP). They cannot be on probation or suspended.</a:t>
            </a:r>
            <a:endParaRPr lang="en-US"/>
          </a:p>
          <a:p>
            <a:pPr indent="-347345">
              <a:lnSpc>
                <a:spcPct val="202836"/>
              </a:lnSpc>
            </a:pPr>
            <a:r>
              <a:rPr lang="en-US" sz="2000"/>
              <a:t>All structures included in the project subapplications must be insured under the NFIP (</a:t>
            </a:r>
            <a:r>
              <a:rPr lang="en-US" sz="2000" b="1"/>
              <a:t>before</a:t>
            </a:r>
            <a:r>
              <a:rPr lang="en-US" sz="2000"/>
              <a:t>, </a:t>
            </a:r>
            <a:r>
              <a:rPr lang="en-US" sz="2000" b="1"/>
              <a:t>during</a:t>
            </a:r>
            <a:r>
              <a:rPr lang="en-US" sz="2000"/>
              <a:t>, and </a:t>
            </a:r>
            <a:r>
              <a:rPr lang="en-US" sz="2000" b="1"/>
              <a:t>after</a:t>
            </a:r>
            <a:r>
              <a:rPr lang="en-US" sz="2000"/>
              <a:t> the mitigation).</a:t>
            </a:r>
          </a:p>
          <a:p>
            <a:pPr indent="-347345">
              <a:lnSpc>
                <a:spcPct val="202836"/>
              </a:lnSpc>
            </a:pPr>
            <a:r>
              <a:rPr lang="en-US" sz="2000"/>
              <a:t>Elevation &amp; Mitigation Reconstruction</a:t>
            </a:r>
          </a:p>
          <a:p>
            <a:pPr lvl="1"/>
            <a:r>
              <a:rPr lang="en-US" sz="1800">
                <a:solidFill>
                  <a:srgbClr val="000000"/>
                </a:solidFill>
              </a:rPr>
              <a:t>Structures listed in the subapplication must have a National Flood Insurance Program (NFIP) policy in effect at the Flood Mitigation Assistance (FMA) application start date. </a:t>
            </a:r>
          </a:p>
          <a:p>
            <a:pPr lvl="2"/>
            <a:r>
              <a:rPr lang="en-US" sz="1900">
                <a:solidFill>
                  <a:srgbClr val="000000"/>
                </a:solidFill>
              </a:rPr>
              <a:t>It must be maintained for the life of the structure regardless of the flood zone.</a:t>
            </a:r>
          </a:p>
          <a:p>
            <a:pPr indent="-347345">
              <a:lnSpc>
                <a:spcPct val="202836"/>
              </a:lnSpc>
            </a:pPr>
            <a:r>
              <a:rPr lang="en-US" sz="2000"/>
              <a:t>Acquisition/Demolition </a:t>
            </a:r>
          </a:p>
          <a:p>
            <a:pPr lvl="1"/>
            <a:r>
              <a:rPr lang="en-US" sz="1800">
                <a:solidFill>
                  <a:srgbClr val="000000"/>
                </a:solidFill>
              </a:rPr>
              <a:t>Structures listed in the subapplication must have an NFIP policy in effect at the FMA application start date. </a:t>
            </a:r>
          </a:p>
          <a:p>
            <a:pPr lvl="2"/>
            <a:r>
              <a:rPr lang="en-US" sz="1900">
                <a:solidFill>
                  <a:srgbClr val="000000"/>
                </a:solidFill>
              </a:rPr>
              <a:t>It must be maintained until the transfer of property occurs regardless of flood zone.</a:t>
            </a:r>
          </a:p>
        </p:txBody>
      </p:sp>
      <p:pic>
        <p:nvPicPr>
          <p:cNvPr id="6" name="Content Placeholder 9">
            <a:extLst>
              <a:ext uri="{FF2B5EF4-FFF2-40B4-BE49-F238E27FC236}">
                <a16:creationId xmlns:a16="http://schemas.microsoft.com/office/drawing/2014/main" id="{BD16ABF2-86E5-7F97-AB2A-AF43A387836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9600" y="1478718"/>
            <a:ext cx="3213011" cy="2572279"/>
          </a:xfrm>
          <a:prstGeom prst="rect">
            <a:avLst/>
          </a:prstGeom>
          <a:ln>
            <a:noFill/>
          </a:ln>
        </p:spPr>
      </p:pic>
      <p:sp>
        <p:nvSpPr>
          <p:cNvPr id="7" name="Rectangle 6">
            <a:extLst>
              <a:ext uri="{FF2B5EF4-FFF2-40B4-BE49-F238E27FC236}">
                <a16:creationId xmlns:a16="http://schemas.microsoft.com/office/drawing/2014/main" id="{9064D185-A0BE-D246-052F-1C88EC6B4E34}"/>
              </a:ext>
            </a:extLst>
          </p:cNvPr>
          <p:cNvSpPr/>
          <p:nvPr/>
        </p:nvSpPr>
        <p:spPr>
          <a:xfrm>
            <a:off x="7734723" y="4290439"/>
            <a:ext cx="4153274" cy="276999"/>
          </a:xfrm>
          <a:prstGeom prst="rect">
            <a:avLst/>
          </a:prstGeom>
          <a:ln>
            <a:solidFill>
              <a:schemeClr val="tx1"/>
            </a:solidFill>
          </a:ln>
        </p:spPr>
        <p:txBody>
          <a:bodyPr wrap="square">
            <a:spAutoFit/>
          </a:bodyPr>
          <a:lstStyle/>
          <a:p>
            <a:pPr marL="0" marR="0" lvl="0" indent="-347345"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mn-cs"/>
              </a:rPr>
              <a:t>Verify at </a:t>
            </a:r>
            <a:r>
              <a:rPr lang="en-US" sz="1200" b="1">
                <a:hlinkClick r:id="rId4"/>
              </a:rPr>
              <a:t>Community Status Book | FEMA.gov</a:t>
            </a:r>
            <a:endParaRPr kumimoji="0" lang="en-US" sz="1200" b="1"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1194722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51C9AB-23CD-254C-919D-BBCC9EA4A1C6}"/>
              </a:ext>
            </a:extLst>
          </p:cNvPr>
          <p:cNvSpPr>
            <a:spLocks noGrp="1"/>
          </p:cNvSpPr>
          <p:nvPr>
            <p:ph sz="half" idx="2"/>
          </p:nvPr>
        </p:nvSpPr>
        <p:spPr>
          <a:xfrm>
            <a:off x="738194" y="1317842"/>
            <a:ext cx="5129793" cy="3993027"/>
          </a:xfrm>
        </p:spPr>
        <p:txBody>
          <a:bodyPr vert="horz" lIns="0" tIns="0" rIns="0" bIns="0" rtlCol="0" anchor="t">
            <a:normAutofit fontScale="85000" lnSpcReduction="20000"/>
          </a:bodyPr>
          <a:lstStyle/>
          <a:p>
            <a:pPr indent="-347345">
              <a:lnSpc>
                <a:spcPct val="157142"/>
              </a:lnSpc>
            </a:pPr>
            <a:endParaRPr lang="en-US" b="1" i="1"/>
          </a:p>
          <a:p>
            <a:pPr indent="-347345">
              <a:lnSpc>
                <a:spcPct val="157142"/>
              </a:lnSpc>
            </a:pPr>
            <a:r>
              <a:rPr lang="en-US"/>
              <a:t>Available to States, Local communities, Tribes, and Territories (SLTTs) </a:t>
            </a:r>
            <a:endParaRPr lang="en-US" b="1" i="1"/>
          </a:p>
          <a:p>
            <a:pPr indent="-347345">
              <a:lnSpc>
                <a:spcPct val="157142"/>
              </a:lnSpc>
            </a:pPr>
            <a:r>
              <a:rPr lang="en-US" b="1" i="1"/>
              <a:t>Subapplicants </a:t>
            </a:r>
            <a:r>
              <a:rPr lang="en-US"/>
              <a:t>must participate in the National Flood Insurance Program (NFIP) </a:t>
            </a:r>
            <a:r>
              <a:rPr lang="en-US" i="1"/>
              <a:t>(Not on probation or suspended)</a:t>
            </a:r>
          </a:p>
          <a:p>
            <a:pPr indent="-347345">
              <a:lnSpc>
                <a:spcPct val="157142"/>
              </a:lnSpc>
            </a:pPr>
            <a:r>
              <a:rPr lang="en-US" b="1" i="1"/>
              <a:t>All Structures </a:t>
            </a:r>
            <a:r>
              <a:rPr lang="en-US"/>
              <a:t>included in individual structure mitigation projects must be NFIP insured at time of Application Opening, through the project, and for life of the structure </a:t>
            </a:r>
            <a:r>
              <a:rPr lang="en-US" i="1"/>
              <a:t>regardless of flood zone</a:t>
            </a:r>
          </a:p>
        </p:txBody>
      </p:sp>
      <p:pic>
        <p:nvPicPr>
          <p:cNvPr id="10" name="Content Placeholder 9" descr="A close up of a sign&#10;&#10;Description automatically generated">
            <a:extLst>
              <a:ext uri="{FF2B5EF4-FFF2-40B4-BE49-F238E27FC236}">
                <a16:creationId xmlns:a16="http://schemas.microsoft.com/office/drawing/2014/main" id="{F7AA4489-BC66-6646-864F-55C13089EF26}"/>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6388873" y="1579563"/>
            <a:ext cx="4997492" cy="3992562"/>
          </a:xfrm>
        </p:spPr>
      </p:pic>
      <p:sp>
        <p:nvSpPr>
          <p:cNvPr id="6" name="Title 5">
            <a:extLst>
              <a:ext uri="{FF2B5EF4-FFF2-40B4-BE49-F238E27FC236}">
                <a16:creationId xmlns:a16="http://schemas.microsoft.com/office/drawing/2014/main" id="{0A637CD3-BCB3-EA47-ADD4-158A99D01ECD}"/>
              </a:ext>
            </a:extLst>
          </p:cNvPr>
          <p:cNvSpPr>
            <a:spLocks noGrp="1"/>
          </p:cNvSpPr>
          <p:nvPr>
            <p:ph type="title"/>
          </p:nvPr>
        </p:nvSpPr>
        <p:spPr/>
        <p:txBody>
          <a:bodyPr/>
          <a:lstStyle/>
          <a:p>
            <a:r>
              <a:rPr lang="en-US"/>
              <a:t>FMA Eligibility Requirements</a:t>
            </a:r>
          </a:p>
        </p:txBody>
      </p:sp>
    </p:spTree>
    <p:extLst>
      <p:ext uri="{BB962C8B-B14F-4D97-AF65-F5344CB8AC3E}">
        <p14:creationId xmlns:p14="http://schemas.microsoft.com/office/powerpoint/2010/main" val="4109586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9E1F73F-B402-B2A3-C809-8E4638372CFC}"/>
              </a:ext>
            </a:extLst>
          </p:cNvPr>
          <p:cNvSpPr>
            <a:spLocks noGrp="1"/>
          </p:cNvSpPr>
          <p:nvPr>
            <p:ph idx="1"/>
          </p:nvPr>
        </p:nvSpPr>
        <p:spPr>
          <a:xfrm>
            <a:off x="1078252" y="1333499"/>
            <a:ext cx="10375561" cy="4000816"/>
          </a:xfrm>
        </p:spPr>
        <p:txBody>
          <a:bodyPr vert="horz" lIns="91440" tIns="45720" rIns="91440" bIns="45720" rtlCol="0" anchor="t">
            <a:normAutofit fontScale="70000" lnSpcReduction="20000"/>
          </a:bodyPr>
          <a:lstStyle/>
          <a:p>
            <a:pPr indent="-347345">
              <a:lnSpc>
                <a:spcPct val="243647"/>
              </a:lnSpc>
              <a:buFont typeface="Wingdings" panose="05000000000000000000" pitchFamily="2" charset="2"/>
              <a:buChar char="§"/>
            </a:pPr>
            <a:r>
              <a:rPr lang="en-US"/>
              <a:t>Funding allocations – increase in Localized Flood Risk Reduction Projects.</a:t>
            </a:r>
          </a:p>
          <a:p>
            <a:pPr indent="-347345">
              <a:lnSpc>
                <a:spcPct val="243647"/>
              </a:lnSpc>
              <a:buFont typeface="Wingdings" panose="05000000000000000000" pitchFamily="2" charset="2"/>
              <a:buChar char="§"/>
            </a:pPr>
            <a:r>
              <a:rPr lang="en-US"/>
              <a:t>Mitigation Reconstruction cap of $220,000 federal share per structure, previously $150,000.</a:t>
            </a:r>
          </a:p>
          <a:p>
            <a:pPr indent="-347345">
              <a:lnSpc>
                <a:spcPct val="243647"/>
              </a:lnSpc>
              <a:buFont typeface="Wingdings" panose="05000000000000000000" pitchFamily="2" charset="2"/>
              <a:buChar char="§"/>
            </a:pPr>
            <a:r>
              <a:rPr lang="en-US"/>
              <a:t>Bipartisan Infrastructure Law federal cost share using the following three CDC Social Vulnerability Index (SVI) themes: Socioeconomic Status, Household Characteristics, and Housing Type and Transportation. </a:t>
            </a:r>
          </a:p>
          <a:p>
            <a:pPr indent="-347345">
              <a:lnSpc>
                <a:spcPct val="243647"/>
              </a:lnSpc>
              <a:buFont typeface="Wingdings" panose="05000000000000000000" pitchFamily="2" charset="2"/>
              <a:buChar char="§"/>
            </a:pPr>
            <a:r>
              <a:rPr lang="en-US"/>
              <a:t>Changes to Final Priority Scoring Criterion, tiebreakers, and Individual Flood Mitigation Projects prioritization and thresholds.</a:t>
            </a:r>
          </a:p>
          <a:p>
            <a:pPr lvl="1"/>
            <a:r>
              <a:rPr lang="en-US" sz="1900"/>
              <a:t>Properties meeting FMA and NFIP definitions of Severe Repetitive Loss (SRL) and Repetitive Loss (RL) will also be recognized for project prioritization. </a:t>
            </a:r>
          </a:p>
          <a:p>
            <a:pPr lvl="1"/>
            <a:r>
              <a:rPr lang="en-US" sz="1900"/>
              <a:t>Individual Flood Mitigation Project prioritization shifted to 75% FMA and NFIP SRL and RL, previously 50%.</a:t>
            </a:r>
          </a:p>
          <a:p>
            <a:pPr lvl="1"/>
            <a:r>
              <a:rPr lang="en-US" sz="1900"/>
              <a:t>Equity data measure shift from CDC Social Vulnerability Index (SVI) to </a:t>
            </a:r>
            <a:r>
              <a:rPr lang="en-US" sz="1900">
                <a:hlinkClick r:id="rId3"/>
              </a:rPr>
              <a:t>Climate and Economic Justice Screening Tool (CEJST)</a:t>
            </a:r>
            <a:r>
              <a:rPr lang="en-US" sz="1900"/>
              <a:t>/Justice40 Communities &amp; Community Disaster Resilience Zones.</a:t>
            </a:r>
          </a:p>
        </p:txBody>
      </p:sp>
      <p:sp>
        <p:nvSpPr>
          <p:cNvPr id="6" name="Title 5">
            <a:extLst>
              <a:ext uri="{FF2B5EF4-FFF2-40B4-BE49-F238E27FC236}">
                <a16:creationId xmlns:a16="http://schemas.microsoft.com/office/drawing/2014/main" id="{33B06A44-79FD-7CE3-B22E-48C4343EC472}"/>
              </a:ext>
            </a:extLst>
          </p:cNvPr>
          <p:cNvSpPr>
            <a:spLocks noGrp="1"/>
          </p:cNvSpPr>
          <p:nvPr>
            <p:ph type="title"/>
          </p:nvPr>
        </p:nvSpPr>
        <p:spPr/>
        <p:txBody>
          <a:bodyPr>
            <a:normAutofit/>
          </a:bodyPr>
          <a:lstStyle/>
          <a:p>
            <a:r>
              <a:rPr lang="en-US"/>
              <a:t>Flood Mitigation Assistance (FMA) Key</a:t>
            </a:r>
            <a:r>
              <a:rPr lang="en-US">
                <a:solidFill>
                  <a:srgbClr val="FF0000"/>
                </a:solidFill>
              </a:rPr>
              <a:t> </a:t>
            </a:r>
            <a:r>
              <a:rPr lang="en-US"/>
              <a:t>Changes for Fiscal Year 2023</a:t>
            </a:r>
          </a:p>
        </p:txBody>
      </p:sp>
    </p:spTree>
    <p:extLst>
      <p:ext uri="{BB962C8B-B14F-4D97-AF65-F5344CB8AC3E}">
        <p14:creationId xmlns:p14="http://schemas.microsoft.com/office/powerpoint/2010/main" val="2014140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a:bodyPr>
          <a:lstStyle/>
          <a:p>
            <a:r>
              <a:rPr lang="en-US"/>
              <a:t>Flood Mitigation Assistance Eligibility Requirements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268393" y="1479040"/>
            <a:ext cx="7350958" cy="4584396"/>
          </a:xfrm>
          <a:solidFill>
            <a:schemeClr val="bg1"/>
          </a:solidFill>
        </p:spPr>
        <p:txBody>
          <a:bodyPr vert="horz" lIns="91440" tIns="45720" rIns="91440" bIns="45720" rtlCol="0" anchor="t">
            <a:normAutofit fontScale="70000" lnSpcReduction="20000"/>
          </a:bodyPr>
          <a:lstStyle/>
          <a:p>
            <a:pPr indent="-347345">
              <a:lnSpc>
                <a:spcPct val="202836"/>
              </a:lnSpc>
            </a:pPr>
            <a:r>
              <a:rPr lang="en-US" sz="2000">
                <a:latin typeface="Franklin Gothic Medium"/>
                <a:cs typeface="Times New Roman"/>
              </a:rPr>
              <a:t>Sub applicants must participate in the National Flood Insurance Program (NFIP). They cannot be on probation or suspended.</a:t>
            </a:r>
            <a:endParaRPr lang="en-US">
              <a:latin typeface="Franklin Gothic Medium"/>
              <a:cs typeface="Times New Roman"/>
            </a:endParaRPr>
          </a:p>
          <a:p>
            <a:pPr indent="-347345">
              <a:lnSpc>
                <a:spcPct val="202836"/>
              </a:lnSpc>
            </a:pPr>
            <a:r>
              <a:rPr lang="en-US" sz="2000">
                <a:latin typeface="Franklin Gothic Medium"/>
                <a:cs typeface="Times New Roman"/>
              </a:rPr>
              <a:t>All structures included in the project sub applications must be insured under the NFIP (</a:t>
            </a:r>
            <a:r>
              <a:rPr lang="en-US" sz="2000" b="1">
                <a:latin typeface="Franklin Gothic Medium"/>
                <a:cs typeface="Times New Roman"/>
              </a:rPr>
              <a:t>before</a:t>
            </a:r>
            <a:r>
              <a:rPr lang="en-US" sz="2000">
                <a:latin typeface="Franklin Gothic Medium"/>
                <a:cs typeface="Times New Roman"/>
              </a:rPr>
              <a:t>, </a:t>
            </a:r>
            <a:r>
              <a:rPr lang="en-US" sz="2000" b="1">
                <a:latin typeface="Franklin Gothic Medium"/>
                <a:cs typeface="Times New Roman"/>
              </a:rPr>
              <a:t>during</a:t>
            </a:r>
            <a:r>
              <a:rPr lang="en-US" sz="2000">
                <a:latin typeface="Franklin Gothic Medium"/>
                <a:cs typeface="Times New Roman"/>
              </a:rPr>
              <a:t>, and </a:t>
            </a:r>
            <a:r>
              <a:rPr lang="en-US" sz="2000" b="1">
                <a:latin typeface="Franklin Gothic Medium"/>
                <a:cs typeface="Times New Roman"/>
              </a:rPr>
              <a:t>after</a:t>
            </a:r>
            <a:r>
              <a:rPr lang="en-US" sz="2000">
                <a:latin typeface="Franklin Gothic Medium"/>
                <a:cs typeface="Times New Roman"/>
              </a:rPr>
              <a:t> the mitigation).</a:t>
            </a:r>
          </a:p>
          <a:p>
            <a:pPr indent="-347345">
              <a:lnSpc>
                <a:spcPct val="202836"/>
              </a:lnSpc>
            </a:pPr>
            <a:r>
              <a:rPr lang="en-US" sz="2000">
                <a:latin typeface="Franklin Gothic Medium"/>
                <a:cs typeface="Times New Roman"/>
              </a:rPr>
              <a:t>Elevation &amp; Mitigation Reconstruction</a:t>
            </a:r>
          </a:p>
          <a:p>
            <a:pPr lvl="1"/>
            <a:r>
              <a:rPr lang="en-US" sz="1800">
                <a:solidFill>
                  <a:srgbClr val="000000"/>
                </a:solidFill>
                <a:latin typeface="Franklin Gothic Medium"/>
                <a:cs typeface="Times New Roman"/>
              </a:rPr>
              <a:t>Structures listed in the sub application must have a National Flood Insurance Program (NFIP) policy in effect at the Flood Mitigation Assistance (FMA) application start date. </a:t>
            </a:r>
          </a:p>
          <a:p>
            <a:pPr lvl="2"/>
            <a:r>
              <a:rPr lang="en-US" sz="1900">
                <a:solidFill>
                  <a:srgbClr val="000000"/>
                </a:solidFill>
                <a:latin typeface="Franklin Gothic Medium"/>
                <a:cs typeface="Times New Roman"/>
              </a:rPr>
              <a:t>It must be maintained for the life of the structure regardless of the flood zone.</a:t>
            </a:r>
          </a:p>
          <a:p>
            <a:pPr indent="-347345">
              <a:lnSpc>
                <a:spcPct val="202836"/>
              </a:lnSpc>
            </a:pPr>
            <a:r>
              <a:rPr lang="en-US" sz="2000">
                <a:latin typeface="Franklin Gothic Medium"/>
                <a:cs typeface="Times New Roman"/>
              </a:rPr>
              <a:t>Acquisition/Demolition </a:t>
            </a:r>
          </a:p>
          <a:p>
            <a:pPr lvl="1"/>
            <a:r>
              <a:rPr lang="en-US" sz="1800">
                <a:solidFill>
                  <a:srgbClr val="000000"/>
                </a:solidFill>
                <a:latin typeface="Franklin Gothic Medium"/>
                <a:cs typeface="Times New Roman"/>
              </a:rPr>
              <a:t>Structures listed in the sub application must have an NFIP policy in effect at the FMA application start date. </a:t>
            </a:r>
          </a:p>
          <a:p>
            <a:pPr lvl="2"/>
            <a:r>
              <a:rPr lang="en-US" sz="1900">
                <a:solidFill>
                  <a:srgbClr val="000000"/>
                </a:solidFill>
                <a:latin typeface="Franklin Gothic Medium"/>
                <a:cs typeface="Times New Roman"/>
              </a:rPr>
              <a:t>It must be maintained until the transfer of property occurs regardless of flood zone.</a:t>
            </a:r>
          </a:p>
        </p:txBody>
      </p:sp>
      <p:pic>
        <p:nvPicPr>
          <p:cNvPr id="6" name="Content Placeholder 9">
            <a:extLst>
              <a:ext uri="{FF2B5EF4-FFF2-40B4-BE49-F238E27FC236}">
                <a16:creationId xmlns:a16="http://schemas.microsoft.com/office/drawing/2014/main" id="{BD16ABF2-86E5-7F97-AB2A-AF43A387836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9600" y="1478718"/>
            <a:ext cx="3213011" cy="2572279"/>
          </a:xfrm>
          <a:prstGeom prst="rect">
            <a:avLst/>
          </a:prstGeom>
          <a:ln>
            <a:noFill/>
          </a:ln>
        </p:spPr>
      </p:pic>
      <p:sp>
        <p:nvSpPr>
          <p:cNvPr id="7" name="Rectangle 6">
            <a:extLst>
              <a:ext uri="{FF2B5EF4-FFF2-40B4-BE49-F238E27FC236}">
                <a16:creationId xmlns:a16="http://schemas.microsoft.com/office/drawing/2014/main" id="{9064D185-A0BE-D246-052F-1C88EC6B4E34}"/>
              </a:ext>
            </a:extLst>
          </p:cNvPr>
          <p:cNvSpPr/>
          <p:nvPr/>
        </p:nvSpPr>
        <p:spPr>
          <a:xfrm>
            <a:off x="7734723" y="4290439"/>
            <a:ext cx="4153274" cy="276999"/>
          </a:xfrm>
          <a:prstGeom prst="rect">
            <a:avLst/>
          </a:prstGeom>
          <a:ln>
            <a:solidFill>
              <a:schemeClr val="tx1"/>
            </a:solidFill>
          </a:ln>
        </p:spPr>
        <p:txBody>
          <a:bodyPr wrap="square">
            <a:spAutoFit/>
          </a:bodyPr>
          <a:lstStyle/>
          <a:p>
            <a:pPr marL="0" marR="0" lvl="0" indent="-347345"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mn-cs"/>
              </a:rPr>
              <a:t>Verify at </a:t>
            </a:r>
            <a:r>
              <a:rPr lang="en-US" sz="1200" b="1">
                <a:hlinkClick r:id="rId4"/>
              </a:rPr>
              <a:t>Community Status Book | FEMA.gov</a:t>
            </a:r>
            <a:endParaRPr kumimoji="0" lang="en-US" sz="1200" b="1"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3807737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3F5-6E93-C241-A6C7-97B9C86EE23A}"/>
              </a:ext>
            </a:extLst>
          </p:cNvPr>
          <p:cNvSpPr>
            <a:spLocks noGrp="1"/>
          </p:cNvSpPr>
          <p:nvPr>
            <p:ph type="title"/>
          </p:nvPr>
        </p:nvSpPr>
        <p:spPr/>
        <p:txBody>
          <a:bodyPr/>
          <a:lstStyle/>
          <a:p>
            <a:r>
              <a:rPr lang="en-US"/>
              <a:t>Flood Mitigation Assistance (FMA) Program Cost Share</a:t>
            </a:r>
          </a:p>
        </p:txBody>
      </p:sp>
      <p:sp>
        <p:nvSpPr>
          <p:cNvPr id="3" name="Footer Placeholder 2">
            <a:extLst>
              <a:ext uri="{FF2B5EF4-FFF2-40B4-BE49-F238E27FC236}">
                <a16:creationId xmlns:a16="http://schemas.microsoft.com/office/drawing/2014/main" id="{8A68CB64-CD6F-C94B-9F55-240797849AF1}"/>
              </a:ext>
            </a:extLst>
          </p:cNvPr>
          <p:cNvSpPr>
            <a:spLocks noGrp="1"/>
          </p:cNvSpPr>
          <p:nvPr>
            <p:ph type="ftr" sz="quarter" idx="11"/>
          </p:nvPr>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rgbClr val="5A5B5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Federal Emergency Management Agency</a:t>
            </a:r>
          </a:p>
        </p:txBody>
      </p:sp>
      <p:sp>
        <p:nvSpPr>
          <p:cNvPr id="4" name="Slide Number Placeholder 3">
            <a:extLst>
              <a:ext uri="{FF2B5EF4-FFF2-40B4-BE49-F238E27FC236}">
                <a16:creationId xmlns:a16="http://schemas.microsoft.com/office/drawing/2014/main" id="{52B4DD89-9D83-9B4F-AC34-06E0929E6A45}"/>
              </a:ext>
            </a:extLst>
          </p:cNvPr>
          <p:cNvSpPr>
            <a:spLocks noGrp="1"/>
          </p:cNvSpPr>
          <p:nvPr>
            <p:ph type="sldNum" sz="quarter" idx="12"/>
          </p:nvPr>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pPr/>
              <a:t>24</a:t>
            </a:fld>
            <a:endParaRPr lang="en-US"/>
          </a:p>
        </p:txBody>
      </p:sp>
      <p:grpSp>
        <p:nvGrpSpPr>
          <p:cNvPr id="7" name="Group 6">
            <a:extLst>
              <a:ext uri="{FF2B5EF4-FFF2-40B4-BE49-F238E27FC236}">
                <a16:creationId xmlns:a16="http://schemas.microsoft.com/office/drawing/2014/main" id="{E73E8632-7E6F-DB43-946A-F894F2417819}"/>
              </a:ext>
            </a:extLst>
          </p:cNvPr>
          <p:cNvGrpSpPr/>
          <p:nvPr/>
        </p:nvGrpSpPr>
        <p:grpSpPr>
          <a:xfrm>
            <a:off x="787449" y="2155677"/>
            <a:ext cx="10617102" cy="3732433"/>
            <a:chOff x="524130" y="3219432"/>
            <a:chExt cx="10617102" cy="3732433"/>
          </a:xfrm>
        </p:grpSpPr>
        <p:pic>
          <p:nvPicPr>
            <p:cNvPr id="8" name="Picture 7" descr="A close up of a sign&#10;&#10;Description automatically generated">
              <a:extLst>
                <a:ext uri="{FF2B5EF4-FFF2-40B4-BE49-F238E27FC236}">
                  <a16:creationId xmlns:a16="http://schemas.microsoft.com/office/drawing/2014/main" id="{D4CC7489-F362-C143-8657-6F95379B64AF}"/>
                </a:ext>
              </a:extLst>
            </p:cNvPr>
            <p:cNvPicPr>
              <a:picLocks noChangeAspect="1"/>
            </p:cNvPicPr>
            <p:nvPr/>
          </p:nvPicPr>
          <p:blipFill>
            <a:blip r:embed="rId3"/>
            <a:stretch>
              <a:fillRect/>
            </a:stretch>
          </p:blipFill>
          <p:spPr>
            <a:xfrm>
              <a:off x="1050717" y="3219432"/>
              <a:ext cx="2352824" cy="2362274"/>
            </a:xfrm>
            <a:prstGeom prst="rect">
              <a:avLst/>
            </a:prstGeom>
          </p:spPr>
        </p:pic>
        <p:pic>
          <p:nvPicPr>
            <p:cNvPr id="9" name="Picture 8" descr="Chart, pie chart&#10;&#10;Description automatically generated">
              <a:extLst>
                <a:ext uri="{FF2B5EF4-FFF2-40B4-BE49-F238E27FC236}">
                  <a16:creationId xmlns:a16="http://schemas.microsoft.com/office/drawing/2014/main" id="{16B82830-4BA7-3E47-9864-4400D8C4C270}"/>
                </a:ext>
              </a:extLst>
            </p:cNvPr>
            <p:cNvPicPr>
              <a:picLocks noChangeAspect="1"/>
            </p:cNvPicPr>
            <p:nvPr/>
          </p:nvPicPr>
          <p:blipFill>
            <a:blip r:embed="rId4"/>
            <a:stretch>
              <a:fillRect/>
            </a:stretch>
          </p:blipFill>
          <p:spPr>
            <a:xfrm>
              <a:off x="4376773" y="3219432"/>
              <a:ext cx="2819664" cy="2743200"/>
            </a:xfrm>
            <a:prstGeom prst="rect">
              <a:avLst/>
            </a:prstGeom>
          </p:spPr>
        </p:pic>
        <p:pic>
          <p:nvPicPr>
            <p:cNvPr id="10" name="Picture 9" descr="Diagram&#10;&#10;Description automatically generated">
              <a:extLst>
                <a:ext uri="{FF2B5EF4-FFF2-40B4-BE49-F238E27FC236}">
                  <a16:creationId xmlns:a16="http://schemas.microsoft.com/office/drawing/2014/main" id="{953C2C30-718E-8247-9365-EE3DE794D42A}"/>
                </a:ext>
              </a:extLst>
            </p:cNvPr>
            <p:cNvPicPr>
              <a:picLocks noChangeAspect="1"/>
            </p:cNvPicPr>
            <p:nvPr/>
          </p:nvPicPr>
          <p:blipFill>
            <a:blip r:embed="rId5"/>
            <a:stretch>
              <a:fillRect/>
            </a:stretch>
          </p:blipFill>
          <p:spPr>
            <a:xfrm>
              <a:off x="8469470" y="3221907"/>
              <a:ext cx="2358951" cy="2358951"/>
            </a:xfrm>
            <a:prstGeom prst="rect">
              <a:avLst/>
            </a:prstGeom>
          </p:spPr>
        </p:pic>
        <p:sp>
          <p:nvSpPr>
            <p:cNvPr id="11" name="Footer Placeholder 3">
              <a:extLst>
                <a:ext uri="{FF2B5EF4-FFF2-40B4-BE49-F238E27FC236}">
                  <a16:creationId xmlns:a16="http://schemas.microsoft.com/office/drawing/2014/main" id="{D3472F25-9293-C74C-A397-4651EC36B19C}"/>
                </a:ext>
              </a:extLst>
            </p:cNvPr>
            <p:cNvSpPr txBox="1">
              <a:spLocks/>
            </p:cNvSpPr>
            <p:nvPr/>
          </p:nvSpPr>
          <p:spPr>
            <a:xfrm>
              <a:off x="524130" y="5937153"/>
              <a:ext cx="4002543" cy="1014712"/>
            </a:xfrm>
            <a:prstGeom prst="rect">
              <a:avLst/>
            </a:prstGeom>
            <a:noFill/>
          </p:spPr>
          <p:txBody>
            <a:bodyPr vert="horz" lIns="91440" tIns="45720" rIns="91440" bIns="45720" rtlCol="0" anchor="t"/>
            <a:lstStyle>
              <a:defPPr>
                <a:defRPr lang="en-US"/>
              </a:defPPr>
              <a:lvl1pPr marL="0" algn="r" defTabSz="457200" rtl="0" eaLnBrk="1" latinLnBrk="0" hangingPunct="1">
                <a:defRPr sz="1200" kern="1200">
                  <a:ln>
                    <a:noFill/>
                  </a:ln>
                  <a:solidFill>
                    <a:srgbClr val="5A5B5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en-US"/>
                <a:t>Individual Property Flood Mitigation</a:t>
              </a:r>
              <a:br>
                <a:rPr lang="en-US"/>
              </a:br>
              <a:r>
                <a:rPr lang="en-US" b="1"/>
                <a:t>Not </a:t>
              </a:r>
              <a:r>
                <a:rPr lang="en-US"/>
                <a:t>SRL or RL</a:t>
              </a:r>
            </a:p>
            <a:p>
              <a:pPr marL="171450" indent="-171450" algn="l">
                <a:buFont typeface="Arial" panose="020B0604020202020204" pitchFamily="34" charset="0"/>
                <a:buChar char="•"/>
              </a:pPr>
              <a:r>
                <a:rPr lang="en-US"/>
                <a:t>Community Flood Mitigation</a:t>
              </a:r>
            </a:p>
            <a:p>
              <a:pPr marL="171450" indent="-171450" algn="l">
                <a:buFont typeface="Arial" panose="020B0604020202020204" pitchFamily="34" charset="0"/>
                <a:buChar char="•"/>
              </a:pPr>
              <a:r>
                <a:rPr lang="en-US"/>
                <a:t>Project Scoping</a:t>
              </a:r>
              <a:br>
                <a:rPr lang="en-US"/>
              </a:br>
              <a:endParaRPr lang="en-US"/>
            </a:p>
            <a:p>
              <a:pPr algn="l"/>
              <a:endParaRPr lang="en-US"/>
            </a:p>
          </p:txBody>
        </p:sp>
        <p:sp>
          <p:nvSpPr>
            <p:cNvPr id="12" name="Footer Placeholder 3">
              <a:extLst>
                <a:ext uri="{FF2B5EF4-FFF2-40B4-BE49-F238E27FC236}">
                  <a16:creationId xmlns:a16="http://schemas.microsoft.com/office/drawing/2014/main" id="{FD5EE1CE-A72E-B74E-A351-0598D6D0EFBB}"/>
                </a:ext>
              </a:extLst>
            </p:cNvPr>
            <p:cNvSpPr txBox="1">
              <a:spLocks/>
            </p:cNvSpPr>
            <p:nvPr/>
          </p:nvSpPr>
          <p:spPr>
            <a:xfrm>
              <a:off x="8321568" y="5937153"/>
              <a:ext cx="2819664" cy="527012"/>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rgbClr val="5A5B5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en-US"/>
                <a:t>Individual Property Flood Mitigation – Severe Repetitive Loss (SRL)</a:t>
              </a:r>
            </a:p>
          </p:txBody>
        </p:sp>
        <p:sp>
          <p:nvSpPr>
            <p:cNvPr id="13" name="Footer Placeholder 3">
              <a:extLst>
                <a:ext uri="{FF2B5EF4-FFF2-40B4-BE49-F238E27FC236}">
                  <a16:creationId xmlns:a16="http://schemas.microsoft.com/office/drawing/2014/main" id="{5FEECFFF-B13B-2547-B33B-5931B412E709}"/>
                </a:ext>
              </a:extLst>
            </p:cNvPr>
            <p:cNvSpPr txBox="1">
              <a:spLocks/>
            </p:cNvSpPr>
            <p:nvPr/>
          </p:nvSpPr>
          <p:spPr>
            <a:xfrm>
              <a:off x="4617463" y="5937153"/>
              <a:ext cx="2819663" cy="48753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rgbClr val="5A5B5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en-US"/>
                <a:t>Individual Property Flood Mitigation –  Repetitive Loss (RL)</a:t>
              </a:r>
            </a:p>
          </p:txBody>
        </p:sp>
      </p:grpSp>
      <p:sp>
        <p:nvSpPr>
          <p:cNvPr id="14" name="TextBox 13">
            <a:extLst>
              <a:ext uri="{FF2B5EF4-FFF2-40B4-BE49-F238E27FC236}">
                <a16:creationId xmlns:a16="http://schemas.microsoft.com/office/drawing/2014/main" id="{C6E68282-3465-934D-98E0-5CEBB50E6CD7}"/>
              </a:ext>
            </a:extLst>
          </p:cNvPr>
          <p:cNvSpPr txBox="1"/>
          <p:nvPr/>
        </p:nvSpPr>
        <p:spPr>
          <a:xfrm>
            <a:off x="787449" y="1457590"/>
            <a:ext cx="3410474" cy="369332"/>
          </a:xfrm>
          <a:prstGeom prst="rect">
            <a:avLst/>
          </a:prstGeom>
          <a:noFill/>
        </p:spPr>
        <p:txBody>
          <a:bodyPr wrap="square" rtlCol="0">
            <a:spAutoFit/>
          </a:bodyPr>
          <a:lstStyle/>
          <a:p>
            <a:pPr algn="ctr"/>
            <a:r>
              <a:rPr lang="en-US" b="1"/>
              <a:t>Non-Repetitive Loss</a:t>
            </a:r>
          </a:p>
        </p:txBody>
      </p:sp>
      <p:sp>
        <p:nvSpPr>
          <p:cNvPr id="15" name="TextBox 14">
            <a:extLst>
              <a:ext uri="{FF2B5EF4-FFF2-40B4-BE49-F238E27FC236}">
                <a16:creationId xmlns:a16="http://schemas.microsoft.com/office/drawing/2014/main" id="{30A3BC40-CC07-5149-9608-43F59167A504}"/>
              </a:ext>
            </a:extLst>
          </p:cNvPr>
          <p:cNvSpPr txBox="1"/>
          <p:nvPr/>
        </p:nvSpPr>
        <p:spPr>
          <a:xfrm>
            <a:off x="4197927" y="1433552"/>
            <a:ext cx="3872344" cy="369332"/>
          </a:xfrm>
          <a:prstGeom prst="rect">
            <a:avLst/>
          </a:prstGeom>
          <a:noFill/>
        </p:spPr>
        <p:txBody>
          <a:bodyPr wrap="square" rtlCol="0">
            <a:spAutoFit/>
          </a:bodyPr>
          <a:lstStyle/>
          <a:p>
            <a:pPr algn="ctr"/>
            <a:r>
              <a:rPr lang="en-US" b="1"/>
              <a:t>Repetitive Loss (RL) Structures</a:t>
            </a:r>
          </a:p>
        </p:txBody>
      </p:sp>
      <p:sp>
        <p:nvSpPr>
          <p:cNvPr id="16" name="TextBox 15">
            <a:extLst>
              <a:ext uri="{FF2B5EF4-FFF2-40B4-BE49-F238E27FC236}">
                <a16:creationId xmlns:a16="http://schemas.microsoft.com/office/drawing/2014/main" id="{5A2464D4-7DE8-854D-B55A-19A11DC2080A}"/>
              </a:ext>
            </a:extLst>
          </p:cNvPr>
          <p:cNvSpPr txBox="1"/>
          <p:nvPr/>
        </p:nvSpPr>
        <p:spPr>
          <a:xfrm>
            <a:off x="8070271" y="1357741"/>
            <a:ext cx="3565700" cy="646331"/>
          </a:xfrm>
          <a:prstGeom prst="rect">
            <a:avLst/>
          </a:prstGeom>
          <a:noFill/>
        </p:spPr>
        <p:txBody>
          <a:bodyPr wrap="square" rtlCol="0">
            <a:spAutoFit/>
          </a:bodyPr>
          <a:lstStyle/>
          <a:p>
            <a:pPr algn="ctr"/>
            <a:r>
              <a:rPr lang="en-US" b="1"/>
              <a:t>Severe Repetitive Loss (SRL) Structures</a:t>
            </a:r>
          </a:p>
        </p:txBody>
      </p:sp>
      <p:cxnSp>
        <p:nvCxnSpPr>
          <p:cNvPr id="17" name="Straight Connector 16">
            <a:extLst>
              <a:ext uri="{FF2B5EF4-FFF2-40B4-BE49-F238E27FC236}">
                <a16:creationId xmlns:a16="http://schemas.microsoft.com/office/drawing/2014/main" id="{64ABDF5A-A78F-0C4B-B2DD-EF5119258B59}"/>
              </a:ext>
            </a:extLst>
          </p:cNvPr>
          <p:cNvCxnSpPr>
            <a:cxnSpLocks/>
          </p:cNvCxnSpPr>
          <p:nvPr/>
        </p:nvCxnSpPr>
        <p:spPr>
          <a:xfrm flipH="1">
            <a:off x="4197923" y="1900438"/>
            <a:ext cx="4" cy="340774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id="{765C3BC9-4CC7-B645-B412-A969DC8205F1}"/>
              </a:ext>
            </a:extLst>
          </p:cNvPr>
          <p:cNvCxnSpPr>
            <a:cxnSpLocks/>
          </p:cNvCxnSpPr>
          <p:nvPr/>
        </p:nvCxnSpPr>
        <p:spPr>
          <a:xfrm>
            <a:off x="8070273" y="1854839"/>
            <a:ext cx="0" cy="3453339"/>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334524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709706-00EB-5783-4E9C-805BA55D342A}"/>
              </a:ext>
            </a:extLst>
          </p:cNvPr>
          <p:cNvSpPr>
            <a:spLocks noGrp="1"/>
          </p:cNvSpPr>
          <p:nvPr>
            <p:ph type="title"/>
          </p:nvPr>
        </p:nvSpPr>
        <p:spPr/>
        <p:txBody>
          <a:bodyPr>
            <a:normAutofit/>
          </a:bodyPr>
          <a:lstStyle/>
          <a:p>
            <a:r>
              <a:rPr lang="en-US">
                <a:latin typeface="Franklin Gothic Medium"/>
                <a:cs typeface="Times New Roman"/>
              </a:rPr>
              <a:t>Available Funding for FY23</a:t>
            </a:r>
            <a:endParaRPr lang="en-US"/>
          </a:p>
        </p:txBody>
      </p:sp>
      <p:pic>
        <p:nvPicPr>
          <p:cNvPr id="2" name="Content Placeholder 4">
            <a:extLst>
              <a:ext uri="{FF2B5EF4-FFF2-40B4-BE49-F238E27FC236}">
                <a16:creationId xmlns:a16="http://schemas.microsoft.com/office/drawing/2014/main" id="{5B3619D8-D51A-7ADE-2487-F874E72F6F3F}"/>
              </a:ext>
            </a:extLst>
          </p:cNvPr>
          <p:cNvPicPr>
            <a:picLocks noGrp="1" noChangeAspect="1"/>
          </p:cNvPicPr>
          <p:nvPr>
            <p:ph idx="1"/>
          </p:nvPr>
        </p:nvPicPr>
        <p:blipFill>
          <a:blip r:embed="rId3"/>
          <a:stretch>
            <a:fillRect/>
          </a:stretch>
        </p:blipFill>
        <p:spPr>
          <a:xfrm>
            <a:off x="738189" y="1814403"/>
            <a:ext cx="10715627" cy="3229194"/>
          </a:xfrm>
        </p:spPr>
      </p:pic>
    </p:spTree>
    <p:extLst>
      <p:ext uri="{BB962C8B-B14F-4D97-AF65-F5344CB8AC3E}">
        <p14:creationId xmlns:p14="http://schemas.microsoft.com/office/powerpoint/2010/main" val="2338324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C3EE2-0627-7548-A619-55552D1CFD24}"/>
              </a:ext>
            </a:extLst>
          </p:cNvPr>
          <p:cNvSpPr>
            <a:spLocks noGrp="1"/>
          </p:cNvSpPr>
          <p:nvPr>
            <p:ph type="body" sz="quarter" idx="10"/>
          </p:nvPr>
        </p:nvSpPr>
        <p:spPr/>
        <p:txBody>
          <a:bodyPr/>
          <a:lstStyle/>
          <a:p>
            <a:r>
              <a:rPr lang="en-US">
                <a:latin typeface="+mj-lt"/>
                <a:cs typeface="Arial" panose="020B0604020202020204" pitchFamily="34" charset="0"/>
              </a:rPr>
              <a:t>Thank you!</a:t>
            </a:r>
          </a:p>
        </p:txBody>
      </p:sp>
      <p:sp>
        <p:nvSpPr>
          <p:cNvPr id="3" name="Text Placeholder 3">
            <a:extLst>
              <a:ext uri="{FF2B5EF4-FFF2-40B4-BE49-F238E27FC236}">
                <a16:creationId xmlns:a16="http://schemas.microsoft.com/office/drawing/2014/main" id="{0DD0C28C-785E-4ED8-8E53-CCD8328BA370}"/>
              </a:ext>
            </a:extLst>
          </p:cNvPr>
          <p:cNvSpPr txBox="1">
            <a:spLocks/>
          </p:cNvSpPr>
          <p:nvPr/>
        </p:nvSpPr>
        <p:spPr>
          <a:xfrm>
            <a:off x="730250" y="3275371"/>
            <a:ext cx="10731500" cy="2069507"/>
          </a:xfrm>
          <a:prstGeom prst="rect">
            <a:avLst/>
          </a:prstGeom>
        </p:spPr>
        <p:txBody>
          <a:bodyPr vert="horz" lIns="0" tIns="0" rIns="0" bIns="0" rtlCol="0" anchor="b" anchorCtr="0">
            <a:noAutofit/>
          </a:bodyPr>
          <a:lstStyle>
            <a:lvl1pPr marL="0" indent="0" algn="ctr" defTabSz="457200" rtl="0" eaLnBrk="1" latinLnBrk="0" hangingPunct="1">
              <a:lnSpc>
                <a:spcPct val="90000"/>
              </a:lnSpc>
              <a:spcBef>
                <a:spcPts val="0"/>
              </a:spcBef>
              <a:spcAft>
                <a:spcPts val="600"/>
              </a:spcAft>
              <a:buClr>
                <a:schemeClr val="accent3">
                  <a:lumMod val="75000"/>
                </a:schemeClr>
              </a:buClr>
              <a:buFont typeface="Arial" panose="020B0604020202020204" pitchFamily="34" charset="0"/>
              <a:buNone/>
              <a:defRPr sz="6000" b="0" i="0" kern="1200">
                <a:solidFill>
                  <a:schemeClr val="bg1"/>
                </a:solidFill>
                <a:latin typeface="Franklin Gothic Medium" panose="020B0603020102020204" pitchFamily="34" charset="0"/>
                <a:ea typeface="+mn-ea"/>
                <a:cs typeface="Times New Roman" panose="02020603050405020304" pitchFamily="18" charset="0"/>
              </a:defRPr>
            </a:lvl1pPr>
            <a:lvl2pPr marL="15875" indent="0" algn="ctr" defTabSz="457200" rtl="0" eaLnBrk="1" latinLnBrk="0" hangingPunct="1">
              <a:lnSpc>
                <a:spcPct val="90000"/>
              </a:lnSpc>
              <a:spcBef>
                <a:spcPts val="0"/>
              </a:spcBef>
              <a:buClr>
                <a:schemeClr val="accent3">
                  <a:lumMod val="75000"/>
                </a:schemeClr>
              </a:buClr>
              <a:buSzPct val="50000"/>
              <a:buFont typeface="Courier New" panose="02070309020205020404" pitchFamily="49" charset="0"/>
              <a:buNone/>
              <a:tabLst/>
              <a:defRPr sz="4000" b="0" i="0" kern="1200">
                <a:solidFill>
                  <a:schemeClr val="bg1"/>
                </a:solidFill>
                <a:latin typeface="Franklin Gothic Medium" panose="020B0603020102020204" pitchFamily="34" charset="0"/>
                <a:ea typeface="+mn-ea"/>
                <a:cs typeface="Times New Roman" panose="02020603050405020304" pitchFamily="18" charset="0"/>
              </a:defRPr>
            </a:lvl2pPr>
            <a:lvl3pPr marL="914400" indent="0" algn="l" defTabSz="457200" rtl="0" eaLnBrk="1" latinLnBrk="0" hangingPunct="1">
              <a:spcBef>
                <a:spcPts val="1000"/>
              </a:spcBef>
              <a:buFont typeface="Arial" panose="020B0604020202020204" pitchFamily="34" charset="0"/>
              <a:buNone/>
              <a:defRPr sz="3600" b="0" i="0" kern="1200">
                <a:solidFill>
                  <a:schemeClr val="tx1">
                    <a:lumMod val="75000"/>
                    <a:lumOff val="25000"/>
                  </a:schemeClr>
                </a:solidFill>
                <a:latin typeface="Franklin Gothic Medium" panose="020B0603020102020204" pitchFamily="34"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4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4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atin typeface="+mj-lt"/>
              <a:cs typeface="Arial" panose="020B0604020202020204" pitchFamily="34" charset="0"/>
            </a:endParaRPr>
          </a:p>
        </p:txBody>
      </p:sp>
    </p:spTree>
    <p:extLst>
      <p:ext uri="{BB962C8B-B14F-4D97-AF65-F5344CB8AC3E}">
        <p14:creationId xmlns:p14="http://schemas.microsoft.com/office/powerpoint/2010/main" val="2877831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C94DA-7AD4-C250-C973-3223878F5E61}"/>
              </a:ext>
            </a:extLst>
          </p:cNvPr>
          <p:cNvSpPr>
            <a:spLocks noGrp="1"/>
          </p:cNvSpPr>
          <p:nvPr>
            <p:ph type="title"/>
          </p:nvPr>
        </p:nvSpPr>
        <p:spPr/>
        <p:txBody>
          <a:bodyPr/>
          <a:lstStyle/>
          <a:p>
            <a:r>
              <a:rPr lang="en-US" dirty="0"/>
              <a:t>Hazard Mitigation and Resilience</a:t>
            </a:r>
          </a:p>
        </p:txBody>
      </p:sp>
      <p:sp>
        <p:nvSpPr>
          <p:cNvPr id="3" name="Content Placeholder 2">
            <a:extLst>
              <a:ext uri="{FF2B5EF4-FFF2-40B4-BE49-F238E27FC236}">
                <a16:creationId xmlns:a16="http://schemas.microsoft.com/office/drawing/2014/main" id="{E0EC41C8-B35E-8E14-3C95-36121717135A}"/>
              </a:ext>
            </a:extLst>
          </p:cNvPr>
          <p:cNvSpPr>
            <a:spLocks noGrp="1"/>
          </p:cNvSpPr>
          <p:nvPr>
            <p:ph sz="half" idx="1"/>
          </p:nvPr>
        </p:nvSpPr>
        <p:spPr/>
        <p:txBody>
          <a:bodyPr>
            <a:normAutofit lnSpcReduction="10000"/>
          </a:bodyPr>
          <a:lstStyle/>
          <a:p>
            <a:pPr marL="365760" indent="-262381">
              <a:lnSpc>
                <a:spcPct val="90000"/>
              </a:lnSpc>
              <a:spcBef>
                <a:spcPts val="0"/>
              </a:spcBef>
              <a:spcAft>
                <a:spcPts val="0"/>
              </a:spcAft>
              <a:buSzPts val="2320"/>
              <a:buFont typeface="Trebuchet MS"/>
              <a:buChar char="•"/>
            </a:pPr>
            <a:r>
              <a:rPr lang="en-US" sz="2800" b="1" i="0" dirty="0">
                <a:solidFill>
                  <a:srgbClr val="202124"/>
                </a:solidFill>
                <a:effectLst/>
              </a:rPr>
              <a:t>Hazard Mitigation </a:t>
            </a:r>
            <a:r>
              <a:rPr lang="en-US" sz="2800" dirty="0">
                <a:solidFill>
                  <a:srgbClr val="202124"/>
                </a:solidFill>
              </a:rPr>
              <a:t>is </a:t>
            </a:r>
            <a:r>
              <a:rPr lang="en-US" sz="2800" dirty="0">
                <a:solidFill>
                  <a:srgbClr val="040C28"/>
                </a:solidFill>
              </a:rPr>
              <a:t>any sustainable action that </a:t>
            </a:r>
            <a:r>
              <a:rPr lang="en-US" sz="2800" b="1" dirty="0">
                <a:solidFill>
                  <a:srgbClr val="0070C0"/>
                </a:solidFill>
              </a:rPr>
              <a:t>reduces or eliminates long-term risk</a:t>
            </a:r>
            <a:r>
              <a:rPr lang="en-US" sz="2800" dirty="0">
                <a:solidFill>
                  <a:srgbClr val="040C28"/>
                </a:solidFill>
              </a:rPr>
              <a:t> to people and property from future disasters</a:t>
            </a:r>
            <a:r>
              <a:rPr lang="en-US" sz="2800" dirty="0">
                <a:solidFill>
                  <a:srgbClr val="202124"/>
                </a:solidFill>
              </a:rPr>
              <a:t>. </a:t>
            </a:r>
            <a:r>
              <a:rPr lang="en-US" sz="2800" b="1" dirty="0">
                <a:solidFill>
                  <a:srgbClr val="0070C0"/>
                </a:solidFill>
              </a:rPr>
              <a:t>Mitigation planning breaks the cycle </a:t>
            </a:r>
            <a:r>
              <a:rPr lang="en-US" sz="2800" dirty="0">
                <a:solidFill>
                  <a:srgbClr val="202124"/>
                </a:solidFill>
              </a:rPr>
              <a:t>of disaster damage, reconstruction, and repeated damage </a:t>
            </a:r>
          </a:p>
          <a:p>
            <a:endParaRPr lang="en-US" dirty="0"/>
          </a:p>
        </p:txBody>
      </p:sp>
      <p:sp>
        <p:nvSpPr>
          <p:cNvPr id="4" name="Content Placeholder 3">
            <a:extLst>
              <a:ext uri="{FF2B5EF4-FFF2-40B4-BE49-F238E27FC236}">
                <a16:creationId xmlns:a16="http://schemas.microsoft.com/office/drawing/2014/main" id="{A6208154-5437-1058-53C8-785F11296C0A}"/>
              </a:ext>
            </a:extLst>
          </p:cNvPr>
          <p:cNvSpPr>
            <a:spLocks noGrp="1"/>
          </p:cNvSpPr>
          <p:nvPr>
            <p:ph sz="half" idx="2"/>
          </p:nvPr>
        </p:nvSpPr>
        <p:spPr>
          <a:xfrm>
            <a:off x="6197600" y="1242392"/>
            <a:ext cx="5384800" cy="3809999"/>
          </a:xfrm>
        </p:spPr>
        <p:txBody>
          <a:bodyPr>
            <a:normAutofit lnSpcReduction="10000"/>
          </a:bodyPr>
          <a:lstStyle/>
          <a:p>
            <a:pPr marL="365760" indent="-262381">
              <a:lnSpc>
                <a:spcPct val="90000"/>
              </a:lnSpc>
              <a:spcBef>
                <a:spcPts val="0"/>
              </a:spcBef>
              <a:spcAft>
                <a:spcPts val="0"/>
              </a:spcAft>
              <a:buSzPts val="2320"/>
              <a:buFont typeface="Trebuchet MS"/>
              <a:buChar char="•"/>
            </a:pPr>
            <a:endParaRPr lang="en-US" sz="2800" b="1" dirty="0">
              <a:solidFill>
                <a:srgbClr val="202124"/>
              </a:solidFill>
              <a:ea typeface="Trebuchet MS"/>
              <a:cs typeface="Trebuchet MS"/>
              <a:sym typeface="Trebuchet MS"/>
            </a:endParaRPr>
          </a:p>
          <a:p>
            <a:pPr marL="365760" indent="-262381">
              <a:lnSpc>
                <a:spcPct val="90000"/>
              </a:lnSpc>
              <a:spcBef>
                <a:spcPts val="0"/>
              </a:spcBef>
              <a:spcAft>
                <a:spcPts val="0"/>
              </a:spcAft>
              <a:buSzPts val="2320"/>
              <a:buFont typeface="Trebuchet MS"/>
              <a:buChar char="•"/>
            </a:pPr>
            <a:r>
              <a:rPr lang="en-US" sz="2800" b="1" dirty="0">
                <a:ea typeface="Trebuchet MS"/>
                <a:cs typeface="Trebuchet MS"/>
                <a:sym typeface="Trebuchet MS"/>
              </a:rPr>
              <a:t>Resilience </a:t>
            </a:r>
            <a:r>
              <a:rPr lang="en-US" sz="2800" dirty="0">
                <a:solidFill>
                  <a:srgbClr val="4D5156"/>
                </a:solidFill>
              </a:rPr>
              <a:t>is the </a:t>
            </a:r>
            <a:r>
              <a:rPr lang="en-US" sz="2800" b="1" dirty="0">
                <a:solidFill>
                  <a:srgbClr val="0070C0"/>
                </a:solidFill>
              </a:rPr>
              <a:t>capacity</a:t>
            </a:r>
            <a:r>
              <a:rPr lang="en-US" sz="2800" dirty="0">
                <a:solidFill>
                  <a:srgbClr val="00B050"/>
                </a:solidFill>
              </a:rPr>
              <a:t> </a:t>
            </a:r>
            <a:r>
              <a:rPr lang="en-US" sz="2800" dirty="0">
                <a:solidFill>
                  <a:srgbClr val="4D5156"/>
                </a:solidFill>
              </a:rPr>
              <a:t>of individuals, communities, businesses, institutions, and governments </a:t>
            </a:r>
            <a:r>
              <a:rPr lang="en-US" sz="2800" b="1" dirty="0">
                <a:solidFill>
                  <a:srgbClr val="0070C0"/>
                </a:solidFill>
              </a:rPr>
              <a:t>to</a:t>
            </a:r>
            <a:r>
              <a:rPr lang="en-US" sz="2800" dirty="0">
                <a:solidFill>
                  <a:srgbClr val="0070C0"/>
                </a:solidFill>
              </a:rPr>
              <a:t> </a:t>
            </a:r>
            <a:r>
              <a:rPr lang="en-US" sz="2800" b="1" dirty="0">
                <a:solidFill>
                  <a:srgbClr val="0070C0"/>
                </a:solidFill>
              </a:rPr>
              <a:t>adapt to changing conditions and to prepare for</a:t>
            </a:r>
            <a:r>
              <a:rPr lang="en-US" sz="2800" dirty="0">
                <a:solidFill>
                  <a:srgbClr val="4D5156"/>
                </a:solidFill>
              </a:rPr>
              <a:t>, withstand, and rapidly recover from disruptions to everyday life, such as hazard events. </a:t>
            </a:r>
            <a:endParaRPr lang="en-US" sz="2800" b="1" dirty="0">
              <a:ea typeface="Trebuchet MS"/>
              <a:cs typeface="Trebuchet MS"/>
              <a:sym typeface="Trebuchet MS"/>
            </a:endParaRPr>
          </a:p>
          <a:p>
            <a:endParaRPr lang="en-US" dirty="0"/>
          </a:p>
        </p:txBody>
      </p:sp>
    </p:spTree>
    <p:extLst>
      <p:ext uri="{BB962C8B-B14F-4D97-AF65-F5344CB8AC3E}">
        <p14:creationId xmlns:p14="http://schemas.microsoft.com/office/powerpoint/2010/main" val="187321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529C47-4566-F24B-9647-8F52BA2FB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979" y="1536635"/>
            <a:ext cx="5431172" cy="1892365"/>
          </a:xfrm>
          <a:prstGeom prst="rect">
            <a:avLst/>
          </a:prstGeom>
          <a:effectLst>
            <a:outerShdw blurRad="50800" dist="38100" dir="13500000" algn="br" rotWithShape="0">
              <a:prstClr val="black">
                <a:alpha val="40000"/>
              </a:prstClr>
            </a:outerShdw>
          </a:effectLst>
        </p:spPr>
      </p:pic>
      <p:sp>
        <p:nvSpPr>
          <p:cNvPr id="2" name="Title 1">
            <a:extLst>
              <a:ext uri="{FF2B5EF4-FFF2-40B4-BE49-F238E27FC236}">
                <a16:creationId xmlns:a16="http://schemas.microsoft.com/office/drawing/2014/main" id="{3FF0202A-DD38-4545-A32E-CEE5F0A292D9}"/>
              </a:ext>
            </a:extLst>
          </p:cNvPr>
          <p:cNvSpPr>
            <a:spLocks noGrp="1"/>
          </p:cNvSpPr>
          <p:nvPr>
            <p:ph type="title"/>
          </p:nvPr>
        </p:nvSpPr>
        <p:spPr/>
        <p:txBody>
          <a:bodyPr/>
          <a:lstStyle/>
          <a:p>
            <a:r>
              <a:rPr lang="en-US" dirty="0"/>
              <a:t>Hazard Mitigation Planning Requirement</a:t>
            </a:r>
          </a:p>
        </p:txBody>
      </p:sp>
      <p:pic>
        <p:nvPicPr>
          <p:cNvPr id="10" name="Picture 9" descr="A picture containing diagram&#10;&#10;Description automatically generated">
            <a:extLst>
              <a:ext uri="{FF2B5EF4-FFF2-40B4-BE49-F238E27FC236}">
                <a16:creationId xmlns:a16="http://schemas.microsoft.com/office/drawing/2014/main" id="{07CF9D5A-C4A0-495B-4F43-EB9039EA8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979" y="3547997"/>
            <a:ext cx="4581525" cy="2575143"/>
          </a:xfrm>
          <a:prstGeom prst="rect">
            <a:avLst/>
          </a:prstGeom>
        </p:spPr>
      </p:pic>
      <p:pic>
        <p:nvPicPr>
          <p:cNvPr id="8" name="Picture 7">
            <a:extLst>
              <a:ext uri="{FF2B5EF4-FFF2-40B4-BE49-F238E27FC236}">
                <a16:creationId xmlns:a16="http://schemas.microsoft.com/office/drawing/2014/main" id="{CF833757-4F7A-D8CA-C202-410D927DED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43687" y="4014266"/>
            <a:ext cx="4431826" cy="2614198"/>
          </a:xfrm>
          <a:prstGeom prst="rect">
            <a:avLst/>
          </a:prstGeom>
          <a:effectLst>
            <a:outerShdw blurRad="50800" dist="38100" dir="10800000" algn="r" rotWithShape="0">
              <a:prstClr val="black">
                <a:alpha val="40000"/>
              </a:prstClr>
            </a:outerShdw>
          </a:effectLst>
        </p:spPr>
      </p:pic>
      <p:sp>
        <p:nvSpPr>
          <p:cNvPr id="4" name="TextBox 3">
            <a:extLst>
              <a:ext uri="{FF2B5EF4-FFF2-40B4-BE49-F238E27FC236}">
                <a16:creationId xmlns:a16="http://schemas.microsoft.com/office/drawing/2014/main" id="{7166B2A5-55DB-AAE1-0A65-FE009FBDCEA7}"/>
              </a:ext>
            </a:extLst>
          </p:cNvPr>
          <p:cNvSpPr txBox="1"/>
          <p:nvPr/>
        </p:nvSpPr>
        <p:spPr>
          <a:xfrm>
            <a:off x="7799883" y="1649223"/>
            <a:ext cx="3782517" cy="2031325"/>
          </a:xfrm>
          <a:prstGeom prst="rect">
            <a:avLst/>
          </a:prstGeom>
          <a:noFill/>
        </p:spPr>
        <p:txBody>
          <a:bodyPr wrap="square">
            <a:spAutoFit/>
          </a:bodyPr>
          <a:lstStyle/>
          <a:p>
            <a:pPr>
              <a:lnSpc>
                <a:spcPct val="90000"/>
              </a:lnSpc>
            </a:pPr>
            <a:r>
              <a:rPr lang="en-US" sz="2000" b="0" i="0" dirty="0">
                <a:effectLst/>
              </a:rPr>
              <a:t>BRIC and FMA require an approved State, Local, Tribal, Territorial Plan at the time of application AND at the time of award.</a:t>
            </a:r>
          </a:p>
          <a:p>
            <a:pPr>
              <a:lnSpc>
                <a:spcPct val="90000"/>
              </a:lnSpc>
            </a:pPr>
            <a:endParaRPr lang="en-US" sz="2000" dirty="0"/>
          </a:p>
          <a:p>
            <a:pPr>
              <a:lnSpc>
                <a:spcPct val="90000"/>
              </a:lnSpc>
            </a:pPr>
            <a:endParaRPr lang="en-US" sz="2000" b="0" i="0" dirty="0">
              <a:effectLst/>
            </a:endParaRPr>
          </a:p>
        </p:txBody>
      </p:sp>
    </p:spTree>
    <p:extLst>
      <p:ext uri="{BB962C8B-B14F-4D97-AF65-F5344CB8AC3E}">
        <p14:creationId xmlns:p14="http://schemas.microsoft.com/office/powerpoint/2010/main" val="3059137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4CABF6-3609-056D-1C75-65DA7C0A8B5A}"/>
              </a:ext>
            </a:extLst>
          </p:cNvPr>
          <p:cNvSpPr>
            <a:spLocks noGrp="1"/>
          </p:cNvSpPr>
          <p:nvPr>
            <p:ph type="title"/>
          </p:nvPr>
        </p:nvSpPr>
        <p:spPr>
          <a:xfrm>
            <a:off x="609600" y="274638"/>
            <a:ext cx="10972800" cy="1143000"/>
          </a:xfrm>
        </p:spPr>
        <p:txBody>
          <a:bodyPr anchor="ctr">
            <a:normAutofit/>
          </a:bodyPr>
          <a:lstStyle/>
          <a:p>
            <a:pPr>
              <a:lnSpc>
                <a:spcPct val="90000"/>
              </a:lnSpc>
            </a:pPr>
            <a:r>
              <a:rPr lang="en-US" dirty="0"/>
              <a:t>Building Resilient Infrastructure and Communities (BRIC)</a:t>
            </a:r>
          </a:p>
        </p:txBody>
      </p:sp>
      <p:sp>
        <p:nvSpPr>
          <p:cNvPr id="3" name="Content Placeholder 2">
            <a:extLst>
              <a:ext uri="{FF2B5EF4-FFF2-40B4-BE49-F238E27FC236}">
                <a16:creationId xmlns:a16="http://schemas.microsoft.com/office/drawing/2014/main" id="{8A4EE6CD-45D3-B947-A92B-330E4DD5B046}"/>
              </a:ext>
            </a:extLst>
          </p:cNvPr>
          <p:cNvSpPr>
            <a:spLocks noGrp="1"/>
          </p:cNvSpPr>
          <p:nvPr>
            <p:ph sz="half" idx="1"/>
          </p:nvPr>
        </p:nvSpPr>
        <p:spPr>
          <a:xfrm>
            <a:off x="609600" y="1600201"/>
            <a:ext cx="5384800" cy="3809999"/>
          </a:xfrm>
        </p:spPr>
        <p:txBody>
          <a:bodyPr>
            <a:normAutofit/>
          </a:bodyPr>
          <a:lstStyle/>
          <a:p>
            <a:pPr>
              <a:lnSpc>
                <a:spcPct val="90000"/>
              </a:lnSpc>
              <a:buFont typeface="Arial" panose="020B0604020202020204" pitchFamily="34" charset="0"/>
              <a:buChar char="•"/>
            </a:pPr>
            <a:r>
              <a:rPr lang="en-US" sz="2600" b="0" i="0" dirty="0">
                <a:effectLst/>
              </a:rPr>
              <a:t>FEMA’s </a:t>
            </a:r>
            <a:r>
              <a:rPr lang="en-US" sz="2600" b="0" i="0" u="sng" dirty="0">
                <a:effectLst/>
              </a:rPr>
              <a:t>BRIC </a:t>
            </a:r>
            <a:r>
              <a:rPr lang="en-US" sz="2600" b="0" i="0" dirty="0">
                <a:effectLst/>
              </a:rPr>
              <a:t>annual grant program supports SLTTs as they implement hazard mitigation projects to reduce the risks from disasters and natural hazards. The program is authorized by the Section 203 of the Robert T. Stafford Disaster Relief and Emergency Assistance Act (</a:t>
            </a:r>
            <a:r>
              <a:rPr lang="en-US" sz="2600" b="0" i="0" u="sng" dirty="0">
                <a:effectLst/>
                <a:hlinkClick r:id="rId3"/>
              </a:rPr>
              <a:t>Stafford Act</a:t>
            </a:r>
            <a:r>
              <a:rPr lang="en-US" sz="2600" b="0" i="0" dirty="0">
                <a:effectLst/>
              </a:rPr>
              <a:t>).</a:t>
            </a:r>
          </a:p>
        </p:txBody>
      </p:sp>
      <p:pic>
        <p:nvPicPr>
          <p:cNvPr id="9" name="Picture 8" descr="Background pattern&#10;&#10;Description automatically generated">
            <a:extLst>
              <a:ext uri="{FF2B5EF4-FFF2-40B4-BE49-F238E27FC236}">
                <a16:creationId xmlns:a16="http://schemas.microsoft.com/office/drawing/2014/main" id="{7AB844FF-A46E-B407-D75F-5B429B4B5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0" y="2852293"/>
            <a:ext cx="5384800" cy="1305814"/>
          </a:xfrm>
          <a:prstGeom prst="rect">
            <a:avLst/>
          </a:prstGeom>
          <a:noFill/>
        </p:spPr>
      </p:pic>
    </p:spTree>
    <p:extLst>
      <p:ext uri="{BB962C8B-B14F-4D97-AF65-F5344CB8AC3E}">
        <p14:creationId xmlns:p14="http://schemas.microsoft.com/office/powerpoint/2010/main" val="2132068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8AA0-EFFB-C18C-44F4-DB603F18F25E}"/>
              </a:ext>
            </a:extLst>
          </p:cNvPr>
          <p:cNvSpPr>
            <a:spLocks noGrp="1"/>
          </p:cNvSpPr>
          <p:nvPr>
            <p:ph type="title"/>
          </p:nvPr>
        </p:nvSpPr>
        <p:spPr>
          <a:xfrm>
            <a:off x="609600" y="274638"/>
            <a:ext cx="10972800" cy="1143000"/>
          </a:xfrm>
        </p:spPr>
        <p:txBody>
          <a:bodyPr anchor="ctr">
            <a:normAutofit/>
          </a:bodyPr>
          <a:lstStyle/>
          <a:p>
            <a:r>
              <a:rPr lang="en-US" dirty="0"/>
              <a:t>Flood Mitigation Assistance Program (FMA)</a:t>
            </a:r>
          </a:p>
        </p:txBody>
      </p:sp>
      <p:pic>
        <p:nvPicPr>
          <p:cNvPr id="1026" name="Picture 2" descr="Illustration of a home in a flood with a health shield">
            <a:extLst>
              <a:ext uri="{FF2B5EF4-FFF2-40B4-BE49-F238E27FC236}">
                <a16:creationId xmlns:a16="http://schemas.microsoft.com/office/drawing/2014/main" id="{0C469A3B-92C6-589C-432B-3D18FAE31E3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36344" y="1600201"/>
            <a:ext cx="5131312" cy="3809999"/>
          </a:xfrm>
          <a:prstGeom prst="rect">
            <a:avLst/>
          </a:prstGeom>
          <a:solidFill>
            <a:srgbClr val="FFFFFF"/>
          </a:solidFill>
        </p:spPr>
      </p:pic>
      <p:sp>
        <p:nvSpPr>
          <p:cNvPr id="3" name="Content Placeholder 2">
            <a:extLst>
              <a:ext uri="{FF2B5EF4-FFF2-40B4-BE49-F238E27FC236}">
                <a16:creationId xmlns:a16="http://schemas.microsoft.com/office/drawing/2014/main" id="{3974B632-6EF5-101C-6ED0-21DE42168661}"/>
              </a:ext>
            </a:extLst>
          </p:cNvPr>
          <p:cNvSpPr>
            <a:spLocks noGrp="1"/>
          </p:cNvSpPr>
          <p:nvPr>
            <p:ph sz="half" idx="2"/>
          </p:nvPr>
        </p:nvSpPr>
        <p:spPr>
          <a:xfrm>
            <a:off x="6197600" y="1600201"/>
            <a:ext cx="5384800" cy="3809999"/>
          </a:xfrm>
        </p:spPr>
        <p:txBody>
          <a:bodyPr>
            <a:normAutofit/>
          </a:bodyPr>
          <a:lstStyle/>
          <a:p>
            <a:pPr>
              <a:lnSpc>
                <a:spcPct val="90000"/>
              </a:lnSpc>
            </a:pPr>
            <a:r>
              <a:rPr lang="en-US" dirty="0"/>
              <a:t>FMA grants provide funding to SLTT to reduce or eliminate the risk of repetitive flood damage to buildings insured under the National Flood Insurance Program (NFIP). The program is authorized by Section 1366 of the National Flood Insurance Act.</a:t>
            </a:r>
            <a:endParaRPr lang="en-US"/>
          </a:p>
        </p:txBody>
      </p:sp>
    </p:spTree>
    <p:extLst>
      <p:ext uri="{BB962C8B-B14F-4D97-AF65-F5344CB8AC3E}">
        <p14:creationId xmlns:p14="http://schemas.microsoft.com/office/powerpoint/2010/main" val="204425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71E93-EEDC-38E6-AF90-622EDA445DE2}"/>
              </a:ext>
            </a:extLst>
          </p:cNvPr>
          <p:cNvSpPr>
            <a:spLocks noGrp="1"/>
          </p:cNvSpPr>
          <p:nvPr>
            <p:ph type="title"/>
          </p:nvPr>
        </p:nvSpPr>
        <p:spPr>
          <a:xfrm>
            <a:off x="2336800" y="274638"/>
            <a:ext cx="9245600" cy="1143000"/>
          </a:xfrm>
        </p:spPr>
        <p:txBody>
          <a:bodyPr anchor="ctr">
            <a:normAutofit fontScale="90000"/>
          </a:bodyPr>
          <a:lstStyle/>
          <a:p>
            <a:r>
              <a:rPr lang="en-US" dirty="0"/>
              <a:t>Project Examples Selected in Past BRIC Cycles</a:t>
            </a:r>
          </a:p>
        </p:txBody>
      </p:sp>
      <p:sp>
        <p:nvSpPr>
          <p:cNvPr id="3" name="Content Placeholder 2">
            <a:extLst>
              <a:ext uri="{FF2B5EF4-FFF2-40B4-BE49-F238E27FC236}">
                <a16:creationId xmlns:a16="http://schemas.microsoft.com/office/drawing/2014/main" id="{AE68BECA-4DAD-A3FD-542D-2AF243425911}"/>
              </a:ext>
            </a:extLst>
          </p:cNvPr>
          <p:cNvSpPr>
            <a:spLocks/>
          </p:cNvSpPr>
          <p:nvPr/>
        </p:nvSpPr>
        <p:spPr>
          <a:xfrm>
            <a:off x="6951110" y="1803734"/>
            <a:ext cx="4241840" cy="4322430"/>
          </a:xfrm>
          <a:prstGeom prst="rect">
            <a:avLst/>
          </a:prstGeom>
        </p:spPr>
        <p:txBody>
          <a:bodyPr>
            <a:normAutofit fontScale="92500"/>
          </a:bodyPr>
          <a:lstStyle/>
          <a:p>
            <a:pPr marL="342900" indent="-342900" defTabSz="777240">
              <a:spcAft>
                <a:spcPts val="600"/>
              </a:spcAft>
              <a:buFont typeface="Arial" panose="020B0604020202020204" pitchFamily="34" charset="0"/>
              <a:buChar char="•"/>
            </a:pPr>
            <a:r>
              <a:rPr lang="en-US" sz="2000" b="1" kern="1200" dirty="0">
                <a:solidFill>
                  <a:schemeClr val="tx1"/>
                </a:solidFill>
                <a:latin typeface="+mn-lt"/>
                <a:ea typeface="+mn-ea"/>
                <a:cs typeface="+mn-cs"/>
              </a:rPr>
              <a:t>Crisfield, Maryland: </a:t>
            </a:r>
            <a:r>
              <a:rPr lang="en-US" sz="2000" kern="1200" dirty="0">
                <a:solidFill>
                  <a:schemeClr val="tx1"/>
                </a:solidFill>
                <a:latin typeface="+mn-lt"/>
                <a:ea typeface="+mn-ea"/>
                <a:cs typeface="+mn-cs"/>
              </a:rPr>
              <a:t>A $36 million flood control project to improve flood protection, stormwater management, and wetland health</a:t>
            </a:r>
          </a:p>
          <a:p>
            <a:pPr marL="342900" indent="-342900" defTabSz="777240">
              <a:spcAft>
                <a:spcPts val="600"/>
              </a:spcAft>
              <a:buFont typeface="Arial" panose="020B0604020202020204" pitchFamily="34" charset="0"/>
              <a:buChar char="•"/>
            </a:pPr>
            <a:r>
              <a:rPr lang="en-US" sz="2000" b="1" kern="1200" dirty="0">
                <a:solidFill>
                  <a:schemeClr val="tx1"/>
                </a:solidFill>
                <a:latin typeface="+mn-lt"/>
                <a:ea typeface="+mn-ea"/>
                <a:cs typeface="+mn-cs"/>
              </a:rPr>
              <a:t>Eastwick, Philadelphia: </a:t>
            </a:r>
            <a:r>
              <a:rPr lang="en-US" sz="2000" kern="1200" dirty="0">
                <a:solidFill>
                  <a:schemeClr val="tx1"/>
                </a:solidFill>
                <a:latin typeface="+mn-lt"/>
                <a:ea typeface="+mn-ea"/>
                <a:cs typeface="+mn-cs"/>
              </a:rPr>
              <a:t>A $2 million project to install a flood barrier</a:t>
            </a:r>
          </a:p>
          <a:p>
            <a:pPr marL="342900" indent="-342900" defTabSz="777240">
              <a:spcAft>
                <a:spcPts val="600"/>
              </a:spcAft>
              <a:buFont typeface="Arial" panose="020B0604020202020204" pitchFamily="34" charset="0"/>
              <a:buChar char="•"/>
            </a:pPr>
            <a:r>
              <a:rPr lang="en-US" sz="2000" b="1" kern="1200" dirty="0">
                <a:solidFill>
                  <a:schemeClr val="tx1"/>
                </a:solidFill>
                <a:latin typeface="+mn-lt"/>
                <a:ea typeface="+mn-ea"/>
                <a:cs typeface="+mn-cs"/>
              </a:rPr>
              <a:t>City of Tulsa Fulton Creek Drainage Basin Urban Flood and Heat Reduction: </a:t>
            </a:r>
            <a:r>
              <a:rPr lang="en-US" sz="2000" kern="1200" dirty="0">
                <a:solidFill>
                  <a:schemeClr val="tx1"/>
                </a:solidFill>
                <a:latin typeface="+mn-lt"/>
                <a:ea typeface="+mn-ea"/>
                <a:cs typeface="+mn-cs"/>
              </a:rPr>
              <a:t>A $20 million project would protect around 50,000 cars daily, as well as 100 businesses and two schools in the area.</a:t>
            </a:r>
            <a:endParaRPr lang="en-US" sz="2000" dirty="0"/>
          </a:p>
        </p:txBody>
      </p:sp>
      <p:pic>
        <p:nvPicPr>
          <p:cNvPr id="5" name="Picture 4" descr="A picture containing text, outdoor, nature, shore&#10;&#10;Description automatically generated">
            <a:extLst>
              <a:ext uri="{FF2B5EF4-FFF2-40B4-BE49-F238E27FC236}">
                <a16:creationId xmlns:a16="http://schemas.microsoft.com/office/drawing/2014/main" id="{F784DC00-F02E-278D-8723-CFCC86B50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249" y="1600201"/>
            <a:ext cx="2479011" cy="1394444"/>
          </a:xfrm>
          <a:prstGeom prst="rect">
            <a:avLst/>
          </a:prstGeom>
        </p:spPr>
      </p:pic>
      <p:pic>
        <p:nvPicPr>
          <p:cNvPr id="10" name="Picture 9" descr="A map of a city&#10;&#10;Description automatically generated">
            <a:extLst>
              <a:ext uri="{FF2B5EF4-FFF2-40B4-BE49-F238E27FC236}">
                <a16:creationId xmlns:a16="http://schemas.microsoft.com/office/drawing/2014/main" id="{1DBBBC9E-C853-76D8-EF6B-512379CE47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1740" y="3618773"/>
            <a:ext cx="3852924" cy="2446301"/>
          </a:xfrm>
          <a:prstGeom prst="rect">
            <a:avLst/>
          </a:prstGeom>
        </p:spPr>
      </p:pic>
      <p:pic>
        <p:nvPicPr>
          <p:cNvPr id="8" name="Picture 7" descr="A flooded neighborhood with cars and cars&#10;&#10;Description automatically generated">
            <a:extLst>
              <a:ext uri="{FF2B5EF4-FFF2-40B4-BE49-F238E27FC236}">
                <a16:creationId xmlns:a16="http://schemas.microsoft.com/office/drawing/2014/main" id="{1A36BCA2-D2FB-79FA-D1BA-5C3D4105D0BE}"/>
              </a:ext>
            </a:extLst>
          </p:cNvPr>
          <p:cNvPicPr>
            <a:picLocks noChangeAspect="1"/>
          </p:cNvPicPr>
          <p:nvPr/>
        </p:nvPicPr>
        <p:blipFill rotWithShape="1">
          <a:blip r:embed="rId4">
            <a:extLst>
              <a:ext uri="{28A0092B-C50C-407E-A947-70E740481C1C}">
                <a14:useLocalDpi xmlns:a14="http://schemas.microsoft.com/office/drawing/2010/main" val="0"/>
              </a:ext>
            </a:extLst>
          </a:blip>
          <a:srcRect r="43064" b="29485"/>
          <a:stretch/>
        </p:blipFill>
        <p:spPr>
          <a:xfrm>
            <a:off x="4388060" y="2345837"/>
            <a:ext cx="2324122" cy="1619112"/>
          </a:xfrm>
          <a:prstGeom prst="rect">
            <a:avLst/>
          </a:prstGeom>
        </p:spPr>
      </p:pic>
    </p:spTree>
    <p:extLst>
      <p:ext uri="{BB962C8B-B14F-4D97-AF65-F5344CB8AC3E}">
        <p14:creationId xmlns:p14="http://schemas.microsoft.com/office/powerpoint/2010/main" val="1065128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8BDA8-544C-D0BA-3755-6F4B891895A9}"/>
              </a:ext>
            </a:extLst>
          </p:cNvPr>
          <p:cNvSpPr>
            <a:spLocks noGrp="1"/>
          </p:cNvSpPr>
          <p:nvPr>
            <p:ph type="title"/>
          </p:nvPr>
        </p:nvSpPr>
        <p:spPr>
          <a:xfrm>
            <a:off x="609600" y="274638"/>
            <a:ext cx="10972800" cy="1143000"/>
          </a:xfrm>
        </p:spPr>
        <p:txBody>
          <a:bodyPr anchor="ctr">
            <a:normAutofit/>
          </a:bodyPr>
          <a:lstStyle/>
          <a:p>
            <a:r>
              <a:rPr lang="en-US" dirty="0"/>
              <a:t>Reminders</a:t>
            </a:r>
          </a:p>
        </p:txBody>
      </p:sp>
      <p:sp>
        <p:nvSpPr>
          <p:cNvPr id="9" name="Text Placeholder 2">
            <a:extLst>
              <a:ext uri="{FF2B5EF4-FFF2-40B4-BE49-F238E27FC236}">
                <a16:creationId xmlns:a16="http://schemas.microsoft.com/office/drawing/2014/main" id="{F3C01DA1-0728-B4F1-5734-E0DD8E6319B3}"/>
              </a:ext>
            </a:extLst>
          </p:cNvPr>
          <p:cNvSpPr>
            <a:spLocks noGrp="1"/>
          </p:cNvSpPr>
          <p:nvPr>
            <p:ph type="body" idx="1"/>
          </p:nvPr>
        </p:nvSpPr>
        <p:spPr>
          <a:xfrm>
            <a:off x="609600" y="1535113"/>
            <a:ext cx="5386917" cy="639762"/>
          </a:xfrm>
        </p:spPr>
        <p:txBody>
          <a:bodyPr/>
          <a:lstStyle/>
          <a:p>
            <a:r>
              <a:rPr lang="en-US" dirty="0"/>
              <a:t>General Requirements</a:t>
            </a:r>
          </a:p>
        </p:txBody>
      </p:sp>
      <p:sp>
        <p:nvSpPr>
          <p:cNvPr id="3" name="Content Placeholder 2">
            <a:extLst>
              <a:ext uri="{FF2B5EF4-FFF2-40B4-BE49-F238E27FC236}">
                <a16:creationId xmlns:a16="http://schemas.microsoft.com/office/drawing/2014/main" id="{24BE95A5-97B5-0550-BAB5-62D948072C83}"/>
              </a:ext>
            </a:extLst>
          </p:cNvPr>
          <p:cNvSpPr>
            <a:spLocks noGrp="1"/>
          </p:cNvSpPr>
          <p:nvPr>
            <p:ph sz="half" idx="2"/>
          </p:nvPr>
        </p:nvSpPr>
        <p:spPr>
          <a:xfrm>
            <a:off x="609600" y="2174876"/>
            <a:ext cx="5386917" cy="3235325"/>
          </a:xfrm>
        </p:spPr>
        <p:txBody>
          <a:bodyPr>
            <a:normAutofit/>
          </a:bodyPr>
          <a:lstStyle/>
          <a:p>
            <a:pPr>
              <a:lnSpc>
                <a:spcPct val="90000"/>
              </a:lnSpc>
            </a:pPr>
            <a:r>
              <a:rPr lang="en-US" sz="2000" dirty="0"/>
              <a:t>Reimbursement Programs</a:t>
            </a:r>
          </a:p>
          <a:p>
            <a:pPr>
              <a:lnSpc>
                <a:spcPct val="90000"/>
              </a:lnSpc>
            </a:pPr>
            <a:r>
              <a:rPr lang="en-US" sz="2000" dirty="0"/>
              <a:t>Generally 75/25 Federal/Local Cost-Share Requirement</a:t>
            </a:r>
          </a:p>
          <a:p>
            <a:pPr>
              <a:lnSpc>
                <a:spcPct val="90000"/>
              </a:lnSpc>
            </a:pPr>
            <a:r>
              <a:rPr lang="en-US" sz="2000" dirty="0"/>
              <a:t>Projects must be technically feasible and cost-effective</a:t>
            </a:r>
          </a:p>
          <a:p>
            <a:pPr>
              <a:lnSpc>
                <a:spcPct val="90000"/>
              </a:lnSpc>
            </a:pPr>
            <a:r>
              <a:rPr lang="en-US" sz="2000" dirty="0"/>
              <a:t>Projects must comply with all National Environmental Protection Act (NEPA) and National Historic Preservation Act (NHPA) requirements</a:t>
            </a:r>
          </a:p>
          <a:p>
            <a:pPr>
              <a:lnSpc>
                <a:spcPct val="90000"/>
              </a:lnSpc>
            </a:pPr>
            <a:endParaRPr lang="en-US" sz="2000" dirty="0"/>
          </a:p>
        </p:txBody>
      </p:sp>
      <p:sp>
        <p:nvSpPr>
          <p:cNvPr id="11" name="Text Placeholder 4">
            <a:extLst>
              <a:ext uri="{FF2B5EF4-FFF2-40B4-BE49-F238E27FC236}">
                <a16:creationId xmlns:a16="http://schemas.microsoft.com/office/drawing/2014/main" id="{9B5D45A2-0BBB-0049-99EF-1DCAC7706872}"/>
              </a:ext>
            </a:extLst>
          </p:cNvPr>
          <p:cNvSpPr>
            <a:spLocks noGrp="1"/>
          </p:cNvSpPr>
          <p:nvPr>
            <p:ph type="body" sz="quarter" idx="3"/>
          </p:nvPr>
        </p:nvSpPr>
        <p:spPr>
          <a:xfrm>
            <a:off x="6193368" y="1535113"/>
            <a:ext cx="5389033" cy="639762"/>
          </a:xfrm>
        </p:spPr>
        <p:txBody>
          <a:bodyPr/>
          <a:lstStyle/>
          <a:p>
            <a:endParaRPr lang="en-US" dirty="0"/>
          </a:p>
        </p:txBody>
      </p:sp>
      <p:sp>
        <p:nvSpPr>
          <p:cNvPr id="4" name="Content Placeholder 3">
            <a:extLst>
              <a:ext uri="{FF2B5EF4-FFF2-40B4-BE49-F238E27FC236}">
                <a16:creationId xmlns:a16="http://schemas.microsoft.com/office/drawing/2014/main" id="{68426800-CFB6-83B8-C337-64367F515A1E}"/>
              </a:ext>
            </a:extLst>
          </p:cNvPr>
          <p:cNvSpPr>
            <a:spLocks noGrp="1"/>
          </p:cNvSpPr>
          <p:nvPr>
            <p:ph sz="quarter" idx="4"/>
          </p:nvPr>
        </p:nvSpPr>
        <p:spPr>
          <a:xfrm>
            <a:off x="6193368" y="2174876"/>
            <a:ext cx="5389033" cy="3235325"/>
          </a:xfrm>
        </p:spPr>
        <p:txBody>
          <a:bodyPr>
            <a:normAutofit/>
          </a:bodyPr>
          <a:lstStyle/>
          <a:p>
            <a:r>
              <a:rPr lang="en-US" dirty="0"/>
              <a:t>BRIC and FMA are highly competitive programs.</a:t>
            </a:r>
          </a:p>
          <a:p>
            <a:r>
              <a:rPr lang="en-US" dirty="0"/>
              <a:t>Your project needs to be better than all other projects from around the country to be selected.</a:t>
            </a:r>
          </a:p>
        </p:txBody>
      </p:sp>
    </p:spTree>
    <p:extLst>
      <p:ext uri="{BB962C8B-B14F-4D97-AF65-F5344CB8AC3E}">
        <p14:creationId xmlns:p14="http://schemas.microsoft.com/office/powerpoint/2010/main" val="3169938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66A2-6D7A-0058-13BE-DFFBB323BD3D}"/>
              </a:ext>
            </a:extLst>
          </p:cNvPr>
          <p:cNvSpPr>
            <a:spLocks noGrp="1"/>
          </p:cNvSpPr>
          <p:nvPr>
            <p:ph type="title"/>
          </p:nvPr>
        </p:nvSpPr>
        <p:spPr>
          <a:xfrm>
            <a:off x="609600" y="274638"/>
            <a:ext cx="10972800" cy="1143000"/>
          </a:xfrm>
        </p:spPr>
        <p:txBody>
          <a:bodyPr anchor="ctr">
            <a:normAutofit/>
          </a:bodyPr>
          <a:lstStyle/>
          <a:p>
            <a:r>
              <a:rPr lang="en-US" dirty="0"/>
              <a:t>State Deadlines</a:t>
            </a:r>
          </a:p>
        </p:txBody>
      </p:sp>
      <p:sp>
        <p:nvSpPr>
          <p:cNvPr id="3" name="Content Placeholder 2">
            <a:extLst>
              <a:ext uri="{FF2B5EF4-FFF2-40B4-BE49-F238E27FC236}">
                <a16:creationId xmlns:a16="http://schemas.microsoft.com/office/drawing/2014/main" id="{95AE8D77-80E3-6C7E-80BE-E15299D05A1B}"/>
              </a:ext>
            </a:extLst>
          </p:cNvPr>
          <p:cNvSpPr>
            <a:spLocks noGrp="1"/>
          </p:cNvSpPr>
          <p:nvPr>
            <p:ph sz="half" idx="1"/>
          </p:nvPr>
        </p:nvSpPr>
        <p:spPr>
          <a:xfrm>
            <a:off x="609600" y="1600201"/>
            <a:ext cx="5384800" cy="3809999"/>
          </a:xfrm>
        </p:spPr>
        <p:txBody>
          <a:bodyPr>
            <a:normAutofit/>
          </a:bodyPr>
          <a:lstStyle/>
          <a:p>
            <a:pPr marL="0" marR="0" indent="0">
              <a:lnSpc>
                <a:spcPct val="90000"/>
              </a:lnSpc>
              <a:spcBef>
                <a:spcPts val="0"/>
              </a:spcBef>
              <a:spcAft>
                <a:spcPts val="525"/>
              </a:spcAft>
              <a:buNone/>
            </a:pPr>
            <a:r>
              <a:rPr lang="en-US" sz="2400" i="0" u="none" strike="noStrike" dirty="0">
                <a:effectLst/>
              </a:rPr>
              <a:t>Official Notice of Intent (NOI) period: August 1, 2024 – October 1, 2024 (Submit all NOIs through OK </a:t>
            </a:r>
            <a:r>
              <a:rPr lang="en-US" sz="2400" i="0" u="none" strike="noStrike" dirty="0" err="1">
                <a:effectLst/>
              </a:rPr>
              <a:t>EMGrants</a:t>
            </a:r>
            <a:r>
              <a:rPr lang="en-US" sz="2400" i="0" u="none" strike="noStrike" dirty="0">
                <a:effectLst/>
              </a:rPr>
              <a:t>)</a:t>
            </a:r>
          </a:p>
          <a:p>
            <a:pPr marL="0" marR="0" indent="0">
              <a:lnSpc>
                <a:spcPct val="90000"/>
              </a:lnSpc>
              <a:spcBef>
                <a:spcPts val="0"/>
              </a:spcBef>
              <a:spcAft>
                <a:spcPts val="525"/>
              </a:spcAft>
              <a:buNone/>
            </a:pPr>
            <a:endParaRPr lang="en-US" sz="2400" i="0" u="none" strike="noStrike" dirty="0">
              <a:effectLst/>
            </a:endParaRPr>
          </a:p>
          <a:p>
            <a:pPr marL="0" marR="0" indent="0">
              <a:lnSpc>
                <a:spcPct val="90000"/>
              </a:lnSpc>
              <a:spcBef>
                <a:spcPts val="0"/>
              </a:spcBef>
              <a:spcAft>
                <a:spcPts val="525"/>
              </a:spcAft>
              <a:buNone/>
            </a:pPr>
            <a:r>
              <a:rPr lang="en-US" sz="2400" i="0" u="none" strike="noStrike" dirty="0">
                <a:effectLst/>
              </a:rPr>
              <a:t>Applications due to OEM December 1, 2024</a:t>
            </a:r>
          </a:p>
          <a:p>
            <a:pPr marL="0" marR="0" indent="0">
              <a:lnSpc>
                <a:spcPct val="90000"/>
              </a:lnSpc>
              <a:spcBef>
                <a:spcPts val="0"/>
              </a:spcBef>
              <a:spcAft>
                <a:spcPts val="525"/>
              </a:spcAft>
              <a:buNone/>
            </a:pPr>
            <a:endParaRPr lang="en-US" sz="2400" dirty="0"/>
          </a:p>
          <a:p>
            <a:pPr marL="0" marR="0" indent="0">
              <a:lnSpc>
                <a:spcPct val="90000"/>
              </a:lnSpc>
              <a:spcBef>
                <a:spcPts val="0"/>
              </a:spcBef>
              <a:spcAft>
                <a:spcPts val="525"/>
              </a:spcAft>
              <a:buNone/>
            </a:pPr>
            <a:r>
              <a:rPr lang="en-US" sz="2400" dirty="0"/>
              <a:t>FEMA application deadline is not yet known.</a:t>
            </a:r>
            <a:endParaRPr lang="en-US" sz="2400" i="0" u="none" strike="noStrike" dirty="0">
              <a:effectLst/>
            </a:endParaRPr>
          </a:p>
          <a:p>
            <a:pPr marL="0" marR="0" indent="0">
              <a:lnSpc>
                <a:spcPct val="90000"/>
              </a:lnSpc>
              <a:spcBef>
                <a:spcPts val="0"/>
              </a:spcBef>
              <a:spcAft>
                <a:spcPts val="525"/>
              </a:spcAft>
              <a:buNone/>
            </a:pPr>
            <a:endParaRPr lang="en-US" sz="2400" b="1" dirty="0"/>
          </a:p>
          <a:p>
            <a:pPr marL="0" marR="0" indent="0">
              <a:lnSpc>
                <a:spcPct val="90000"/>
              </a:lnSpc>
              <a:spcBef>
                <a:spcPts val="0"/>
              </a:spcBef>
              <a:spcAft>
                <a:spcPts val="525"/>
              </a:spcAft>
              <a:buNone/>
            </a:pPr>
            <a:endParaRPr lang="en-US" sz="2400" b="1" i="0" u="none" strike="noStrike" dirty="0">
              <a:effectLst/>
            </a:endParaRPr>
          </a:p>
          <a:p>
            <a:pPr>
              <a:lnSpc>
                <a:spcPct val="90000"/>
              </a:lnSpc>
            </a:pPr>
            <a:endParaRPr lang="en-US" sz="2400" dirty="0"/>
          </a:p>
        </p:txBody>
      </p:sp>
      <p:pic>
        <p:nvPicPr>
          <p:cNvPr id="4" name="Content Placeholder 3">
            <a:extLst>
              <a:ext uri="{FF2B5EF4-FFF2-40B4-BE49-F238E27FC236}">
                <a16:creationId xmlns:a16="http://schemas.microsoft.com/office/drawing/2014/main" id="{0DCB9737-49EE-FCCB-5206-38C3E6943422}"/>
              </a:ext>
            </a:extLst>
          </p:cNvPr>
          <p:cNvPicPr>
            <a:picLocks noGrp="1" noChangeAspect="1"/>
          </p:cNvPicPr>
          <p:nvPr>
            <p:ph sz="half" idx="2"/>
          </p:nvPr>
        </p:nvPicPr>
        <p:blipFill>
          <a:blip r:embed="rId3"/>
          <a:stretch>
            <a:fillRect/>
          </a:stretch>
        </p:blipFill>
        <p:spPr>
          <a:xfrm>
            <a:off x="6350000" y="1600200"/>
            <a:ext cx="5080000" cy="3810000"/>
          </a:xfrm>
          <a:prstGeom prst="rect">
            <a:avLst/>
          </a:prstGeom>
        </p:spPr>
      </p:pic>
    </p:spTree>
    <p:extLst>
      <p:ext uri="{BB962C8B-B14F-4D97-AF65-F5344CB8AC3E}">
        <p14:creationId xmlns:p14="http://schemas.microsoft.com/office/powerpoint/2010/main" val="2808117440"/>
      </p:ext>
    </p:extLst>
  </p:cSld>
  <p:clrMapOvr>
    <a:masterClrMapping/>
  </p:clrMapOvr>
</p:sld>
</file>

<file path=ppt/theme/theme1.xml><?xml version="1.0" encoding="utf-8"?>
<a:theme xmlns:a="http://schemas.openxmlformats.org/drawingml/2006/main" name="OE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EM Theme" id="{C6BFFDAE-F3C2-D04B-B1E9-48F9861CAC08}" vid="{BD734C31-F403-7B41-BE84-DC73046F68A3}"/>
    </a:ext>
  </a:extLst>
</a:theme>
</file>

<file path=ppt/theme/theme2.xml><?xml version="1.0" encoding="utf-8"?>
<a:theme xmlns:a="http://schemas.openxmlformats.org/drawingml/2006/main" name="Office Theme">
  <a:themeElements>
    <a:clrScheme name="Custom 6">
      <a:dk1>
        <a:srgbClr val="000000"/>
      </a:dk1>
      <a:lt1>
        <a:srgbClr val="FFFFFF"/>
      </a:lt1>
      <a:dk2>
        <a:srgbClr val="005188"/>
      </a:dk2>
      <a:lt2>
        <a:srgbClr val="00004F"/>
      </a:lt2>
      <a:accent1>
        <a:srgbClr val="C0C2C3"/>
      </a:accent1>
      <a:accent2>
        <a:srgbClr val="C31230"/>
      </a:accent2>
      <a:accent3>
        <a:srgbClr val="0078AE"/>
      </a:accent3>
      <a:accent4>
        <a:srgbClr val="FFF9AE"/>
      </a:accent4>
      <a:accent5>
        <a:srgbClr val="5E9732"/>
      </a:accent5>
      <a:accent6>
        <a:srgbClr val="796E65"/>
      </a:accent6>
      <a:hlink>
        <a:srgbClr val="0072CE"/>
      </a:hlink>
      <a:folHlink>
        <a:srgbClr val="0072C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A687F73321D94DB2BF4C2C12E80CC0" ma:contentTypeVersion="16" ma:contentTypeDescription="Create a new document." ma:contentTypeScope="" ma:versionID="33bf774b9674d44ebd41bebeeb7efea4">
  <xsd:schema xmlns:xsd="http://www.w3.org/2001/XMLSchema" xmlns:xs="http://www.w3.org/2001/XMLSchema" xmlns:p="http://schemas.microsoft.com/office/2006/metadata/properties" xmlns:ns1="http://schemas.microsoft.com/sharepoint/v3" xmlns:ns2="a7dad7d9-737c-4a15-bfaf-e7625d6f1727" xmlns:ns3="d5ab180e-4b7b-40cc-a478-52ac5ed0c5c0" targetNamespace="http://schemas.microsoft.com/office/2006/metadata/properties" ma:root="true" ma:fieldsID="7372c959bc28c8fce0a83cbfd6711f92" ns1:_="" ns2:_="" ns3:_="">
    <xsd:import namespace="http://schemas.microsoft.com/sharepoint/v3"/>
    <xsd:import namespace="a7dad7d9-737c-4a15-bfaf-e7625d6f1727"/>
    <xsd:import namespace="d5ab180e-4b7b-40cc-a478-52ac5ed0c5c0"/>
    <xsd:element name="properties">
      <xsd:complexType>
        <xsd:sequence>
          <xsd:element name="documentManagement">
            <xsd:complexType>
              <xsd:all>
                <xsd:element ref="ns2:MediaServiceMetadata" minOccurs="0"/>
                <xsd:element ref="ns2:MediaServiceFastMetadata" minOccurs="0"/>
                <xsd:element ref="ns2:Document_x0020_Category"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dad7d9-737c-4a15-bfaf-e7625d6f17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ocument_x0020_Category" ma:index="10" nillable="true" ma:displayName="Document Category" ma:default="Human Resources" ma:description="Please select the appropriate areas of relevance for this document." ma:internalName="Document_x0020_Category" ma:requiredMultiChoice="true">
      <xsd:complexType>
        <xsd:complexContent>
          <xsd:extension base="dms:MultiChoice">
            <xsd:sequence>
              <xsd:element name="Value" maxOccurs="unbounded" minOccurs="0" nillable="true">
                <xsd:simpleType>
                  <xsd:restriction base="dms:Choice">
                    <xsd:enumeration value="Human Resources"/>
                    <xsd:enumeration value="Finance"/>
                    <xsd:enumeration value="Preparedness"/>
                    <xsd:enumeration value="Response"/>
                    <xsd:enumeration value="Recovery"/>
                    <xsd:enumeration value="Mitigation"/>
                    <xsd:enumeration value="Public Information"/>
                    <xsd:enumeration value="Facilities"/>
                    <xsd:enumeration value="Grants Management"/>
                  </xsd:restriction>
                </xsd:simpleType>
              </xsd:element>
            </xsd:sequence>
          </xsd:extension>
        </xsd:complexContent>
      </xsd:complex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5ab180e-4b7b-40cc-a478-52ac5ed0c5c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_x0020_Category xmlns="a7dad7d9-737c-4a15-bfaf-e7625d6f1727">
      <Value>Human Resources</Value>
    </Document_x0020_Category>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DA49751-F81F-45FA-8D5F-A219B245C518}">
  <ds:schemaRefs>
    <ds:schemaRef ds:uri="http://schemas.microsoft.com/sharepoint/v3/contenttype/forms"/>
  </ds:schemaRefs>
</ds:datastoreItem>
</file>

<file path=customXml/itemProps2.xml><?xml version="1.0" encoding="utf-8"?>
<ds:datastoreItem xmlns:ds="http://schemas.openxmlformats.org/officeDocument/2006/customXml" ds:itemID="{4F18A80E-9D8D-435D-A655-72E2EB4DE3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dad7d9-737c-4a15-bfaf-e7625d6f1727"/>
    <ds:schemaRef ds:uri="d5ab180e-4b7b-40cc-a478-52ac5ed0c5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2D5D08-94BD-4C3C-8166-F6EB8771BAF3}">
  <ds:schemaRefs>
    <ds:schemaRef ds:uri="http://schemas.microsoft.com/office/2006/metadata/properties"/>
    <ds:schemaRef ds:uri="http://schemas.microsoft.com/office/infopath/2007/PartnerControls"/>
    <ds:schemaRef ds:uri="a7dad7d9-737c-4a15-bfaf-e7625d6f1727"/>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OEM Theme</Template>
  <TotalTime>8575</TotalTime>
  <Words>4115</Words>
  <Application>Microsoft Macintosh PowerPoint</Application>
  <PresentationFormat>Widescreen</PresentationFormat>
  <Paragraphs>349</Paragraphs>
  <Slides>26</Slides>
  <Notes>23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26</vt:i4>
      </vt:variant>
    </vt:vector>
  </HeadingPairs>
  <TitlesOfParts>
    <vt:vector size="44" baseType="lpstr">
      <vt:lpstr>Arial</vt:lpstr>
      <vt:lpstr>Arial,Sans-Serif</vt:lpstr>
      <vt:lpstr>Calibri</vt:lpstr>
      <vt:lpstr>Courier New</vt:lpstr>
      <vt:lpstr>Franklin Gothic Book</vt:lpstr>
      <vt:lpstr>Franklin Gothic Medium</vt:lpstr>
      <vt:lpstr>Franklin Gothic Medium Cond</vt:lpstr>
      <vt:lpstr>Lato Light</vt:lpstr>
      <vt:lpstr>Open Sans</vt:lpstr>
      <vt:lpstr>Open Sans SemiBold</vt:lpstr>
      <vt:lpstr>Source Sans Pro</vt:lpstr>
      <vt:lpstr>Symbol</vt:lpstr>
      <vt:lpstr>Times New Roman</vt:lpstr>
      <vt:lpstr>Trebuchet MS</vt:lpstr>
      <vt:lpstr>Wingdings</vt:lpstr>
      <vt:lpstr>Wingdings 2</vt:lpstr>
      <vt:lpstr>OEM Theme</vt:lpstr>
      <vt:lpstr>Office Theme</vt:lpstr>
      <vt:lpstr>PowerPoint Presentation</vt:lpstr>
      <vt:lpstr>What is the State’s role?</vt:lpstr>
      <vt:lpstr>Hazard Mitigation and Resilience</vt:lpstr>
      <vt:lpstr>Hazard Mitigation Planning Requirement</vt:lpstr>
      <vt:lpstr>Building Resilient Infrastructure and Communities (BRIC)</vt:lpstr>
      <vt:lpstr>Flood Mitigation Assistance Program (FMA)</vt:lpstr>
      <vt:lpstr>Project Examples Selected in Past BRIC Cycles</vt:lpstr>
      <vt:lpstr>Reminders</vt:lpstr>
      <vt:lpstr>State Deadlines</vt:lpstr>
      <vt:lpstr>Contact Info </vt:lpstr>
      <vt:lpstr>Building Resilient Infrastructure and Communities (BRIC) Program</vt:lpstr>
      <vt:lpstr>PowerPoint Presentation</vt:lpstr>
      <vt:lpstr>Fiscal Year 2023 BRIC Priorities</vt:lpstr>
      <vt:lpstr>Eligible Activities</vt:lpstr>
      <vt:lpstr>Building Resilient Communities and Infrastructure (BRIC) Capability and Capacity Building Activities</vt:lpstr>
      <vt:lpstr>Federal Cost Share and Management Costs</vt:lpstr>
      <vt:lpstr>Uses of Assistance</vt:lpstr>
      <vt:lpstr>    Tulsa, Oklahoma – Improving Infrastructure to Protect Residential and Commercial Facilities</vt:lpstr>
      <vt:lpstr> Mike Garcia– FMA Team Lead </vt:lpstr>
      <vt:lpstr>Flood Mitigation Assistance Eligibility Requirements</vt:lpstr>
      <vt:lpstr>FMA Eligibility Requirements</vt:lpstr>
      <vt:lpstr>Flood Mitigation Assistance (FMA) Key Changes for Fiscal Year 2023</vt:lpstr>
      <vt:lpstr>Flood Mitigation Assistance Eligibility Requirements</vt:lpstr>
      <vt:lpstr>Flood Mitigation Assistance (FMA) Program Cost Share</vt:lpstr>
      <vt:lpstr>Available Funding for FY23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Stanford</dc:creator>
  <cp:lastModifiedBy>Kelsy Patterson</cp:lastModifiedBy>
  <cp:revision>15</cp:revision>
  <dcterms:created xsi:type="dcterms:W3CDTF">2018-10-02T21:27:26Z</dcterms:created>
  <dcterms:modified xsi:type="dcterms:W3CDTF">2024-09-24T15:17:03Z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0x01010073A687F73321D94DB2BF4C2C12E80CC0</vt:lpwstr>
  </property>
  <property fmtid="{D5CDD505-2E9C-101B-9397-08002B2CF9AE}" pid="3" name="Order">
    <vt:r8>22100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