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4" r:id="rId1"/>
  </p:sldMasterIdLst>
  <p:notesMasterIdLst>
    <p:notesMasterId r:id="rId28"/>
  </p:notesMasterIdLst>
  <p:sldIdLst>
    <p:sldId id="256" r:id="rId2"/>
    <p:sldId id="257" r:id="rId3"/>
    <p:sldId id="265" r:id="rId4"/>
    <p:sldId id="266" r:id="rId5"/>
    <p:sldId id="258" r:id="rId6"/>
    <p:sldId id="269" r:id="rId7"/>
    <p:sldId id="268" r:id="rId8"/>
    <p:sldId id="259" r:id="rId9"/>
    <p:sldId id="271" r:id="rId10"/>
    <p:sldId id="270" r:id="rId11"/>
    <p:sldId id="260" r:id="rId12"/>
    <p:sldId id="272" r:id="rId13"/>
    <p:sldId id="261" r:id="rId14"/>
    <p:sldId id="274" r:id="rId15"/>
    <p:sldId id="273" r:id="rId16"/>
    <p:sldId id="263" r:id="rId17"/>
    <p:sldId id="262" r:id="rId18"/>
    <p:sldId id="275" r:id="rId19"/>
    <p:sldId id="276" r:id="rId20"/>
    <p:sldId id="277" r:id="rId21"/>
    <p:sldId id="264" r:id="rId22"/>
    <p:sldId id="278" r:id="rId23"/>
    <p:sldId id="279" r:id="rId24"/>
    <p:sldId id="280" r:id="rId25"/>
    <p:sldId id="281" r:id="rId26"/>
    <p:sldId id="267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66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57" d="100"/>
          <a:sy n="57" d="100"/>
        </p:scale>
        <p:origin x="-90" y="-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454" y="7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421C0-7433-407E-914B-830CF25F78F6}" type="datetimeFigureOut">
              <a:rPr lang="en-US" smtClean="0"/>
              <a:pPr/>
              <a:t>5/22/2014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B0C6B-6DF4-4DB2-8364-A313777F5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423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B0C6B-6DF4-4DB2-8364-A313777F599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2405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smtClean="0"/>
              <a:pPr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63838337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pPr/>
              <a:t>5/22/2014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3151185"/>
      </p:ext>
    </p:extLst>
  </p:cSld>
  <p:clrMapOvr>
    <a:masterClrMapping/>
  </p:clrMapOvr>
  <p:transition spd="med">
    <p:fade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pPr/>
              <a:t>5/22/2014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43923143"/>
      </p:ext>
    </p:extLst>
  </p:cSld>
  <p:clrMapOvr>
    <a:masterClrMapping/>
  </p:clrMapOvr>
  <p:transition spd="med">
    <p:fade/>
  </p:transition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pPr/>
              <a:t>5/22/2014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371660556"/>
      </p:ext>
    </p:extLst>
  </p:cSld>
  <p:clrMapOvr>
    <a:masterClrMapping/>
  </p:clrMapOvr>
  <p:transition spd="med">
    <p:fade/>
  </p:transition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pPr/>
              <a:t>5/22/2014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77397000"/>
      </p:ext>
    </p:extLst>
  </p:cSld>
  <p:clrMapOvr>
    <a:masterClrMapping/>
  </p:clrMapOvr>
  <p:transition spd="med">
    <p:fade/>
  </p:transition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smtClean="0"/>
              <a:pPr/>
              <a:t>5/22/2014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31474264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pPr/>
              <a:t>5/22/2014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41326948"/>
      </p:ext>
    </p:extLst>
  </p:cSld>
  <p:clrMapOvr>
    <a:masterClrMapping/>
  </p:clrMapOvr>
  <p:transition spd="med">
    <p:fade/>
  </p:transition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smtClean="0"/>
              <a:pPr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34059854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smtClean="0"/>
              <a:pPr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3086828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smtClean="0"/>
              <a:pPr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75450271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smtClean="0"/>
              <a:pPr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2589128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smtClean="0"/>
              <a:pPr/>
              <a:t>5/22/2014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14370325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smtClean="0"/>
              <a:pPr/>
              <a:t>5/22/2014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744900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smtClean="0"/>
              <a:pPr/>
              <a:t>5/22/2014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119382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smtClean="0"/>
              <a:pPr/>
              <a:t>5/22/2014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2324807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smtClean="0"/>
              <a:pPr/>
              <a:t>5/22/2014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98219666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smtClean="0"/>
              <a:pPr/>
              <a:t>5/22/2014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7671702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smtClean="0"/>
              <a:pPr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45448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  <p:sldLayoutId id="2147483837" r:id="rId13"/>
    <p:sldLayoutId id="2147483838" r:id="rId14"/>
    <p:sldLayoutId id="2147483839" r:id="rId15"/>
    <p:sldLayoutId id="2147483840" r:id="rId16"/>
    <p:sldLayoutId id="2147483841" r:id="rId17"/>
  </p:sldLayoutIdLst>
  <p:transition spd="med">
    <p:fade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Jack.Zanerhaft@oscn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hyperlink" Target="mailto:twestcott@tulsacounty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829" y="2733709"/>
            <a:ext cx="8617627" cy="1278221"/>
          </a:xfrm>
        </p:spPr>
        <p:txBody>
          <a:bodyPr>
            <a:normAutofit/>
          </a:bodyPr>
          <a:lstStyle/>
          <a:p>
            <a:r>
              <a:rPr lang="en-US" dirty="0" smtClean="0"/>
              <a:t>The PD and the Prosecutor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 unlikely couple</a:t>
            </a:r>
            <a:endParaRPr lang="en-US" sz="40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953112" y="5511726"/>
            <a:ext cx="8144134" cy="11902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Jack </a:t>
            </a:r>
            <a:r>
              <a:rPr lang="en-US" sz="2400" dirty="0" err="1" smtClean="0"/>
              <a:t>Zanerhaft</a:t>
            </a:r>
            <a:r>
              <a:rPr lang="en-US" sz="2400" dirty="0" smtClean="0"/>
              <a:t>, Chief Public Defender</a:t>
            </a:r>
          </a:p>
          <a:p>
            <a:r>
              <a:rPr lang="en-US" sz="2400" dirty="0" smtClean="0"/>
              <a:t>Tammy Westcott, Assistant DA, </a:t>
            </a:r>
          </a:p>
          <a:p>
            <a:r>
              <a:rPr lang="en-US" sz="2400" dirty="0" smtClean="0"/>
              <a:t>Director of Alternative Courts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693" y="2103120"/>
            <a:ext cx="3301307" cy="24727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616373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2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the Defendant is a Participant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Prosecutor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Demands participant accountability and protection of the public</a:t>
            </a:r>
          </a:p>
          <a:p>
            <a:r>
              <a:rPr lang="en-US" sz="2000" dirty="0" smtClean="0"/>
              <a:t>Advocates for proper incentives and prompt sanctions</a:t>
            </a:r>
          </a:p>
          <a:p>
            <a:r>
              <a:rPr lang="en-US" sz="2000" dirty="0" smtClean="0"/>
              <a:t>Monitors participant behavior for continued eligibility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b="1" dirty="0" smtClean="0"/>
              <a:t>Both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166530" cy="3595297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Collaboration </a:t>
            </a:r>
          </a:p>
          <a:p>
            <a:r>
              <a:rPr lang="en-US" sz="2000" dirty="0" smtClean="0"/>
              <a:t>Confidentiality</a:t>
            </a:r>
          </a:p>
          <a:p>
            <a:r>
              <a:rPr lang="en-US" sz="2000" dirty="0" smtClean="0"/>
              <a:t>Shared Goals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- success for defendant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- good stats for program</a:t>
            </a:r>
          </a:p>
          <a:p>
            <a:r>
              <a:rPr lang="en-US" sz="2000" dirty="0" smtClean="0"/>
              <a:t>Appropriate Sanctions &amp; Incentives</a:t>
            </a:r>
          </a:p>
          <a:p>
            <a:r>
              <a:rPr lang="en-US" sz="2000" dirty="0" smtClean="0"/>
              <a:t>Participate as active team members at staffing and at court (even for other defendants)</a:t>
            </a:r>
          </a:p>
          <a:p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441870" y="2336873"/>
            <a:ext cx="3070025" cy="576262"/>
          </a:xfrm>
        </p:spPr>
        <p:txBody>
          <a:bodyPr/>
          <a:lstStyle/>
          <a:p>
            <a:pPr algn="ctr"/>
            <a:r>
              <a:rPr lang="en-US" dirty="0" smtClean="0"/>
              <a:t>PD/Defense Counsel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863" y="153352"/>
            <a:ext cx="3738137" cy="2073983"/>
          </a:xfrm>
          <a:prstGeom prst="rect">
            <a:avLst/>
          </a:prstGeom>
        </p:spPr>
      </p:pic>
      <p:sp>
        <p:nvSpPr>
          <p:cNvPr id="10" name="Text Placeholder 7"/>
          <p:cNvSpPr>
            <a:spLocks noGrp="1"/>
          </p:cNvSpPr>
          <p:nvPr>
            <p:ph type="body" sz="half" idx="17"/>
          </p:nvPr>
        </p:nvSpPr>
        <p:spPr>
          <a:xfrm>
            <a:off x="7711836" y="3054883"/>
            <a:ext cx="3070025" cy="368673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Shields the client from ineffective care</a:t>
            </a:r>
          </a:p>
          <a:p>
            <a:r>
              <a:rPr lang="en-US" sz="2000" dirty="0" smtClean="0"/>
              <a:t>Serves as the ‘voice of the client’</a:t>
            </a:r>
          </a:p>
          <a:p>
            <a:r>
              <a:rPr lang="en-US" sz="2000" dirty="0" smtClean="0"/>
              <a:t>Encourages clients to be honest in recovery (never breaching attorney-client privilege)</a:t>
            </a:r>
          </a:p>
          <a:p>
            <a:r>
              <a:rPr lang="en-US" sz="2000" dirty="0" smtClean="0"/>
              <a:t>Insures constitutional protections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6879618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chemeClr val="tx1"/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Incentives and Sanctions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1760" y="2165422"/>
            <a:ext cx="9119062" cy="44068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99"/>
                </a:solidFill>
              </a:rPr>
              <a:t>Incentives</a:t>
            </a:r>
          </a:p>
          <a:p>
            <a:pPr lvl="1"/>
            <a:r>
              <a:rPr lang="en-US" sz="2200" dirty="0" smtClean="0">
                <a:solidFill>
                  <a:srgbClr val="000099"/>
                </a:solidFill>
              </a:rPr>
              <a:t>Both parties can suggest incentives for any participant at staffing</a:t>
            </a:r>
          </a:p>
          <a:p>
            <a:pPr lvl="1"/>
            <a:r>
              <a:rPr lang="en-US" sz="2200" dirty="0" smtClean="0">
                <a:solidFill>
                  <a:srgbClr val="000099"/>
                </a:solidFill>
              </a:rPr>
              <a:t>Both parties want to encourage sobriety, pro-social behavior, and responsible citizenship and should recognize such through incentives</a:t>
            </a:r>
          </a:p>
          <a:p>
            <a:pPr lvl="1"/>
            <a:r>
              <a:rPr lang="en-US" sz="2200" dirty="0" smtClean="0">
                <a:solidFill>
                  <a:srgbClr val="000099"/>
                </a:solidFill>
              </a:rPr>
              <a:t>Both parties should try to be careful that incentives are given far more often than sanctions</a:t>
            </a:r>
          </a:p>
          <a:p>
            <a:pPr marL="457200" lvl="1" indent="0">
              <a:buNone/>
            </a:pPr>
            <a:endParaRPr lang="en-US" dirty="0">
              <a:solidFill>
                <a:srgbClr val="00009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4130" y="157552"/>
            <a:ext cx="2007870" cy="20078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65" y="2286820"/>
            <a:ext cx="1843808" cy="17400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399335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chemeClr val="tx1"/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Incentives and Sanctions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1185" y="2165422"/>
            <a:ext cx="9980815" cy="469257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99"/>
                </a:solidFill>
              </a:rPr>
              <a:t>Incentives</a:t>
            </a:r>
          </a:p>
          <a:p>
            <a:pPr lvl="1"/>
            <a:r>
              <a:rPr lang="en-US" sz="2200" dirty="0" smtClean="0">
                <a:solidFill>
                  <a:srgbClr val="000099"/>
                </a:solidFill>
              </a:rPr>
              <a:t>Both parties can suggest incentives for any participant at staffing</a:t>
            </a:r>
          </a:p>
          <a:p>
            <a:pPr lvl="1"/>
            <a:r>
              <a:rPr lang="en-US" sz="2200" dirty="0" smtClean="0">
                <a:solidFill>
                  <a:srgbClr val="000099"/>
                </a:solidFill>
              </a:rPr>
              <a:t>Both parties want to encourage sobriety, pro-social behavior, and responsible citizenship and should recognize such through incentives</a:t>
            </a:r>
          </a:p>
          <a:p>
            <a:pPr lvl="1"/>
            <a:r>
              <a:rPr lang="en-US" sz="2200" dirty="0" smtClean="0">
                <a:solidFill>
                  <a:srgbClr val="000099"/>
                </a:solidFill>
              </a:rPr>
              <a:t>Both parties should try to be careful that incentives are given far more often than sanctions</a:t>
            </a:r>
          </a:p>
          <a:p>
            <a:pPr lvl="1"/>
            <a:endParaRPr lang="en-US" dirty="0">
              <a:solidFill>
                <a:srgbClr val="000099"/>
              </a:solidFill>
            </a:endParaRPr>
          </a:p>
          <a:p>
            <a:r>
              <a:rPr lang="en-US" dirty="0" smtClean="0">
                <a:solidFill>
                  <a:srgbClr val="000099"/>
                </a:solidFill>
              </a:rPr>
              <a:t>Sanctions</a:t>
            </a:r>
          </a:p>
          <a:p>
            <a:pPr lvl="1"/>
            <a:r>
              <a:rPr lang="en-US" sz="2200" dirty="0" smtClean="0">
                <a:solidFill>
                  <a:srgbClr val="000099"/>
                </a:solidFill>
              </a:rPr>
              <a:t>Both parties should strive to help make sure sanctions are imposed as soon as possible after the infraction</a:t>
            </a:r>
          </a:p>
          <a:p>
            <a:pPr lvl="1"/>
            <a:r>
              <a:rPr lang="en-US" sz="2200" dirty="0" smtClean="0">
                <a:solidFill>
                  <a:srgbClr val="000099"/>
                </a:solidFill>
              </a:rPr>
              <a:t>All sanctions should fit the violation – tie the sanction to the unwanted behavior</a:t>
            </a:r>
          </a:p>
          <a:p>
            <a:pPr lvl="1"/>
            <a:r>
              <a:rPr lang="en-US" sz="2200" dirty="0" smtClean="0">
                <a:solidFill>
                  <a:srgbClr val="000099"/>
                </a:solidFill>
              </a:rPr>
              <a:t>Defense counsel must ensure the protection of rights when a person’s liberty or valuable right is taken away (waivers, notice, hearings)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4130" y="157552"/>
            <a:ext cx="2007870" cy="20078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54" y="4363141"/>
            <a:ext cx="1353501" cy="20228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12" y="2270195"/>
            <a:ext cx="1843808" cy="17400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924035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lumMod val="75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 or Completion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Prosecutor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332097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Seeks termination based on factual history of non-compliance	</a:t>
            </a:r>
            <a:endParaRPr lang="en-US" sz="2000" dirty="0"/>
          </a:p>
          <a:p>
            <a:r>
              <a:rPr lang="en-US" sz="2000" dirty="0" smtClean="0"/>
              <a:t>Respects and takes into account the input of the whole team</a:t>
            </a:r>
          </a:p>
          <a:p>
            <a:r>
              <a:rPr lang="en-US" sz="2000" dirty="0" smtClean="0"/>
              <a:t>Gives proper notice to the defendant and his/her attorney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b="1" dirty="0" smtClean="0"/>
              <a:t>Both</a:t>
            </a:r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b="1" dirty="0" smtClean="0"/>
              <a:t>PD/Defense Counsel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9691284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 or Completion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Prosecutor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332097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Seeks termination based on factual history of non-compliance	</a:t>
            </a:r>
            <a:endParaRPr lang="en-US" sz="2000" dirty="0"/>
          </a:p>
          <a:p>
            <a:r>
              <a:rPr lang="en-US" sz="2000" dirty="0" smtClean="0"/>
              <a:t>Respects and takes into account the input of the whole team</a:t>
            </a:r>
          </a:p>
          <a:p>
            <a:r>
              <a:rPr lang="en-US" sz="2000" dirty="0" smtClean="0"/>
              <a:t>Gives proper notice to the defendant and his/her attorney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b="1" dirty="0" smtClean="0"/>
              <a:t>Both</a:t>
            </a:r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b="1" dirty="0" smtClean="0"/>
              <a:t>PD/Defense Counsel</a:t>
            </a:r>
            <a:endParaRPr lang="en-US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332097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Staff any more treatment options with team</a:t>
            </a:r>
          </a:p>
          <a:p>
            <a:r>
              <a:rPr lang="en-US" sz="2000" dirty="0" smtClean="0"/>
              <a:t>Ensure that all alleged violations of the program are accurate</a:t>
            </a:r>
          </a:p>
          <a:p>
            <a:r>
              <a:rPr lang="en-US" sz="2000" dirty="0" smtClean="0"/>
              <a:t>Decide on the best option for the client – work on plea deal or go to hearing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4175443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lumMod val="75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 or Completion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Prosecutor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332097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Seeks termination based on factual history of non-compliance	</a:t>
            </a:r>
            <a:endParaRPr lang="en-US" sz="2000" dirty="0"/>
          </a:p>
          <a:p>
            <a:r>
              <a:rPr lang="en-US" sz="2000" dirty="0" smtClean="0"/>
              <a:t>Respects and takes into account the input of the whole team</a:t>
            </a:r>
          </a:p>
          <a:p>
            <a:r>
              <a:rPr lang="en-US" sz="2000" dirty="0" smtClean="0"/>
              <a:t>Gives proper notice to the defendant and his/her attorney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b="1" dirty="0" smtClean="0"/>
              <a:t>Both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en-US" sz="2000" dirty="0" smtClean="0"/>
              <a:t>Insure the hearing is before an impartial judge (OK Case)</a:t>
            </a:r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b="1" dirty="0" smtClean="0"/>
              <a:t>PD/Defense Counsel</a:t>
            </a:r>
            <a:endParaRPr lang="en-US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257406" y="3105798"/>
            <a:ext cx="3070025" cy="332097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Staff any more treatment options with team</a:t>
            </a:r>
          </a:p>
          <a:p>
            <a:r>
              <a:rPr lang="en-US" sz="2000" dirty="0" smtClean="0"/>
              <a:t>Ensure that all alleged violations of the program are accurate</a:t>
            </a:r>
          </a:p>
          <a:p>
            <a:r>
              <a:rPr lang="en-US" sz="2000" dirty="0" smtClean="0"/>
              <a:t>Decide on the best option for the client – work on plea deal or go to hearing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9536860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33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91490"/>
            <a:ext cx="9613858" cy="3710857"/>
          </a:xfrm>
        </p:spPr>
        <p:txBody>
          <a:bodyPr anchor="t" anchorCtr="0">
            <a:normAutofit fontScale="9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Both parties should assist in planning and be enthusiastically present at graduation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- show support from PD/Defense Counsel and the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District Attorney’s Office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- Give input on the ceremony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- Speak when appropriate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- Invite colleagues, the judiciary, and elected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officials to garner support for the program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Graduation</a:t>
            </a:r>
            <a:endParaRPr lang="en-US" sz="4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4202347"/>
            <a:ext cx="3173730" cy="238029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323346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17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21" y="753228"/>
            <a:ext cx="9613861" cy="10809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Best Practices Place Extra Requirements on both the Prosecutor and the PD (Defense Counsel)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91" y="2359732"/>
            <a:ext cx="10601089" cy="4235377"/>
          </a:xfrm>
        </p:spPr>
        <p:txBody>
          <a:bodyPr>
            <a:normAutofit/>
          </a:bodyPr>
          <a:lstStyle/>
          <a:p>
            <a:r>
              <a:rPr lang="en-US" dirty="0" smtClean="0"/>
              <a:t>Collaborative nature of these courts requires active participation at staffing and court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268" y="1"/>
            <a:ext cx="2359732" cy="23597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88540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17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21" y="753228"/>
            <a:ext cx="9613861" cy="10809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Best Practices Place Extra Requirements on both the Prosecutor and the PD (Defense Counsel)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91" y="2359732"/>
            <a:ext cx="10601089" cy="4235377"/>
          </a:xfrm>
        </p:spPr>
        <p:txBody>
          <a:bodyPr>
            <a:normAutofit/>
          </a:bodyPr>
          <a:lstStyle/>
          <a:p>
            <a:r>
              <a:rPr lang="en-US" dirty="0" smtClean="0"/>
              <a:t>Collaborative nature of these courts requires active participation at staffing and court</a:t>
            </a:r>
          </a:p>
          <a:p>
            <a:r>
              <a:rPr lang="en-US" dirty="0" smtClean="0"/>
              <a:t>Maintaining stability of staff (as team members) assists in building rapport and trust within the team</a:t>
            </a:r>
          </a:p>
          <a:p>
            <a:pPr lvl="1"/>
            <a:r>
              <a:rPr lang="en-US" dirty="0" smtClean="0"/>
              <a:t>Demeanor</a:t>
            </a:r>
          </a:p>
          <a:p>
            <a:pPr lvl="1"/>
            <a:r>
              <a:rPr lang="en-US" dirty="0" smtClean="0"/>
              <a:t>Full buy in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268" y="1"/>
            <a:ext cx="2359732" cy="23597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182617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17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21" y="753228"/>
            <a:ext cx="9613861" cy="10809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Best Practices Place Extra Requirements on both the Prosecutor and the PD (Defense Counsel)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91" y="2359732"/>
            <a:ext cx="10601089" cy="4235377"/>
          </a:xfrm>
        </p:spPr>
        <p:txBody>
          <a:bodyPr>
            <a:normAutofit/>
          </a:bodyPr>
          <a:lstStyle/>
          <a:p>
            <a:r>
              <a:rPr lang="en-US" dirty="0" smtClean="0"/>
              <a:t>Collaborative nature of these courts requires active participation at staffing and court</a:t>
            </a:r>
          </a:p>
          <a:p>
            <a:r>
              <a:rPr lang="en-US" dirty="0" smtClean="0"/>
              <a:t>Maintaining stability of staff (as team members) assists in building rapport and trust within the team</a:t>
            </a:r>
          </a:p>
          <a:p>
            <a:pPr lvl="1"/>
            <a:r>
              <a:rPr lang="en-US" dirty="0" smtClean="0"/>
              <a:t>Demeanor</a:t>
            </a:r>
          </a:p>
          <a:p>
            <a:pPr lvl="1"/>
            <a:r>
              <a:rPr lang="en-US" dirty="0" smtClean="0"/>
              <a:t>Full buy in</a:t>
            </a:r>
          </a:p>
          <a:p>
            <a:r>
              <a:rPr lang="en-US" dirty="0" smtClean="0"/>
              <a:t>Must become knowledgeable/an expert in many fields besides law</a:t>
            </a:r>
          </a:p>
          <a:p>
            <a:pPr lvl="1"/>
            <a:r>
              <a:rPr lang="en-US" dirty="0" smtClean="0"/>
              <a:t>Specialized training</a:t>
            </a:r>
          </a:p>
          <a:p>
            <a:pPr lvl="1"/>
            <a:r>
              <a:rPr lang="en-US" dirty="0" smtClean="0"/>
              <a:t>Researches and studies addiction, alcoholism, pharmacology, mental health issues, PTSD (Vet Court), and the latest alternative court research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268" y="1"/>
            <a:ext cx="2359732" cy="23597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996572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22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Alternative Courts’ Culture Requires Changing Roles for Prosecutors and Defense Attorneys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0" y="2180028"/>
            <a:ext cx="9674860" cy="424363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smtClean="0">
                <a:solidFill>
                  <a:srgbClr val="FFFFFF"/>
                </a:solidFill>
              </a:rPr>
              <a:t>Remain advocates/prosecutors while being part of a  collaborative team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FFFFFF"/>
                </a:solidFill>
              </a:rPr>
              <a:t> Roles change as defendants move from application, assessment, participation, to completion or termination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FFFFFF"/>
                </a:solidFill>
              </a:rPr>
              <a:t> Cultural and philosophic change to a non-adversarial approach; working towards the same goals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FFFFFF"/>
                </a:solidFill>
              </a:rPr>
              <a:t> Both parties must uphold the highest standard of ethics in the midst of the collaborative environment</a:t>
            </a:r>
            <a:endParaRPr lang="en-US" sz="2800" dirty="0">
              <a:solidFill>
                <a:srgbClr val="FFFFFF"/>
              </a:solidFill>
            </a:endParaRPr>
          </a:p>
        </p:txBody>
      </p:sp>
      <p:pic>
        <p:nvPicPr>
          <p:cNvPr id="4" name="Picture 2" descr="http://t3.gstatic.com/images?q=tbn:ANd9GcT80FL6Q96ceO0BS_1o7WeDkEQ59fIDk3d5qIlYJueSff9epl5cQ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70" y="4823460"/>
            <a:ext cx="2242878" cy="19316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399276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17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21" y="753228"/>
            <a:ext cx="9613861" cy="10809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Best Practices Place Extra Requirements on both the Prosecutor and the PD (Defense Counsel)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91" y="2359732"/>
            <a:ext cx="10601089" cy="423537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Collaborative nature of these courts requires active participation at staffing and court</a:t>
            </a:r>
          </a:p>
          <a:p>
            <a:r>
              <a:rPr lang="en-US" dirty="0" smtClean="0"/>
              <a:t>Maintaining stability of staff (as team members) assists in building rapport and trust within the team</a:t>
            </a:r>
          </a:p>
          <a:p>
            <a:pPr lvl="1"/>
            <a:r>
              <a:rPr lang="en-US" dirty="0" smtClean="0"/>
              <a:t>Demeanor</a:t>
            </a:r>
          </a:p>
          <a:p>
            <a:pPr lvl="1"/>
            <a:r>
              <a:rPr lang="en-US" dirty="0" smtClean="0"/>
              <a:t>Full buy in</a:t>
            </a:r>
          </a:p>
          <a:p>
            <a:r>
              <a:rPr lang="en-US" dirty="0" smtClean="0"/>
              <a:t>Must become knowledgeable/an expert in many fields besides law</a:t>
            </a:r>
          </a:p>
          <a:p>
            <a:pPr lvl="1"/>
            <a:r>
              <a:rPr lang="en-US" dirty="0" smtClean="0"/>
              <a:t>Specialized training</a:t>
            </a:r>
          </a:p>
          <a:p>
            <a:pPr lvl="1"/>
            <a:r>
              <a:rPr lang="en-US" dirty="0" smtClean="0"/>
              <a:t>Researches and studies addiction, alcoholism, pharmacology, mental health issues, PTSD (Vet Court), and the latest alternative court research</a:t>
            </a:r>
          </a:p>
          <a:p>
            <a:r>
              <a:rPr lang="en-US" dirty="0" smtClean="0"/>
              <a:t>Assists to make sure that treatment providers are informed, providing appropriate treatment, and are using evidence-based curriculum/treatment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268" y="1"/>
            <a:ext cx="2359732" cy="23597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981907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28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8" y="753228"/>
            <a:ext cx="9756972" cy="10809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Best Practices Place Extra Requirements on both the Prosecutor and the PD (Defense Counsel)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601089" cy="4235377"/>
          </a:xfrm>
        </p:spPr>
        <p:txBody>
          <a:bodyPr>
            <a:normAutofit/>
          </a:bodyPr>
          <a:lstStyle/>
          <a:p>
            <a:r>
              <a:rPr lang="en-US" dirty="0" smtClean="0"/>
              <a:t>Continually increases cultural competence and assists team in being culturally aware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9820" y="522172"/>
            <a:ext cx="2202180" cy="14864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939772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28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8" y="753228"/>
            <a:ext cx="9756972" cy="10809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Best Practices Place Extra Requirements on both the Prosecutor and the PD (Defense Counsel)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601089" cy="4235377"/>
          </a:xfrm>
        </p:spPr>
        <p:txBody>
          <a:bodyPr>
            <a:normAutofit/>
          </a:bodyPr>
          <a:lstStyle/>
          <a:p>
            <a:r>
              <a:rPr lang="en-US" dirty="0" smtClean="0"/>
              <a:t>Continually increases cultural competence and assists team in being culturally aware</a:t>
            </a:r>
          </a:p>
          <a:p>
            <a:r>
              <a:rPr lang="en-US" dirty="0" smtClean="0"/>
              <a:t>Assists in identifying potential funding sources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9820" y="522172"/>
            <a:ext cx="2202180" cy="14864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005284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28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8" y="753228"/>
            <a:ext cx="9756972" cy="10809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Best Practices Place Extra Requirements on both the Prosecutor and the PD (Defense Counsel)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601089" cy="4235377"/>
          </a:xfrm>
        </p:spPr>
        <p:txBody>
          <a:bodyPr>
            <a:normAutofit/>
          </a:bodyPr>
          <a:lstStyle/>
          <a:p>
            <a:r>
              <a:rPr lang="en-US" dirty="0" smtClean="0"/>
              <a:t>Continually increases cultural competence and assists team in being culturally aware</a:t>
            </a:r>
          </a:p>
          <a:p>
            <a:r>
              <a:rPr lang="en-US" dirty="0" smtClean="0"/>
              <a:t>Assists in identifying potential funding sources</a:t>
            </a:r>
          </a:p>
          <a:p>
            <a:r>
              <a:rPr lang="en-US" dirty="0" smtClean="0"/>
              <a:t>Seeks opportunities to promote alternative courts to civic organizations, bar associations, and elected officials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9820" y="522172"/>
            <a:ext cx="2202180" cy="14864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056124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28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8" y="753228"/>
            <a:ext cx="9756972" cy="10809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Best Practices Place Extra Requirements on both the Prosecutor and the PD (Defense Counsel)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601089" cy="4235377"/>
          </a:xfrm>
        </p:spPr>
        <p:txBody>
          <a:bodyPr>
            <a:normAutofit/>
          </a:bodyPr>
          <a:lstStyle/>
          <a:p>
            <a:r>
              <a:rPr lang="en-US" dirty="0" smtClean="0"/>
              <a:t>Continually increases cultural competence and assists team in being culturally aware</a:t>
            </a:r>
          </a:p>
          <a:p>
            <a:r>
              <a:rPr lang="en-US" dirty="0" smtClean="0"/>
              <a:t>Assists in identifying potential funding sources</a:t>
            </a:r>
          </a:p>
          <a:p>
            <a:r>
              <a:rPr lang="en-US" dirty="0" smtClean="0"/>
              <a:t>Seeks opportunities to promote alternative courts to civic organizations, bar associations, and elected officials</a:t>
            </a:r>
          </a:p>
          <a:p>
            <a:r>
              <a:rPr lang="en-US" dirty="0" smtClean="0"/>
              <a:t>Informs the judiciary about alternative courts and works with the courts for expedient processing of cases to alternatives when appropriate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9820" y="522172"/>
            <a:ext cx="2202180" cy="14864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737923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lumMod val="75000"/>
              </a:schemeClr>
            </a:gs>
            <a:gs pos="28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8" y="753228"/>
            <a:ext cx="9756972" cy="10809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Best Practices Place Extra Requirements on both the Prosecutor and the PD (Defense Counsel)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601089" cy="4235377"/>
          </a:xfrm>
        </p:spPr>
        <p:txBody>
          <a:bodyPr>
            <a:normAutofit/>
          </a:bodyPr>
          <a:lstStyle/>
          <a:p>
            <a:r>
              <a:rPr lang="en-US" dirty="0" smtClean="0"/>
              <a:t>Continually increases cultural competence and assists team in being culturally aware</a:t>
            </a:r>
          </a:p>
          <a:p>
            <a:r>
              <a:rPr lang="en-US" dirty="0" smtClean="0"/>
              <a:t>Assists in identifying potential funding sources</a:t>
            </a:r>
          </a:p>
          <a:p>
            <a:r>
              <a:rPr lang="en-US" dirty="0" smtClean="0"/>
              <a:t>Seeks opportunities to promote alternative courts to civic organizations, bar associations, and elected officials</a:t>
            </a:r>
          </a:p>
          <a:p>
            <a:r>
              <a:rPr lang="en-US" dirty="0" smtClean="0"/>
              <a:t>Informs the judiciary about alternative courts and works with the courts for expedient processing of cases to alternatives when appropriate</a:t>
            </a:r>
          </a:p>
          <a:p>
            <a:r>
              <a:rPr lang="en-US" dirty="0" smtClean="0"/>
              <a:t>Advocate for fair and equal treatment of all participants (does not mean cookie-cutter approach to sanctions/incentives/treatment)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9820" y="522172"/>
            <a:ext cx="2202180" cy="14864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824099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28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780056"/>
            <a:ext cx="9613861" cy="36893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Jack </a:t>
            </a:r>
            <a:r>
              <a:rPr lang="en-US" dirty="0" err="1" smtClean="0"/>
              <a:t>Zanerhaft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Jack.Zanerhaft@oscn.net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918-596-5530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Tammy Westcott</a:t>
            </a:r>
          </a:p>
          <a:p>
            <a:pPr marL="0" indent="0" algn="ctr">
              <a:buNone/>
            </a:pPr>
            <a:r>
              <a:rPr lang="en-US" dirty="0" smtClean="0">
                <a:hlinkClick r:id="rId4"/>
              </a:rPr>
              <a:t>twestcott@tulsacounty.org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918-596-4893</a:t>
            </a:r>
            <a:endParaRPr lang="en-US" dirty="0"/>
          </a:p>
        </p:txBody>
      </p:sp>
      <p:pic>
        <p:nvPicPr>
          <p:cNvPr id="4" name="Picture 4" descr="http://drugtestinggeorgia.org/wp-content/uploads/2011/11/drug-court-work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321" y="148590"/>
            <a:ext cx="10005878" cy="26314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4856930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29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Prosecutor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521079" cy="42010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Protect and promote public safety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Must adopt a less punitive approach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Understand that it is not soft on crime (hug a thug courts, happy </a:t>
            </a:r>
            <a:r>
              <a:rPr lang="en-US" dirty="0" err="1" smtClean="0"/>
              <a:t>clappy</a:t>
            </a:r>
            <a:r>
              <a:rPr lang="en-US" dirty="0" smtClean="0"/>
              <a:t> courts)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Educate the office about the programs and the successes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“Buy in” from the prosecutor required for program success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When prosecutors attend staffing, graduation rates rise from 43% to 58%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When prosecutors attend drug court sessions, graduation rates rose from 46% to 55%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Actively encourage graduation and pro-social behavior</a:t>
            </a:r>
          </a:p>
          <a:p>
            <a:endParaRPr lang="en-US" dirty="0"/>
          </a:p>
        </p:txBody>
      </p:sp>
      <p:pic>
        <p:nvPicPr>
          <p:cNvPr id="4" name="Picture 2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96669" y="326998"/>
            <a:ext cx="2295331" cy="19333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475487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23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PD/Defense Counsel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91690"/>
            <a:ext cx="11058289" cy="4686300"/>
          </a:xfrm>
        </p:spPr>
        <p:txBody>
          <a:bodyPr>
            <a:normAutofit/>
          </a:bodyPr>
          <a:lstStyle/>
          <a:p>
            <a:r>
              <a:rPr lang="en-US" dirty="0" smtClean="0"/>
              <a:t> Realizes that the adversarial nature of traditional criminal courts may be a roadblock to open communication and a hindrance to recovery</a:t>
            </a:r>
          </a:p>
          <a:p>
            <a:r>
              <a:rPr lang="en-US" dirty="0"/>
              <a:t> </a:t>
            </a:r>
            <a:r>
              <a:rPr lang="en-US" dirty="0" smtClean="0"/>
              <a:t>Understands that a large component of the success of rehabbing drug offenders depends on the participant believing that treatment is necessary</a:t>
            </a:r>
          </a:p>
          <a:p>
            <a:r>
              <a:rPr lang="en-US" dirty="0"/>
              <a:t> </a:t>
            </a:r>
            <a:r>
              <a:rPr lang="en-US" dirty="0" smtClean="0"/>
              <a:t>Duty of zealous representation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can mean ‘reasonable diligence and competence’ or ‘devotion and courage’ (ABA Model Rule 1.3)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To competently represent client it Drug/DUI/Vet Court, defense counsel must be familiar with treatment, procedures, and the likelihood of success for the defendant</a:t>
            </a:r>
          </a:p>
          <a:p>
            <a:r>
              <a:rPr lang="en-US" dirty="0"/>
              <a:t> </a:t>
            </a:r>
            <a:r>
              <a:rPr lang="en-US" dirty="0" smtClean="0"/>
              <a:t>Helping clients resolve problems with effective solutions requires more than knowledge of the law </a:t>
            </a:r>
            <a:r>
              <a:rPr lang="en-US" sz="2000" dirty="0" smtClean="0"/>
              <a:t>(Model Rules of Professional Conduct, Rule 2.1)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Lawyers may not only refer to law but to other considerations such as moral, economic, social, and political factors that may be relevant to the client’s situation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3275" y="0"/>
            <a:ext cx="2588725" cy="20116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846766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27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Pre-Plea / Assessment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Prosecutor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3251127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Public Safety remains primary concern</a:t>
            </a:r>
          </a:p>
          <a:p>
            <a:endParaRPr lang="en-US" sz="1800" dirty="0" smtClean="0"/>
          </a:p>
          <a:p>
            <a:r>
              <a:rPr lang="en-US" sz="1800" dirty="0" smtClean="0"/>
              <a:t>Ensures prompt legal and need/risk screens are conducted</a:t>
            </a:r>
          </a:p>
          <a:p>
            <a:endParaRPr lang="en-US" sz="1800" dirty="0" smtClean="0"/>
          </a:p>
          <a:p>
            <a:r>
              <a:rPr lang="en-US" sz="1800" dirty="0" smtClean="0"/>
              <a:t>Fidelity to Risk-Need-</a:t>
            </a:r>
            <a:r>
              <a:rPr lang="en-US" sz="1800" dirty="0" err="1" smtClean="0"/>
              <a:t>Responsivity</a:t>
            </a:r>
            <a:endParaRPr lang="en-US" sz="18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b="1" dirty="0" smtClean="0"/>
              <a:t>Both</a:t>
            </a:r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921386" y="2336873"/>
            <a:ext cx="3070025" cy="576262"/>
          </a:xfrm>
        </p:spPr>
        <p:txBody>
          <a:bodyPr/>
          <a:lstStyle/>
          <a:p>
            <a:pPr algn="ctr"/>
            <a:r>
              <a:rPr lang="en-US" b="1" dirty="0" smtClean="0"/>
              <a:t>PD/Defense Counsel</a:t>
            </a:r>
            <a:endParaRPr lang="en-US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400" y="132674"/>
            <a:ext cx="3173730" cy="20946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592528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27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Pre-Plea / Assessment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Prosecutor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3251127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Public Safety remains primary concern</a:t>
            </a:r>
          </a:p>
          <a:p>
            <a:endParaRPr lang="en-US" sz="1800" dirty="0" smtClean="0"/>
          </a:p>
          <a:p>
            <a:r>
              <a:rPr lang="en-US" sz="1800" dirty="0" smtClean="0"/>
              <a:t>Ensures prompt legal and need/risk screens are conducted</a:t>
            </a:r>
          </a:p>
          <a:p>
            <a:endParaRPr lang="en-US" sz="1800" dirty="0" smtClean="0"/>
          </a:p>
          <a:p>
            <a:r>
              <a:rPr lang="en-US" sz="1800" dirty="0" smtClean="0"/>
              <a:t>Fidelity to Risk-Need-</a:t>
            </a:r>
            <a:r>
              <a:rPr lang="en-US" sz="1800" dirty="0" err="1" smtClean="0"/>
              <a:t>Responsivity</a:t>
            </a:r>
            <a:endParaRPr lang="en-US" sz="18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b="1" dirty="0" smtClean="0"/>
              <a:t>Both</a:t>
            </a:r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921386" y="2336873"/>
            <a:ext cx="3070025" cy="576262"/>
          </a:xfrm>
        </p:spPr>
        <p:txBody>
          <a:bodyPr/>
          <a:lstStyle/>
          <a:p>
            <a:pPr algn="ctr"/>
            <a:r>
              <a:rPr lang="en-US" b="1" dirty="0" smtClean="0"/>
              <a:t>PD/Defense Counsel</a:t>
            </a:r>
            <a:endParaRPr lang="en-US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541656" y="3022672"/>
            <a:ext cx="4434444" cy="3698168"/>
          </a:xfrm>
        </p:spPr>
        <p:txBody>
          <a:bodyPr>
            <a:noAutofit/>
          </a:bodyPr>
          <a:lstStyle/>
          <a:p>
            <a:r>
              <a:rPr lang="en-US" sz="1800" dirty="0" smtClean="0"/>
              <a:t>Identify defendants who meet eligibility criteria &amp; promptly recommends offenders to alternative court when appropriate</a:t>
            </a:r>
          </a:p>
          <a:p>
            <a:endParaRPr lang="en-US" sz="800" dirty="0" smtClean="0"/>
          </a:p>
          <a:p>
            <a:r>
              <a:rPr lang="en-US" sz="1800" dirty="0" smtClean="0"/>
              <a:t>Assures the best interest of the client from a legal perspective</a:t>
            </a:r>
          </a:p>
          <a:p>
            <a:endParaRPr lang="en-US" sz="800" dirty="0"/>
          </a:p>
          <a:p>
            <a:r>
              <a:rPr lang="en-US" sz="1800" dirty="0" smtClean="0"/>
              <a:t>Seek amendments to charges if necessary</a:t>
            </a:r>
          </a:p>
          <a:p>
            <a:r>
              <a:rPr lang="en-US" sz="1800" dirty="0" smtClean="0"/>
              <a:t>Assures that the defendant is fully advised of the requirements of the program prior to entry/plea into it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400" y="132674"/>
            <a:ext cx="3173730" cy="20946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094996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27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Pre-Plea / Assessment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Prosecutor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3251127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Public Safety remains primary concern</a:t>
            </a:r>
          </a:p>
          <a:p>
            <a:endParaRPr lang="en-US" sz="1800" dirty="0" smtClean="0"/>
          </a:p>
          <a:p>
            <a:r>
              <a:rPr lang="en-US" sz="1800" dirty="0" smtClean="0"/>
              <a:t>Ensures prompt legal and need/risk screens are conducted</a:t>
            </a:r>
          </a:p>
          <a:p>
            <a:endParaRPr lang="en-US" sz="1800" dirty="0" smtClean="0"/>
          </a:p>
          <a:p>
            <a:r>
              <a:rPr lang="en-US" sz="1800" dirty="0" smtClean="0"/>
              <a:t>Fidelity to Risk-Need-</a:t>
            </a:r>
            <a:r>
              <a:rPr lang="en-US" sz="1800" dirty="0" err="1" smtClean="0"/>
              <a:t>Responsivity</a:t>
            </a:r>
            <a:endParaRPr lang="en-US" sz="18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b="1" dirty="0" smtClean="0"/>
              <a:t>Both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198280" cy="3581327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 smtClean="0"/>
              <a:t>D</a:t>
            </a:r>
            <a:r>
              <a:rPr lang="en-US" sz="2100" dirty="0" smtClean="0"/>
              <a:t>efendant would benefit from the program</a:t>
            </a:r>
          </a:p>
          <a:p>
            <a:endParaRPr lang="en-US" sz="2100" dirty="0"/>
          </a:p>
          <a:p>
            <a:r>
              <a:rPr lang="en-US" sz="2100" dirty="0" smtClean="0"/>
              <a:t>Ensure assessment tools are validated and properly administered</a:t>
            </a:r>
          </a:p>
          <a:p>
            <a:endParaRPr lang="en-US" sz="2100" dirty="0"/>
          </a:p>
          <a:p>
            <a:r>
              <a:rPr lang="en-US" sz="2100" dirty="0" smtClean="0"/>
              <a:t>Shared goal to place defendants in the most appropriate alternative to incarceration</a:t>
            </a:r>
          </a:p>
          <a:p>
            <a:r>
              <a:rPr lang="en-US" sz="2100" dirty="0" smtClean="0"/>
              <a:t>Ensures that all waivers and contracts are legal and uphold constitutional rights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921386" y="2336873"/>
            <a:ext cx="3070025" cy="576262"/>
          </a:xfrm>
        </p:spPr>
        <p:txBody>
          <a:bodyPr/>
          <a:lstStyle/>
          <a:p>
            <a:pPr algn="ctr"/>
            <a:r>
              <a:rPr lang="en-US" b="1" dirty="0" smtClean="0"/>
              <a:t>PD/Defense Counsel</a:t>
            </a:r>
            <a:endParaRPr lang="en-US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400" y="132674"/>
            <a:ext cx="3173730" cy="209466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714210" y="3049502"/>
            <a:ext cx="4106489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Identify defendants who meet eligibility criteria &amp; promptly recommends offenders to alternative court when appropriate</a:t>
            </a:r>
          </a:p>
          <a:p>
            <a:endParaRPr lang="en-US" sz="800" dirty="0" smtClean="0"/>
          </a:p>
          <a:p>
            <a:r>
              <a:rPr lang="en-US" dirty="0" smtClean="0"/>
              <a:t>Assures the best interest of the client from a legal perspective</a:t>
            </a:r>
          </a:p>
          <a:p>
            <a:endParaRPr lang="en-US" sz="800" dirty="0" smtClean="0"/>
          </a:p>
          <a:p>
            <a:r>
              <a:rPr lang="en-US" dirty="0" smtClean="0"/>
              <a:t>Seek amendments to charges if necessary</a:t>
            </a:r>
          </a:p>
          <a:p>
            <a:r>
              <a:rPr lang="en-US" dirty="0" smtClean="0"/>
              <a:t>Assures that the defendant is fully advised of the requirements of the program prior to entry/plea into it</a:t>
            </a:r>
          </a:p>
        </p:txBody>
      </p:sp>
    </p:spTree>
    <p:extLst>
      <p:ext uri="{BB962C8B-B14F-4D97-AF65-F5344CB8AC3E}">
        <p14:creationId xmlns="" xmlns:p14="http://schemas.microsoft.com/office/powerpoint/2010/main" val="4208620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2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the Defendant is a Participant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Prosecutor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Demands participant accountability and protection of the public</a:t>
            </a:r>
          </a:p>
          <a:p>
            <a:r>
              <a:rPr lang="en-US" sz="2000" dirty="0" smtClean="0"/>
              <a:t>Advocates for proper incentives and prompt sanctions</a:t>
            </a:r>
          </a:p>
          <a:p>
            <a:r>
              <a:rPr lang="en-US" sz="2000" dirty="0" smtClean="0"/>
              <a:t>Monitors participant behavior for continued eligibility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b="1" dirty="0" smtClean="0"/>
              <a:t>Both</a:t>
            </a:r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441870" y="2336873"/>
            <a:ext cx="3070025" cy="576262"/>
          </a:xfrm>
        </p:spPr>
        <p:txBody>
          <a:bodyPr/>
          <a:lstStyle/>
          <a:p>
            <a:pPr algn="ctr"/>
            <a:r>
              <a:rPr lang="en-US" dirty="0" smtClean="0"/>
              <a:t>PD/Defense Counsel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863" y="153352"/>
            <a:ext cx="3738137" cy="20739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720493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2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the Defendant is a Participant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Prosecutor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Demands participant accountability and protection of the public</a:t>
            </a:r>
          </a:p>
          <a:p>
            <a:r>
              <a:rPr lang="en-US" sz="2000" dirty="0" smtClean="0"/>
              <a:t>Advocates for proper incentives and prompt sanctions</a:t>
            </a:r>
          </a:p>
          <a:p>
            <a:r>
              <a:rPr lang="en-US" sz="2000" dirty="0" smtClean="0"/>
              <a:t>Monitors participant behavior for continued eligibility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b="1" dirty="0" smtClean="0"/>
              <a:t>Both</a:t>
            </a:r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441870" y="2336873"/>
            <a:ext cx="3070025" cy="576262"/>
          </a:xfrm>
        </p:spPr>
        <p:txBody>
          <a:bodyPr/>
          <a:lstStyle/>
          <a:p>
            <a:pPr algn="ctr"/>
            <a:r>
              <a:rPr lang="en-US" dirty="0" smtClean="0"/>
              <a:t>PD/Defense Counsel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528956" y="3022673"/>
            <a:ext cx="3070025" cy="368673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Shields the client from ineffective care</a:t>
            </a:r>
          </a:p>
          <a:p>
            <a:r>
              <a:rPr lang="en-US" sz="2000" dirty="0" smtClean="0"/>
              <a:t>Serves as the ‘voice of the client’</a:t>
            </a:r>
          </a:p>
          <a:p>
            <a:r>
              <a:rPr lang="en-US" sz="2000" dirty="0" smtClean="0"/>
              <a:t>Encourages clients to be honest in recovery (never breaching attorney-client privilege)</a:t>
            </a:r>
          </a:p>
          <a:p>
            <a:r>
              <a:rPr lang="en-US" sz="2000" dirty="0" smtClean="0"/>
              <a:t>Insures constitutional protections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863" y="153352"/>
            <a:ext cx="3738137" cy="20739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662477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381</TotalTime>
  <Words>1587</Words>
  <Application>Microsoft Office PowerPoint</Application>
  <PresentationFormat>Custom</PresentationFormat>
  <Paragraphs>206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Berlin</vt:lpstr>
      <vt:lpstr>The PD and the Prosecutor</vt:lpstr>
      <vt:lpstr>Alternative Courts’ Culture Requires Changing Roles for Prosecutors and Defense Attorneys</vt:lpstr>
      <vt:lpstr>For the Prosecutor</vt:lpstr>
      <vt:lpstr>For the PD/Defense Counsel</vt:lpstr>
      <vt:lpstr>Pre-Plea / Assessment</vt:lpstr>
      <vt:lpstr>Pre-Plea / Assessment</vt:lpstr>
      <vt:lpstr>Pre-Plea / Assessment</vt:lpstr>
      <vt:lpstr>When the Defendant is a Participant</vt:lpstr>
      <vt:lpstr>When the Defendant is a Participant</vt:lpstr>
      <vt:lpstr>When the Defendant is a Participant</vt:lpstr>
      <vt:lpstr>Incentives and Sanctions</vt:lpstr>
      <vt:lpstr>Incentives and Sanctions</vt:lpstr>
      <vt:lpstr>Termination or Completion</vt:lpstr>
      <vt:lpstr>Termination or Completion</vt:lpstr>
      <vt:lpstr>Termination or Completion</vt:lpstr>
      <vt:lpstr>Both parties should assist in planning and be enthusiastically present at graduation  - show support from PD/Defense Counsel and the       District Attorney’s Office  - Give input on the ceremony  - Speak when appropriate  - Invite colleagues, the judiciary, and elected       officials to garner support for the program</vt:lpstr>
      <vt:lpstr>Best Practices Place Extra Requirements on both the Prosecutor and the PD (Defense Counsel)</vt:lpstr>
      <vt:lpstr>Best Practices Place Extra Requirements on both the Prosecutor and the PD (Defense Counsel)</vt:lpstr>
      <vt:lpstr>Best Practices Place Extra Requirements on both the Prosecutor and the PD (Defense Counsel)</vt:lpstr>
      <vt:lpstr>Best Practices Place Extra Requirements on both the Prosecutor and the PD (Defense Counsel)</vt:lpstr>
      <vt:lpstr>Best Practices Place Extra Requirements on both the Prosecutor and the PD (Defense Counsel) (cont.)</vt:lpstr>
      <vt:lpstr>Best Practices Place Extra Requirements on both the Prosecutor and the PD (Defense Counsel) (cont.)</vt:lpstr>
      <vt:lpstr>Best Practices Place Extra Requirements on both the Prosecutor and the PD (Defense Counsel) (cont.)</vt:lpstr>
      <vt:lpstr>Best Practices Place Extra Requirements on both the Prosecutor and the PD (Defense Counsel) (cont.)</vt:lpstr>
      <vt:lpstr>Best Practices Place Extra Requirements on both the Prosecutor and the PD (Defense Counsel) (cont.)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PD and the Prosecutor</dc:title>
  <dc:creator>Tammy Westcott</dc:creator>
  <cp:lastModifiedBy>twestcott</cp:lastModifiedBy>
  <cp:revision>58</cp:revision>
  <dcterms:created xsi:type="dcterms:W3CDTF">2014-04-23T04:45:56Z</dcterms:created>
  <dcterms:modified xsi:type="dcterms:W3CDTF">2014-05-22T19:15:14Z</dcterms:modified>
</cp:coreProperties>
</file>